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
  </p:notesMasterIdLst>
  <p:sldIdLst>
    <p:sldId id="256" r:id="rId2"/>
    <p:sldId id="259" r:id="rId3"/>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24" userDrawn="1">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30"/>
    <p:restoredTop sz="94722"/>
  </p:normalViewPr>
  <p:slideViewPr>
    <p:cSldViewPr snapToGrid="0">
      <p:cViewPr varScale="1">
        <p:scale>
          <a:sx n="112" d="100"/>
          <a:sy n="112" d="100"/>
        </p:scale>
        <p:origin x="208" y="232"/>
      </p:cViewPr>
      <p:guideLst>
        <p:guide orient="horz" pos="2024"/>
        <p:guide pos="3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4198C5-3ACD-EE4D-A9C5-E5339C2A4525}" type="datetimeFigureOut">
              <a:rPr lang="en-US" smtClean="0"/>
              <a:t>3/6/26</a:t>
            </a:fld>
            <a:endParaRPr lang="en-US"/>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CEC190-55E0-8E45-A0F4-9EB63CBDB080}" type="slidenum">
              <a:rPr lang="en-US" smtClean="0"/>
              <a:t>‹#›</a:t>
            </a:fld>
            <a:endParaRPr lang="en-US"/>
          </a:p>
        </p:txBody>
      </p:sp>
    </p:spTree>
    <p:extLst>
      <p:ext uri="{BB962C8B-B14F-4D97-AF65-F5344CB8AC3E}">
        <p14:creationId xmlns:p14="http://schemas.microsoft.com/office/powerpoint/2010/main" val="2339563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CEC190-55E0-8E45-A0F4-9EB63CBDB080}" type="slidenum">
              <a:rPr lang="en-US" smtClean="0"/>
              <a:t>1</a:t>
            </a:fld>
            <a:endParaRPr lang="en-US"/>
          </a:p>
        </p:txBody>
      </p:sp>
    </p:spTree>
    <p:extLst>
      <p:ext uri="{BB962C8B-B14F-4D97-AF65-F5344CB8AC3E}">
        <p14:creationId xmlns:p14="http://schemas.microsoft.com/office/powerpoint/2010/main" val="3188673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CEC190-55E0-8E45-A0F4-9EB63CBDB080}" type="slidenum">
              <a:rPr lang="en-US" smtClean="0"/>
              <a:t>2</a:t>
            </a:fld>
            <a:endParaRPr lang="en-US"/>
          </a:p>
        </p:txBody>
      </p:sp>
    </p:spTree>
    <p:extLst>
      <p:ext uri="{BB962C8B-B14F-4D97-AF65-F5344CB8AC3E}">
        <p14:creationId xmlns:p14="http://schemas.microsoft.com/office/powerpoint/2010/main" val="2279345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59590B23-DEED-D549-8967-D596A67C736A}" type="datetimeFigureOut">
              <a:rPr lang="en-US" smtClean="0"/>
              <a:t>3/6/26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EA940E-56B3-5F42-9788-C27709D59A49}" type="slidenum">
              <a:rPr lang="en-US" smtClean="0"/>
              <a:t>‹#›</a:t>
            </a:fld>
            <a:endParaRPr lang="en-US"/>
          </a:p>
        </p:txBody>
      </p:sp>
    </p:spTree>
    <p:extLst>
      <p:ext uri="{BB962C8B-B14F-4D97-AF65-F5344CB8AC3E}">
        <p14:creationId xmlns:p14="http://schemas.microsoft.com/office/powerpoint/2010/main" val="3605197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9590B23-DEED-D549-8967-D596A67C736A}" type="datetimeFigureOut">
              <a:rPr lang="en-US" smtClean="0"/>
              <a:t>3/6/26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EA940E-56B3-5F42-9788-C27709D59A49}" type="slidenum">
              <a:rPr lang="en-US" smtClean="0"/>
              <a:t>‹#›</a:t>
            </a:fld>
            <a:endParaRPr lang="en-US"/>
          </a:p>
        </p:txBody>
      </p:sp>
    </p:spTree>
    <p:extLst>
      <p:ext uri="{BB962C8B-B14F-4D97-AF65-F5344CB8AC3E}">
        <p14:creationId xmlns:p14="http://schemas.microsoft.com/office/powerpoint/2010/main" val="3496179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9590B23-DEED-D549-8967-D596A67C736A}" type="datetimeFigureOut">
              <a:rPr lang="en-US" smtClean="0"/>
              <a:t>3/6/26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EA940E-56B3-5F42-9788-C27709D59A49}" type="slidenum">
              <a:rPr lang="en-US" smtClean="0"/>
              <a:t>‹#›</a:t>
            </a:fld>
            <a:endParaRPr lang="en-US"/>
          </a:p>
        </p:txBody>
      </p:sp>
    </p:spTree>
    <p:extLst>
      <p:ext uri="{BB962C8B-B14F-4D97-AF65-F5344CB8AC3E}">
        <p14:creationId xmlns:p14="http://schemas.microsoft.com/office/powerpoint/2010/main" val="3942906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59590B23-DEED-D549-8967-D596A67C736A}" type="datetimeFigureOut">
              <a:rPr lang="en-US" smtClean="0"/>
              <a:t>3/6/26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EA940E-56B3-5F42-9788-C27709D59A49}" type="slidenum">
              <a:rPr lang="en-US" smtClean="0"/>
              <a:t>‹#›</a:t>
            </a:fld>
            <a:endParaRPr lang="en-US"/>
          </a:p>
        </p:txBody>
      </p:sp>
    </p:spTree>
    <p:extLst>
      <p:ext uri="{BB962C8B-B14F-4D97-AF65-F5344CB8AC3E}">
        <p14:creationId xmlns:p14="http://schemas.microsoft.com/office/powerpoint/2010/main" val="1148417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9590B23-DEED-D549-8967-D596A67C736A}" type="datetimeFigureOut">
              <a:rPr lang="en-US" smtClean="0"/>
              <a:t>3/6/26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EA940E-56B3-5F42-9788-C27709D59A49}" type="slidenum">
              <a:rPr lang="en-US" smtClean="0"/>
              <a:t>‹#›</a:t>
            </a:fld>
            <a:endParaRPr lang="en-US"/>
          </a:p>
        </p:txBody>
      </p:sp>
    </p:spTree>
    <p:extLst>
      <p:ext uri="{BB962C8B-B14F-4D97-AF65-F5344CB8AC3E}">
        <p14:creationId xmlns:p14="http://schemas.microsoft.com/office/powerpoint/2010/main" val="2212588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59590B23-DEED-D549-8967-D596A67C736A}" type="datetimeFigureOut">
              <a:rPr lang="en-US" smtClean="0"/>
              <a:t>3/6/26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EA940E-56B3-5F42-9788-C27709D59A49}" type="slidenum">
              <a:rPr lang="en-US" smtClean="0"/>
              <a:t>‹#›</a:t>
            </a:fld>
            <a:endParaRPr lang="en-US"/>
          </a:p>
        </p:txBody>
      </p:sp>
    </p:spTree>
    <p:extLst>
      <p:ext uri="{BB962C8B-B14F-4D97-AF65-F5344CB8AC3E}">
        <p14:creationId xmlns:p14="http://schemas.microsoft.com/office/powerpoint/2010/main" val="2273960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6"/>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9590B23-DEED-D549-8967-D596A67C736A}" type="datetimeFigureOut">
              <a:rPr lang="en-US" smtClean="0"/>
              <a:t>3/6/26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EA940E-56B3-5F42-9788-C27709D59A49}" type="slidenum">
              <a:rPr lang="en-US" smtClean="0"/>
              <a:t>‹#›</a:t>
            </a:fld>
            <a:endParaRPr lang="en-US"/>
          </a:p>
        </p:txBody>
      </p:sp>
    </p:spTree>
    <p:extLst>
      <p:ext uri="{BB962C8B-B14F-4D97-AF65-F5344CB8AC3E}">
        <p14:creationId xmlns:p14="http://schemas.microsoft.com/office/powerpoint/2010/main" val="2665853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59590B23-DEED-D549-8967-D596A67C736A}" type="datetimeFigureOut">
              <a:rPr lang="en-US" smtClean="0"/>
              <a:t>3/6/26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EA940E-56B3-5F42-9788-C27709D59A49}" type="slidenum">
              <a:rPr lang="en-US" smtClean="0"/>
              <a:t>‹#›</a:t>
            </a:fld>
            <a:endParaRPr lang="en-US"/>
          </a:p>
        </p:txBody>
      </p:sp>
    </p:spTree>
    <p:extLst>
      <p:ext uri="{BB962C8B-B14F-4D97-AF65-F5344CB8AC3E}">
        <p14:creationId xmlns:p14="http://schemas.microsoft.com/office/powerpoint/2010/main" val="4155085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590B23-DEED-D549-8967-D596A67C736A}" type="datetimeFigureOut">
              <a:rPr lang="en-US" smtClean="0"/>
              <a:t>3/6/26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EA940E-56B3-5F42-9788-C27709D59A49}" type="slidenum">
              <a:rPr lang="en-US" smtClean="0"/>
              <a:t>‹#›</a:t>
            </a:fld>
            <a:endParaRPr lang="en-US"/>
          </a:p>
        </p:txBody>
      </p:sp>
    </p:spTree>
    <p:extLst>
      <p:ext uri="{BB962C8B-B14F-4D97-AF65-F5344CB8AC3E}">
        <p14:creationId xmlns:p14="http://schemas.microsoft.com/office/powerpoint/2010/main" val="2468026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4211340" y="987426"/>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59590B23-DEED-D549-8967-D596A67C736A}" type="datetimeFigureOut">
              <a:rPr lang="en-US" smtClean="0"/>
              <a:t>3/6/26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EA940E-56B3-5F42-9788-C27709D59A49}" type="slidenum">
              <a:rPr lang="en-US" smtClean="0"/>
              <a:t>‹#›</a:t>
            </a:fld>
            <a:endParaRPr lang="en-US"/>
          </a:p>
        </p:txBody>
      </p:sp>
    </p:spTree>
    <p:extLst>
      <p:ext uri="{BB962C8B-B14F-4D97-AF65-F5344CB8AC3E}">
        <p14:creationId xmlns:p14="http://schemas.microsoft.com/office/powerpoint/2010/main" val="2191893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4211340" y="987426"/>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59590B23-DEED-D549-8967-D596A67C736A}" type="datetimeFigureOut">
              <a:rPr lang="en-US" smtClean="0"/>
              <a:t>3/6/26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EA940E-56B3-5F42-9788-C27709D59A49}" type="slidenum">
              <a:rPr lang="en-US" smtClean="0"/>
              <a:t>‹#›</a:t>
            </a:fld>
            <a:endParaRPr lang="en-US"/>
          </a:p>
        </p:txBody>
      </p:sp>
    </p:spTree>
    <p:extLst>
      <p:ext uri="{BB962C8B-B14F-4D97-AF65-F5344CB8AC3E}">
        <p14:creationId xmlns:p14="http://schemas.microsoft.com/office/powerpoint/2010/main" val="1317968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9590B23-DEED-D549-8967-D596A67C736A}" type="datetimeFigureOut">
              <a:rPr lang="en-US" smtClean="0"/>
              <a:t>3/6/26</a:t>
            </a:fld>
            <a:endParaRPr 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FEA940E-56B3-5F42-9788-C27709D59A49}" type="slidenum">
              <a:rPr lang="en-US" smtClean="0"/>
              <a:t>‹#›</a:t>
            </a:fld>
            <a:endParaRPr lang="en-US"/>
          </a:p>
        </p:txBody>
      </p:sp>
    </p:spTree>
    <p:extLst>
      <p:ext uri="{BB962C8B-B14F-4D97-AF65-F5344CB8AC3E}">
        <p14:creationId xmlns:p14="http://schemas.microsoft.com/office/powerpoint/2010/main" val="2874264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red rope with a knot&#10;&#10;AI-generated content may be incorrect.">
            <a:extLst>
              <a:ext uri="{FF2B5EF4-FFF2-40B4-BE49-F238E27FC236}">
                <a16:creationId xmlns:a16="http://schemas.microsoft.com/office/drawing/2014/main" id="{4C96AE2D-14FC-7F94-D949-A708D47E3B45}"/>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30189" t="28986" r="39650" b="31596"/>
          <a:stretch>
            <a:fillRect/>
          </a:stretch>
        </p:blipFill>
        <p:spPr>
          <a:xfrm rot="5400000">
            <a:off x="3317543" y="1459388"/>
            <a:ext cx="2913622" cy="5382242"/>
          </a:xfrm>
          <a:prstGeom prst="rect">
            <a:avLst/>
          </a:prstGeom>
        </p:spPr>
      </p:pic>
      <p:sp>
        <p:nvSpPr>
          <p:cNvPr id="5" name="TextBox 4">
            <a:extLst>
              <a:ext uri="{FF2B5EF4-FFF2-40B4-BE49-F238E27FC236}">
                <a16:creationId xmlns:a16="http://schemas.microsoft.com/office/drawing/2014/main" id="{A1BA6BC9-81B6-9D1C-926A-A6B944F8861F}"/>
              </a:ext>
            </a:extLst>
          </p:cNvPr>
          <p:cNvSpPr txBox="1"/>
          <p:nvPr/>
        </p:nvSpPr>
        <p:spPr>
          <a:xfrm>
            <a:off x="333516" y="3479628"/>
            <a:ext cx="2999679" cy="954107"/>
          </a:xfrm>
          <a:prstGeom prst="rect">
            <a:avLst/>
          </a:prstGeom>
          <a:noFill/>
        </p:spPr>
        <p:txBody>
          <a:bodyPr wrap="square" rtlCol="0">
            <a:spAutoFit/>
          </a:bodyPr>
          <a:lstStyle/>
          <a:p>
            <a:r>
              <a:rPr lang="en-US" sz="2800" noProof="0" dirty="0"/>
              <a:t>Trust me, the teacher, …</a:t>
            </a:r>
          </a:p>
        </p:txBody>
      </p:sp>
      <p:sp>
        <p:nvSpPr>
          <p:cNvPr id="6" name="TextBox 5">
            <a:extLst>
              <a:ext uri="{FF2B5EF4-FFF2-40B4-BE49-F238E27FC236}">
                <a16:creationId xmlns:a16="http://schemas.microsoft.com/office/drawing/2014/main" id="{38370E97-5756-F9F5-10FE-3DC64336DD2A}"/>
              </a:ext>
            </a:extLst>
          </p:cNvPr>
          <p:cNvSpPr txBox="1"/>
          <p:nvPr/>
        </p:nvSpPr>
        <p:spPr>
          <a:xfrm>
            <a:off x="7118260" y="3490697"/>
            <a:ext cx="2999679" cy="954107"/>
          </a:xfrm>
          <a:prstGeom prst="rect">
            <a:avLst/>
          </a:prstGeom>
          <a:noFill/>
        </p:spPr>
        <p:txBody>
          <a:bodyPr wrap="square" rtlCol="0">
            <a:spAutoFit/>
          </a:bodyPr>
          <a:lstStyle/>
          <a:p>
            <a:r>
              <a:rPr lang="en-US" sz="2800" noProof="0" dirty="0"/>
              <a:t>I trust you, the student, …</a:t>
            </a:r>
          </a:p>
        </p:txBody>
      </p:sp>
      <p:graphicFrame>
        <p:nvGraphicFramePr>
          <p:cNvPr id="7" name="Table 6">
            <a:extLst>
              <a:ext uri="{FF2B5EF4-FFF2-40B4-BE49-F238E27FC236}">
                <a16:creationId xmlns:a16="http://schemas.microsoft.com/office/drawing/2014/main" id="{9D18F268-B6DA-41A6-1F5B-32DC9F20F954}"/>
              </a:ext>
            </a:extLst>
          </p:cNvPr>
          <p:cNvGraphicFramePr>
            <a:graphicFrameLocks noGrp="1"/>
          </p:cNvGraphicFramePr>
          <p:nvPr>
            <p:extLst>
              <p:ext uri="{D42A27DB-BD31-4B8C-83A1-F6EECF244321}">
                <p14:modId xmlns:p14="http://schemas.microsoft.com/office/powerpoint/2010/main" val="2396685665"/>
              </p:ext>
            </p:extLst>
          </p:nvPr>
        </p:nvGraphicFramePr>
        <p:xfrm>
          <a:off x="0" y="158565"/>
          <a:ext cx="3348200" cy="1584960"/>
        </p:xfrm>
        <a:graphic>
          <a:graphicData uri="http://schemas.openxmlformats.org/drawingml/2006/table">
            <a:tbl>
              <a:tblPr firstRow="1" bandRow="1">
                <a:tableStyleId>{5C22544A-7EE6-4342-B048-85BDC9FD1C3A}</a:tableStyleId>
              </a:tblPr>
              <a:tblGrid>
                <a:gridCol w="344331">
                  <a:extLst>
                    <a:ext uri="{9D8B030D-6E8A-4147-A177-3AD203B41FA5}">
                      <a16:colId xmlns:a16="http://schemas.microsoft.com/office/drawing/2014/main" val="3945361237"/>
                    </a:ext>
                  </a:extLst>
                </a:gridCol>
                <a:gridCol w="3003869">
                  <a:extLst>
                    <a:ext uri="{9D8B030D-6E8A-4147-A177-3AD203B41FA5}">
                      <a16:colId xmlns:a16="http://schemas.microsoft.com/office/drawing/2014/main" val="3641959394"/>
                    </a:ext>
                  </a:extLst>
                </a:gridCol>
              </a:tblGrid>
              <a:tr h="370840">
                <a:tc>
                  <a:txBody>
                    <a:bodyPr/>
                    <a:lstStyle/>
                    <a:p>
                      <a:pPr algn="ctr"/>
                      <a:r>
                        <a:rPr lang="en-US" sz="1400" b="0" noProof="0" dirty="0">
                          <a:solidFill>
                            <a:schemeClr val="tx1"/>
                          </a:solidFill>
                        </a:rPr>
                        <a:t>Cognition</a:t>
                      </a:r>
                    </a:p>
                  </a:txBody>
                  <a:tcPr vert="vert270">
                    <a:lnR w="12700" cmpd="sng">
                      <a:noFill/>
                    </a:lnR>
                    <a:noFill/>
                  </a:tcPr>
                </a:tc>
                <a:tc>
                  <a:txBody>
                    <a:bodyPr/>
                    <a:lstStyle/>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know the subject and what it is important for you to learn right now</a:t>
                      </a:r>
                    </a:p>
                    <a:p>
                      <a:pPr marL="133350" indent="-133350">
                        <a:tabLst/>
                      </a:pPr>
                      <a:r>
                        <a:rPr lang="en-US" sz="1400" b="0" noProof="0" dirty="0">
                          <a:solidFill>
                            <a:schemeClr val="tx1"/>
                          </a:solidFill>
                        </a:rPr>
                        <a:t>… to know how to teach / learn the specific subject</a:t>
                      </a:r>
                    </a:p>
                    <a:p>
                      <a:pPr marL="133350" indent="-133350">
                        <a:tabLst/>
                      </a:pPr>
                      <a:r>
                        <a:rPr lang="en-US" sz="1400" b="0" noProof="0" dirty="0">
                          <a:solidFill>
                            <a:schemeClr val="tx1"/>
                          </a:solidFill>
                        </a:rPr>
                        <a:t>… to explain and model what I think is important about my subject and your learning</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0371363"/>
                  </a:ext>
                </a:extLst>
              </a:tr>
            </a:tbl>
          </a:graphicData>
        </a:graphic>
      </p:graphicFrame>
      <p:graphicFrame>
        <p:nvGraphicFramePr>
          <p:cNvPr id="8" name="Table 7">
            <a:extLst>
              <a:ext uri="{FF2B5EF4-FFF2-40B4-BE49-F238E27FC236}">
                <a16:creationId xmlns:a16="http://schemas.microsoft.com/office/drawing/2014/main" id="{CE27A8BA-B324-3A40-D612-25D52649758E}"/>
              </a:ext>
            </a:extLst>
          </p:cNvPr>
          <p:cNvGraphicFramePr>
            <a:graphicFrameLocks noGrp="1"/>
          </p:cNvGraphicFramePr>
          <p:nvPr>
            <p:extLst>
              <p:ext uri="{D42A27DB-BD31-4B8C-83A1-F6EECF244321}">
                <p14:modId xmlns:p14="http://schemas.microsoft.com/office/powerpoint/2010/main" val="3911477360"/>
              </p:ext>
            </p:extLst>
          </p:nvPr>
        </p:nvGraphicFramePr>
        <p:xfrm>
          <a:off x="-1" y="2049950"/>
          <a:ext cx="3434575" cy="1158240"/>
        </p:xfrm>
        <a:graphic>
          <a:graphicData uri="http://schemas.openxmlformats.org/drawingml/2006/table">
            <a:tbl>
              <a:tblPr firstRow="1" bandRow="1">
                <a:tableStyleId>{5C22544A-7EE6-4342-B048-85BDC9FD1C3A}</a:tableStyleId>
              </a:tblPr>
              <a:tblGrid>
                <a:gridCol w="353215">
                  <a:extLst>
                    <a:ext uri="{9D8B030D-6E8A-4147-A177-3AD203B41FA5}">
                      <a16:colId xmlns:a16="http://schemas.microsoft.com/office/drawing/2014/main" val="3945361237"/>
                    </a:ext>
                  </a:extLst>
                </a:gridCol>
                <a:gridCol w="3081360">
                  <a:extLst>
                    <a:ext uri="{9D8B030D-6E8A-4147-A177-3AD203B41FA5}">
                      <a16:colId xmlns:a16="http://schemas.microsoft.com/office/drawing/2014/main" val="3641959394"/>
                    </a:ext>
                  </a:extLst>
                </a:gridCol>
              </a:tblGrid>
              <a:tr h="370840">
                <a:tc>
                  <a:txBody>
                    <a:bodyPr/>
                    <a:lstStyle/>
                    <a:p>
                      <a:pPr algn="ctr"/>
                      <a:r>
                        <a:rPr lang="en-US" sz="1400" b="0" noProof="0" dirty="0">
                          <a:solidFill>
                            <a:schemeClr val="tx1"/>
                          </a:solidFill>
                        </a:rPr>
                        <a:t>Affect</a:t>
                      </a:r>
                    </a:p>
                  </a:txBody>
                  <a:tcPr vert="vert270">
                    <a:lnR w="12700" cmpd="sng">
                      <a:noFill/>
                    </a:lnR>
                    <a:noFill/>
                  </a:tcPr>
                </a:tc>
                <a:tc>
                  <a:txBody>
                    <a:bodyPr/>
                    <a:lstStyle/>
                    <a:p>
                      <a:pPr marL="133350" indent="-133350">
                        <a:tabLst/>
                      </a:pPr>
                      <a:r>
                        <a:rPr lang="en-US" sz="1400" b="0" noProof="0" dirty="0">
                          <a:solidFill>
                            <a:schemeClr val="tx1"/>
                          </a:solidFill>
                        </a:rPr>
                        <a:t>… to care about you and your learning</a:t>
                      </a:r>
                    </a:p>
                    <a:p>
                      <a:pPr marL="133350" indent="-133350">
                        <a:tabLst/>
                      </a:pPr>
                      <a:r>
                        <a:rPr lang="en-US" sz="1400" b="0" noProof="0" dirty="0">
                          <a:solidFill>
                            <a:schemeClr val="tx1"/>
                          </a:solidFill>
                        </a:rPr>
                        <a:t>… to do my best to create the best conditions for your learning</a:t>
                      </a:r>
                    </a:p>
                    <a:p>
                      <a:pPr marL="133350" indent="-133350">
                        <a:tabLst/>
                      </a:pPr>
                      <a:r>
                        <a:rPr lang="en-US" sz="1400" b="0" noProof="0" dirty="0">
                          <a:solidFill>
                            <a:schemeClr val="tx1"/>
                          </a:solidFill>
                        </a:rPr>
                        <a:t>… to react kindly to mistakes</a:t>
                      </a:r>
                    </a:p>
                    <a:p>
                      <a:pPr marL="133350" indent="-133350">
                        <a:tabLst/>
                      </a:pPr>
                      <a:r>
                        <a:rPr lang="en-US" sz="1400" b="0" noProof="0" dirty="0">
                          <a:solidFill>
                            <a:schemeClr val="tx1"/>
                          </a:solidFill>
                        </a:rPr>
                        <a:t>… to make rules transparent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0371363"/>
                  </a:ext>
                </a:extLst>
              </a:tr>
            </a:tbl>
          </a:graphicData>
        </a:graphic>
      </p:graphicFrame>
      <p:graphicFrame>
        <p:nvGraphicFramePr>
          <p:cNvPr id="9" name="Table 8">
            <a:extLst>
              <a:ext uri="{FF2B5EF4-FFF2-40B4-BE49-F238E27FC236}">
                <a16:creationId xmlns:a16="http://schemas.microsoft.com/office/drawing/2014/main" id="{08D8D1E3-C6AA-BA95-38EA-EAE618D6B661}"/>
              </a:ext>
            </a:extLst>
          </p:cNvPr>
          <p:cNvGraphicFramePr>
            <a:graphicFrameLocks noGrp="1"/>
          </p:cNvGraphicFramePr>
          <p:nvPr>
            <p:extLst>
              <p:ext uri="{D42A27DB-BD31-4B8C-83A1-F6EECF244321}">
                <p14:modId xmlns:p14="http://schemas.microsoft.com/office/powerpoint/2010/main" val="240524699"/>
              </p:ext>
            </p:extLst>
          </p:nvPr>
        </p:nvGraphicFramePr>
        <p:xfrm>
          <a:off x="0" y="4670625"/>
          <a:ext cx="3348199" cy="1371600"/>
        </p:xfrm>
        <a:graphic>
          <a:graphicData uri="http://schemas.openxmlformats.org/drawingml/2006/table">
            <a:tbl>
              <a:tblPr firstRow="1" bandRow="1">
                <a:tableStyleId>{5C22544A-7EE6-4342-B048-85BDC9FD1C3A}</a:tableStyleId>
              </a:tblPr>
              <a:tblGrid>
                <a:gridCol w="344332">
                  <a:extLst>
                    <a:ext uri="{9D8B030D-6E8A-4147-A177-3AD203B41FA5}">
                      <a16:colId xmlns:a16="http://schemas.microsoft.com/office/drawing/2014/main" val="3945361237"/>
                    </a:ext>
                  </a:extLst>
                </a:gridCol>
                <a:gridCol w="3003867">
                  <a:extLst>
                    <a:ext uri="{9D8B030D-6E8A-4147-A177-3AD203B41FA5}">
                      <a16:colId xmlns:a16="http://schemas.microsoft.com/office/drawing/2014/main" val="3641959394"/>
                    </a:ext>
                  </a:extLst>
                </a:gridCol>
              </a:tblGrid>
              <a:tr h="370840">
                <a:tc>
                  <a:txBody>
                    <a:bodyPr/>
                    <a:lstStyle/>
                    <a:p>
                      <a:pPr algn="ctr"/>
                      <a:r>
                        <a:rPr lang="en-US" sz="1400" b="0" noProof="0" dirty="0">
                          <a:solidFill>
                            <a:schemeClr val="tx1"/>
                          </a:solidFill>
                        </a:rPr>
                        <a:t>Values</a:t>
                      </a:r>
                    </a:p>
                  </a:txBody>
                  <a:tcPr vert="vert270">
                    <a:lnR w="12700" cmpd="sng">
                      <a:noFill/>
                    </a:lnR>
                    <a:noFill/>
                  </a:tcPr>
                </a:tc>
                <a:tc>
                  <a:txBody>
                    <a:bodyPr/>
                    <a:lstStyle/>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care about my own professional development</a:t>
                      </a:r>
                    </a:p>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be open about what I expect and how I check your work</a:t>
                      </a:r>
                    </a:p>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be transparent about my practice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0371363"/>
                  </a:ext>
                </a:extLst>
              </a:tr>
            </a:tbl>
          </a:graphicData>
        </a:graphic>
      </p:graphicFrame>
      <p:graphicFrame>
        <p:nvGraphicFramePr>
          <p:cNvPr id="10" name="Table 9">
            <a:extLst>
              <a:ext uri="{FF2B5EF4-FFF2-40B4-BE49-F238E27FC236}">
                <a16:creationId xmlns:a16="http://schemas.microsoft.com/office/drawing/2014/main" id="{99B4BE48-C1BB-41A5-208C-34C602EFC82F}"/>
              </a:ext>
            </a:extLst>
          </p:cNvPr>
          <p:cNvGraphicFramePr>
            <a:graphicFrameLocks noGrp="1"/>
          </p:cNvGraphicFramePr>
          <p:nvPr>
            <p:extLst>
              <p:ext uri="{D42A27DB-BD31-4B8C-83A1-F6EECF244321}">
                <p14:modId xmlns:p14="http://schemas.microsoft.com/office/powerpoint/2010/main" val="2702256351"/>
              </p:ext>
            </p:extLst>
          </p:nvPr>
        </p:nvGraphicFramePr>
        <p:xfrm>
          <a:off x="-2" y="5983981"/>
          <a:ext cx="3263308" cy="900076"/>
        </p:xfrm>
        <a:graphic>
          <a:graphicData uri="http://schemas.openxmlformats.org/drawingml/2006/table">
            <a:tbl>
              <a:tblPr firstRow="1" bandRow="1">
                <a:tableStyleId>{5C22544A-7EE6-4342-B048-85BDC9FD1C3A}</a:tableStyleId>
              </a:tblPr>
              <a:tblGrid>
                <a:gridCol w="335600">
                  <a:extLst>
                    <a:ext uri="{9D8B030D-6E8A-4147-A177-3AD203B41FA5}">
                      <a16:colId xmlns:a16="http://schemas.microsoft.com/office/drawing/2014/main" val="3945361237"/>
                    </a:ext>
                  </a:extLst>
                </a:gridCol>
                <a:gridCol w="2927708">
                  <a:extLst>
                    <a:ext uri="{9D8B030D-6E8A-4147-A177-3AD203B41FA5}">
                      <a16:colId xmlns:a16="http://schemas.microsoft.com/office/drawing/2014/main" val="3641959394"/>
                    </a:ext>
                  </a:extLst>
                </a:gridCol>
              </a:tblGrid>
              <a:tr h="900076">
                <a:tc>
                  <a:txBody>
                    <a:bodyPr/>
                    <a:lstStyle/>
                    <a:p>
                      <a:pPr algn="ctr"/>
                      <a:r>
                        <a:rPr lang="en-US" sz="1400" b="0" noProof="0" dirty="0">
                          <a:solidFill>
                            <a:schemeClr val="tx1"/>
                          </a:solidFill>
                        </a:rPr>
                        <a:t>Identity</a:t>
                      </a:r>
                    </a:p>
                  </a:txBody>
                  <a:tcPr vert="vert270">
                    <a:lnR w="12700" cmpd="sng">
                      <a:noFill/>
                    </a:lnR>
                    <a:noFill/>
                  </a:tcPr>
                </a:tc>
                <a:tc>
                  <a:txBody>
                    <a:bodyPr/>
                    <a:lstStyle/>
                    <a:p>
                      <a:pPr marL="133350" indent="-133350">
                        <a:tabLst/>
                      </a:pPr>
                      <a:r>
                        <a:rPr lang="en-US" sz="1400" b="0" noProof="0" dirty="0">
                          <a:solidFill>
                            <a:schemeClr val="tx1"/>
                          </a:solidFill>
                        </a:rPr>
                        <a:t>… to be interested in knowing what you are thinking</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0371363"/>
                  </a:ext>
                </a:extLst>
              </a:tr>
            </a:tbl>
          </a:graphicData>
        </a:graphic>
      </p:graphicFrame>
      <p:graphicFrame>
        <p:nvGraphicFramePr>
          <p:cNvPr id="11" name="Table 10">
            <a:extLst>
              <a:ext uri="{FF2B5EF4-FFF2-40B4-BE49-F238E27FC236}">
                <a16:creationId xmlns:a16="http://schemas.microsoft.com/office/drawing/2014/main" id="{3EEF87F1-9AC2-1927-2C49-0AB8B7B95D65}"/>
              </a:ext>
            </a:extLst>
          </p:cNvPr>
          <p:cNvGraphicFramePr>
            <a:graphicFrameLocks noGrp="1"/>
          </p:cNvGraphicFramePr>
          <p:nvPr>
            <p:extLst>
              <p:ext uri="{D42A27DB-BD31-4B8C-83A1-F6EECF244321}">
                <p14:modId xmlns:p14="http://schemas.microsoft.com/office/powerpoint/2010/main" val="3565366765"/>
              </p:ext>
            </p:extLst>
          </p:nvPr>
        </p:nvGraphicFramePr>
        <p:xfrm>
          <a:off x="6666002" y="154679"/>
          <a:ext cx="3190821" cy="944880"/>
        </p:xfrm>
        <a:graphic>
          <a:graphicData uri="http://schemas.openxmlformats.org/drawingml/2006/table">
            <a:tbl>
              <a:tblPr firstRow="1" bandRow="1">
                <a:tableStyleId>{5C22544A-7EE6-4342-B048-85BDC9FD1C3A}</a:tableStyleId>
              </a:tblPr>
              <a:tblGrid>
                <a:gridCol w="2835624">
                  <a:extLst>
                    <a:ext uri="{9D8B030D-6E8A-4147-A177-3AD203B41FA5}">
                      <a16:colId xmlns:a16="http://schemas.microsoft.com/office/drawing/2014/main" val="3641959394"/>
                    </a:ext>
                  </a:extLst>
                </a:gridCol>
                <a:gridCol w="355197">
                  <a:extLst>
                    <a:ext uri="{9D8B030D-6E8A-4147-A177-3AD203B41FA5}">
                      <a16:colId xmlns:a16="http://schemas.microsoft.com/office/drawing/2014/main" val="4097957736"/>
                    </a:ext>
                  </a:extLst>
                </a:gridCol>
              </a:tblGrid>
              <a:tr h="370840">
                <a:tc>
                  <a:txBody>
                    <a:bodyPr/>
                    <a:lstStyle/>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build knowledge, skills, competences yourself</a:t>
                      </a:r>
                    </a:p>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engage with the course materials and activities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R="0" lvl="0" algn="ctr"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Cognition</a:t>
                      </a:r>
                    </a:p>
                  </a:txBody>
                  <a:tcPr vert="vert">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0371363"/>
                  </a:ext>
                </a:extLst>
              </a:tr>
            </a:tbl>
          </a:graphicData>
        </a:graphic>
      </p:graphicFrame>
      <p:graphicFrame>
        <p:nvGraphicFramePr>
          <p:cNvPr id="14" name="Table 13">
            <a:extLst>
              <a:ext uri="{FF2B5EF4-FFF2-40B4-BE49-F238E27FC236}">
                <a16:creationId xmlns:a16="http://schemas.microsoft.com/office/drawing/2014/main" id="{A9022F50-7824-D72A-B5AB-5B4CF9698EC9}"/>
              </a:ext>
            </a:extLst>
          </p:cNvPr>
          <p:cNvGraphicFramePr>
            <a:graphicFrameLocks noGrp="1"/>
          </p:cNvGraphicFramePr>
          <p:nvPr>
            <p:extLst>
              <p:ext uri="{D42A27DB-BD31-4B8C-83A1-F6EECF244321}">
                <p14:modId xmlns:p14="http://schemas.microsoft.com/office/powerpoint/2010/main" val="3253219525"/>
              </p:ext>
            </p:extLst>
          </p:nvPr>
        </p:nvGraphicFramePr>
        <p:xfrm>
          <a:off x="6666002" y="2116795"/>
          <a:ext cx="3190821" cy="944880"/>
        </p:xfrm>
        <a:graphic>
          <a:graphicData uri="http://schemas.openxmlformats.org/drawingml/2006/table">
            <a:tbl>
              <a:tblPr firstRow="1" bandRow="1">
                <a:tableStyleId>{5C22544A-7EE6-4342-B048-85BDC9FD1C3A}</a:tableStyleId>
              </a:tblPr>
              <a:tblGrid>
                <a:gridCol w="2835624">
                  <a:extLst>
                    <a:ext uri="{9D8B030D-6E8A-4147-A177-3AD203B41FA5}">
                      <a16:colId xmlns:a16="http://schemas.microsoft.com/office/drawing/2014/main" val="3641959394"/>
                    </a:ext>
                  </a:extLst>
                </a:gridCol>
                <a:gridCol w="355197">
                  <a:extLst>
                    <a:ext uri="{9D8B030D-6E8A-4147-A177-3AD203B41FA5}">
                      <a16:colId xmlns:a16="http://schemas.microsoft.com/office/drawing/2014/main" val="4097957736"/>
                    </a:ext>
                  </a:extLst>
                </a:gridCol>
              </a:tblGrid>
              <a:tr h="370840">
                <a:tc>
                  <a:txBody>
                    <a:bodyPr/>
                    <a:lstStyle/>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come and talk to me if things aren’t going well</a:t>
                      </a:r>
                    </a:p>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contribute constructively to the class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R="0" lvl="0" algn="ctr"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Affect</a:t>
                      </a:r>
                    </a:p>
                  </a:txBody>
                  <a:tcPr vert="vert">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0371363"/>
                  </a:ext>
                </a:extLst>
              </a:tr>
            </a:tbl>
          </a:graphicData>
        </a:graphic>
      </p:graphicFrame>
      <p:graphicFrame>
        <p:nvGraphicFramePr>
          <p:cNvPr id="15" name="Table 14">
            <a:extLst>
              <a:ext uri="{FF2B5EF4-FFF2-40B4-BE49-F238E27FC236}">
                <a16:creationId xmlns:a16="http://schemas.microsoft.com/office/drawing/2014/main" id="{BCB61F5B-C260-9D2D-D2DB-80F79F6B6B2D}"/>
              </a:ext>
            </a:extLst>
          </p:cNvPr>
          <p:cNvGraphicFramePr>
            <a:graphicFrameLocks noGrp="1"/>
          </p:cNvGraphicFramePr>
          <p:nvPr>
            <p:extLst>
              <p:ext uri="{D42A27DB-BD31-4B8C-83A1-F6EECF244321}">
                <p14:modId xmlns:p14="http://schemas.microsoft.com/office/powerpoint/2010/main" val="586725681"/>
              </p:ext>
            </p:extLst>
          </p:nvPr>
        </p:nvGraphicFramePr>
        <p:xfrm>
          <a:off x="6666002" y="4652055"/>
          <a:ext cx="3190821" cy="1158240"/>
        </p:xfrm>
        <a:graphic>
          <a:graphicData uri="http://schemas.openxmlformats.org/drawingml/2006/table">
            <a:tbl>
              <a:tblPr firstRow="1" bandRow="1">
                <a:tableStyleId>{5C22544A-7EE6-4342-B048-85BDC9FD1C3A}</a:tableStyleId>
              </a:tblPr>
              <a:tblGrid>
                <a:gridCol w="2835624">
                  <a:extLst>
                    <a:ext uri="{9D8B030D-6E8A-4147-A177-3AD203B41FA5}">
                      <a16:colId xmlns:a16="http://schemas.microsoft.com/office/drawing/2014/main" val="3641959394"/>
                    </a:ext>
                  </a:extLst>
                </a:gridCol>
                <a:gridCol w="355197">
                  <a:extLst>
                    <a:ext uri="{9D8B030D-6E8A-4147-A177-3AD203B41FA5}">
                      <a16:colId xmlns:a16="http://schemas.microsoft.com/office/drawing/2014/main" val="4097957736"/>
                    </a:ext>
                  </a:extLst>
                </a:gridCol>
              </a:tblGrid>
              <a:tr h="370840">
                <a:tc>
                  <a:txBody>
                    <a:bodyPr/>
                    <a:lstStyle/>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care about your learning</a:t>
                      </a:r>
                    </a:p>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commit to what we do together in the course</a:t>
                      </a:r>
                    </a:p>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reflect on your learning process and outcomes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R="0" lvl="0" algn="ctr"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Values</a:t>
                      </a:r>
                    </a:p>
                  </a:txBody>
                  <a:tcPr vert="vert">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0371363"/>
                  </a:ext>
                </a:extLst>
              </a:tr>
            </a:tbl>
          </a:graphicData>
        </a:graphic>
      </p:graphicFrame>
      <p:graphicFrame>
        <p:nvGraphicFramePr>
          <p:cNvPr id="16" name="Table 15">
            <a:extLst>
              <a:ext uri="{FF2B5EF4-FFF2-40B4-BE49-F238E27FC236}">
                <a16:creationId xmlns:a16="http://schemas.microsoft.com/office/drawing/2014/main" id="{87527116-2832-9D2E-13D6-317B9E3E3803}"/>
              </a:ext>
            </a:extLst>
          </p:cNvPr>
          <p:cNvGraphicFramePr>
            <a:graphicFrameLocks noGrp="1"/>
          </p:cNvGraphicFramePr>
          <p:nvPr>
            <p:extLst>
              <p:ext uri="{D42A27DB-BD31-4B8C-83A1-F6EECF244321}">
                <p14:modId xmlns:p14="http://schemas.microsoft.com/office/powerpoint/2010/main" val="2536775681"/>
              </p:ext>
            </p:extLst>
          </p:nvPr>
        </p:nvGraphicFramePr>
        <p:xfrm>
          <a:off x="6666002" y="6017578"/>
          <a:ext cx="3190821" cy="866479"/>
        </p:xfrm>
        <a:graphic>
          <a:graphicData uri="http://schemas.openxmlformats.org/drawingml/2006/table">
            <a:tbl>
              <a:tblPr firstRow="1" bandRow="1">
                <a:tableStyleId>{5C22544A-7EE6-4342-B048-85BDC9FD1C3A}</a:tableStyleId>
              </a:tblPr>
              <a:tblGrid>
                <a:gridCol w="2835624">
                  <a:extLst>
                    <a:ext uri="{9D8B030D-6E8A-4147-A177-3AD203B41FA5}">
                      <a16:colId xmlns:a16="http://schemas.microsoft.com/office/drawing/2014/main" val="3641959394"/>
                    </a:ext>
                  </a:extLst>
                </a:gridCol>
                <a:gridCol w="355197">
                  <a:extLst>
                    <a:ext uri="{9D8B030D-6E8A-4147-A177-3AD203B41FA5}">
                      <a16:colId xmlns:a16="http://schemas.microsoft.com/office/drawing/2014/main" val="4097957736"/>
                    </a:ext>
                  </a:extLst>
                </a:gridCol>
              </a:tblGrid>
              <a:tr h="866479">
                <a:tc>
                  <a:txBody>
                    <a:bodyPr/>
                    <a:lstStyle/>
                    <a:p>
                      <a:pPr marL="133350" marR="0" lvl="0" indent="-133350" algn="l"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 to share your own thoughts with me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R="0" lvl="0" algn="ctr" defTabSz="914400" rtl="0" eaLnBrk="1" fontAlgn="auto" latinLnBrk="0" hangingPunct="1">
                        <a:lnSpc>
                          <a:spcPct val="100000"/>
                        </a:lnSpc>
                        <a:spcBef>
                          <a:spcPts val="0"/>
                        </a:spcBef>
                        <a:spcAft>
                          <a:spcPts val="0"/>
                        </a:spcAft>
                        <a:buClrTx/>
                        <a:buSzTx/>
                        <a:tabLst/>
                        <a:defRPr/>
                      </a:pPr>
                      <a:r>
                        <a:rPr lang="en-US" sz="1400" b="0" noProof="0" dirty="0">
                          <a:solidFill>
                            <a:schemeClr val="tx1"/>
                          </a:solidFill>
                        </a:rPr>
                        <a:t>Identity</a:t>
                      </a:r>
                    </a:p>
                  </a:txBody>
                  <a:tcPr vert="vert">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40371363"/>
                  </a:ext>
                </a:extLst>
              </a:tr>
            </a:tbl>
          </a:graphicData>
        </a:graphic>
      </p:graphicFrame>
      <p:sp>
        <p:nvSpPr>
          <p:cNvPr id="21" name="TextBox 20">
            <a:extLst>
              <a:ext uri="{FF2B5EF4-FFF2-40B4-BE49-F238E27FC236}">
                <a16:creationId xmlns:a16="http://schemas.microsoft.com/office/drawing/2014/main" id="{36DB9F8C-ACD8-B6F1-E248-0B1ACCB268A0}"/>
              </a:ext>
            </a:extLst>
          </p:cNvPr>
          <p:cNvSpPr txBox="1"/>
          <p:nvPr/>
        </p:nvSpPr>
        <p:spPr>
          <a:xfrm>
            <a:off x="3434574" y="712861"/>
            <a:ext cx="3123228" cy="1815882"/>
          </a:xfrm>
          <a:prstGeom prst="rect">
            <a:avLst/>
          </a:prstGeom>
          <a:noFill/>
        </p:spPr>
        <p:txBody>
          <a:bodyPr wrap="square" rtlCol="0">
            <a:spAutoFit/>
          </a:bodyPr>
          <a:lstStyle/>
          <a:p>
            <a:r>
              <a:rPr lang="en-US" sz="2800" noProof="0" dirty="0"/>
              <a:t>How teachers can build trust with students (in the presence of GenAI)</a:t>
            </a:r>
          </a:p>
        </p:txBody>
      </p:sp>
      <p:sp>
        <p:nvSpPr>
          <p:cNvPr id="23" name="TextBox 22">
            <a:extLst>
              <a:ext uri="{FF2B5EF4-FFF2-40B4-BE49-F238E27FC236}">
                <a16:creationId xmlns:a16="http://schemas.microsoft.com/office/drawing/2014/main" id="{E1D96DB8-3FD1-9176-E289-CD72521F72CF}"/>
              </a:ext>
            </a:extLst>
          </p:cNvPr>
          <p:cNvSpPr txBox="1"/>
          <p:nvPr/>
        </p:nvSpPr>
        <p:spPr>
          <a:xfrm>
            <a:off x="3454750" y="5688449"/>
            <a:ext cx="3091014" cy="954107"/>
          </a:xfrm>
          <a:prstGeom prst="rect">
            <a:avLst/>
          </a:prstGeom>
          <a:noFill/>
        </p:spPr>
        <p:txBody>
          <a:bodyPr wrap="square" rtlCol="0">
            <a:spAutoFit/>
          </a:bodyPr>
          <a:lstStyle/>
          <a:p>
            <a:r>
              <a:rPr lang="en-US" sz="1400" b="1" noProof="0" dirty="0"/>
              <a:t>Forsyth &amp; Glessmer (2026)</a:t>
            </a:r>
          </a:p>
          <a:p>
            <a:r>
              <a:rPr lang="en-US" sz="1400" noProof="0" dirty="0"/>
              <a:t>Keynote at  </a:t>
            </a:r>
            <a:r>
              <a:rPr lang="en-US" sz="1400" dirty="0"/>
              <a:t>SU’s Teachers' Conference 2026 — Teaching for Democracy and Sustainability</a:t>
            </a:r>
            <a:endParaRPr lang="en-US" sz="1400" noProof="0" dirty="0"/>
          </a:p>
        </p:txBody>
      </p:sp>
      <p:cxnSp>
        <p:nvCxnSpPr>
          <p:cNvPr id="20" name="Straight Connector 19">
            <a:extLst>
              <a:ext uri="{FF2B5EF4-FFF2-40B4-BE49-F238E27FC236}">
                <a16:creationId xmlns:a16="http://schemas.microsoft.com/office/drawing/2014/main" id="{13008D7A-CF5D-10FA-8397-5AE6D287279E}"/>
              </a:ext>
            </a:extLst>
          </p:cNvPr>
          <p:cNvCxnSpPr>
            <a:cxnSpLocks/>
          </p:cNvCxnSpPr>
          <p:nvPr/>
        </p:nvCxnSpPr>
        <p:spPr>
          <a:xfrm>
            <a:off x="3307800" y="-11875"/>
            <a:ext cx="0" cy="12776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B2D14ED-A21F-817D-DD51-F6D9800419C0}"/>
              </a:ext>
            </a:extLst>
          </p:cNvPr>
          <p:cNvCxnSpPr>
            <a:cxnSpLocks/>
          </p:cNvCxnSpPr>
          <p:nvPr/>
        </p:nvCxnSpPr>
        <p:spPr>
          <a:xfrm>
            <a:off x="6609969" y="-8804"/>
            <a:ext cx="0" cy="1246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3712212A-F85D-DC9C-D613-99E3A8DB0F2F}"/>
              </a:ext>
            </a:extLst>
          </p:cNvPr>
          <p:cNvCxnSpPr>
            <a:cxnSpLocks/>
          </p:cNvCxnSpPr>
          <p:nvPr/>
        </p:nvCxnSpPr>
        <p:spPr>
          <a:xfrm>
            <a:off x="3313569" y="6738976"/>
            <a:ext cx="0" cy="12776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B3CBB4EA-469C-B85C-FCD8-4CA04F864C18}"/>
              </a:ext>
            </a:extLst>
          </p:cNvPr>
          <p:cNvCxnSpPr>
            <a:cxnSpLocks/>
          </p:cNvCxnSpPr>
          <p:nvPr/>
        </p:nvCxnSpPr>
        <p:spPr>
          <a:xfrm>
            <a:off x="6615738" y="6742047"/>
            <a:ext cx="0" cy="1246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7217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1B5B065-0CEC-F1EA-EC0B-A3F6AD2AE051}"/>
              </a:ext>
            </a:extLst>
          </p:cNvPr>
          <p:cNvSpPr txBox="1"/>
          <p:nvPr/>
        </p:nvSpPr>
        <p:spPr>
          <a:xfrm>
            <a:off x="6609969" y="6099160"/>
            <a:ext cx="3099460" cy="646331"/>
          </a:xfrm>
          <a:prstGeom prst="rect">
            <a:avLst/>
          </a:prstGeom>
          <a:noFill/>
        </p:spPr>
        <p:txBody>
          <a:bodyPr wrap="square" rtlCol="0">
            <a:spAutoFit/>
          </a:bodyPr>
          <a:lstStyle/>
          <a:p>
            <a:r>
              <a:rPr lang="en-US" sz="1200" b="1" noProof="0" dirty="0"/>
              <a:t>Mirjam S. Glessmer</a:t>
            </a:r>
          </a:p>
          <a:p>
            <a:r>
              <a:rPr lang="en-US" sz="1200" noProof="0" dirty="0" err="1"/>
              <a:t>mirjam.glessmer@lth.lu.se</a:t>
            </a:r>
            <a:endParaRPr lang="en-US" sz="1200" noProof="0" dirty="0"/>
          </a:p>
          <a:p>
            <a:r>
              <a:rPr lang="en-US" sz="1200" noProof="0" dirty="0"/>
              <a:t>https://</a:t>
            </a:r>
            <a:r>
              <a:rPr lang="en-US" sz="1200" noProof="0" dirty="0" err="1"/>
              <a:t>mirjamglessmer.com</a:t>
            </a:r>
            <a:endParaRPr lang="en-US" sz="1200" noProof="0" dirty="0"/>
          </a:p>
        </p:txBody>
      </p:sp>
      <p:pic>
        <p:nvPicPr>
          <p:cNvPr id="9" name="Picture 8" descr="A person wearing glasses and a sweater&#10;&#10;Description automatically generated">
            <a:extLst>
              <a:ext uri="{FF2B5EF4-FFF2-40B4-BE49-F238E27FC236}">
                <a16:creationId xmlns:a16="http://schemas.microsoft.com/office/drawing/2014/main" id="{338948C1-7F21-D07A-0386-FD69A53B4950}"/>
              </a:ext>
            </a:extLst>
          </p:cNvPr>
          <p:cNvPicPr>
            <a:picLocks noChangeAspect="1"/>
          </p:cNvPicPr>
          <p:nvPr/>
        </p:nvPicPr>
        <p:blipFill rotWithShape="1">
          <a:blip r:embed="rId3">
            <a:extLst>
              <a:ext uri="{28A0092B-C50C-407E-A947-70E740481C1C}">
                <a14:useLocalDpi xmlns:a14="http://schemas.microsoft.com/office/drawing/2010/main" val="0"/>
              </a:ext>
            </a:extLst>
          </a:blip>
          <a:srcRect l="16418" t="16105" r="22700" b="31434"/>
          <a:stretch/>
        </p:blipFill>
        <p:spPr>
          <a:xfrm>
            <a:off x="6717315" y="5080990"/>
            <a:ext cx="909858" cy="980203"/>
          </a:xfrm>
          <a:prstGeom prst="rect">
            <a:avLst/>
          </a:prstGeom>
        </p:spPr>
      </p:pic>
      <p:sp>
        <p:nvSpPr>
          <p:cNvPr id="10" name="TextBox 9">
            <a:extLst>
              <a:ext uri="{FF2B5EF4-FFF2-40B4-BE49-F238E27FC236}">
                <a16:creationId xmlns:a16="http://schemas.microsoft.com/office/drawing/2014/main" id="{4D71A8B3-0F70-4083-065B-B46061B4508E}"/>
              </a:ext>
            </a:extLst>
          </p:cNvPr>
          <p:cNvSpPr txBox="1"/>
          <p:nvPr/>
        </p:nvSpPr>
        <p:spPr>
          <a:xfrm>
            <a:off x="6609969" y="4172801"/>
            <a:ext cx="3099460" cy="646331"/>
          </a:xfrm>
          <a:prstGeom prst="rect">
            <a:avLst/>
          </a:prstGeom>
          <a:noFill/>
        </p:spPr>
        <p:txBody>
          <a:bodyPr wrap="square" rtlCol="0">
            <a:spAutoFit/>
          </a:bodyPr>
          <a:lstStyle/>
          <a:p>
            <a:r>
              <a:rPr lang="en-US" sz="1200" b="1" noProof="0" dirty="0"/>
              <a:t>Rachel Forsyth</a:t>
            </a:r>
          </a:p>
          <a:p>
            <a:r>
              <a:rPr lang="en-US" sz="1200" noProof="0" dirty="0" err="1"/>
              <a:t>rachel.forsyth@education.lu.se</a:t>
            </a:r>
            <a:endParaRPr lang="en-US" sz="1200" noProof="0" dirty="0"/>
          </a:p>
          <a:p>
            <a:r>
              <a:rPr lang="en-US" sz="1200" noProof="0" dirty="0"/>
              <a:t>https://</a:t>
            </a:r>
            <a:r>
              <a:rPr lang="en-US" sz="1200" noProof="0" dirty="0" err="1"/>
              <a:t>assessmentinhe.wordpress.com</a:t>
            </a:r>
            <a:endParaRPr lang="en-US" sz="1200" noProof="0" dirty="0"/>
          </a:p>
        </p:txBody>
      </p:sp>
      <p:sp>
        <p:nvSpPr>
          <p:cNvPr id="11" name="TextBox 10">
            <a:extLst>
              <a:ext uri="{FF2B5EF4-FFF2-40B4-BE49-F238E27FC236}">
                <a16:creationId xmlns:a16="http://schemas.microsoft.com/office/drawing/2014/main" id="{A81D8411-5E94-8234-2C06-9461F8EE17A9}"/>
              </a:ext>
            </a:extLst>
          </p:cNvPr>
          <p:cNvSpPr txBox="1"/>
          <p:nvPr/>
        </p:nvSpPr>
        <p:spPr>
          <a:xfrm>
            <a:off x="3506993" y="382012"/>
            <a:ext cx="2893808" cy="5016758"/>
          </a:xfrm>
          <a:prstGeom prst="rect">
            <a:avLst/>
          </a:prstGeom>
          <a:noFill/>
        </p:spPr>
        <p:txBody>
          <a:bodyPr wrap="square" rtlCol="0">
            <a:spAutoFit/>
          </a:bodyPr>
          <a:lstStyle/>
          <a:p>
            <a:r>
              <a:rPr lang="en-US" sz="1600" noProof="0" dirty="0"/>
              <a:t>On the backside of this “</a:t>
            </a:r>
            <a:r>
              <a:rPr lang="en-US" sz="1600" noProof="0" dirty="0" err="1"/>
              <a:t>bordpratare</a:t>
            </a:r>
            <a:r>
              <a:rPr lang="en-US" sz="1600" noProof="0" dirty="0"/>
              <a:t>”, we present moves that teachers can consider to build trust with their students </a:t>
            </a:r>
            <a:r>
              <a:rPr lang="en-US" sz="1600" dirty="0"/>
              <a:t>– </a:t>
            </a:r>
            <a:r>
              <a:rPr lang="en-US" sz="1600" noProof="0" dirty="0"/>
              <a:t>in general and specifically also in the presence of GenAI. </a:t>
            </a:r>
          </a:p>
          <a:p>
            <a:endParaRPr lang="en-US" sz="1600" noProof="0" dirty="0"/>
          </a:p>
          <a:p>
            <a:r>
              <a:rPr lang="en-US" sz="1600" noProof="0" dirty="0"/>
              <a:t>We share them for inspiration and you are welcome to modify them to whatever fits your context and purpose. Please discuss them with your colleagues, and more importantly, discuss them with your students!</a:t>
            </a:r>
          </a:p>
          <a:p>
            <a:endParaRPr lang="en-US" sz="1600" noProof="0" dirty="0"/>
          </a:p>
          <a:p>
            <a:r>
              <a:rPr lang="en-US" sz="1600" noProof="0" dirty="0"/>
              <a:t>What else do you do to build trust in the classroom?</a:t>
            </a:r>
          </a:p>
          <a:p>
            <a:r>
              <a:rPr lang="en-US" sz="1600" noProof="0" dirty="0"/>
              <a:t>Let us know!</a:t>
            </a:r>
          </a:p>
        </p:txBody>
      </p:sp>
      <p:cxnSp>
        <p:nvCxnSpPr>
          <p:cNvPr id="14" name="Straight Connector 13">
            <a:extLst>
              <a:ext uri="{FF2B5EF4-FFF2-40B4-BE49-F238E27FC236}">
                <a16:creationId xmlns:a16="http://schemas.microsoft.com/office/drawing/2014/main" id="{93BF42D2-715D-23A9-1CC3-667A0C191D6C}"/>
              </a:ext>
            </a:extLst>
          </p:cNvPr>
          <p:cNvCxnSpPr>
            <a:cxnSpLocks/>
          </p:cNvCxnSpPr>
          <p:nvPr/>
        </p:nvCxnSpPr>
        <p:spPr>
          <a:xfrm>
            <a:off x="3307800" y="-11875"/>
            <a:ext cx="0" cy="12776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35E25E68-15C1-2298-D682-45E371A4DED6}"/>
              </a:ext>
            </a:extLst>
          </p:cNvPr>
          <p:cNvCxnSpPr>
            <a:cxnSpLocks/>
          </p:cNvCxnSpPr>
          <p:nvPr/>
        </p:nvCxnSpPr>
        <p:spPr>
          <a:xfrm>
            <a:off x="6609969" y="-8804"/>
            <a:ext cx="0" cy="1246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B52D281A-22D7-3D62-B6E2-42C6F3404444}"/>
              </a:ext>
            </a:extLst>
          </p:cNvPr>
          <p:cNvCxnSpPr>
            <a:cxnSpLocks/>
          </p:cNvCxnSpPr>
          <p:nvPr/>
        </p:nvCxnSpPr>
        <p:spPr>
          <a:xfrm>
            <a:off x="3313569" y="6738976"/>
            <a:ext cx="0" cy="12776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AC69A507-AB62-9310-013F-77F81F583181}"/>
              </a:ext>
            </a:extLst>
          </p:cNvPr>
          <p:cNvCxnSpPr>
            <a:cxnSpLocks/>
          </p:cNvCxnSpPr>
          <p:nvPr/>
        </p:nvCxnSpPr>
        <p:spPr>
          <a:xfrm>
            <a:off x="6615738" y="6742047"/>
            <a:ext cx="0" cy="1246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19" name="Picture 18" descr="A qr code with a dinosaur&#10;&#10;AI-generated content may be incorrect.">
            <a:extLst>
              <a:ext uri="{FF2B5EF4-FFF2-40B4-BE49-F238E27FC236}">
                <a16:creationId xmlns:a16="http://schemas.microsoft.com/office/drawing/2014/main" id="{1A66BA47-31D4-AFBD-3BF2-A9DB9C7A8EB1}"/>
              </a:ext>
            </a:extLst>
          </p:cNvPr>
          <p:cNvPicPr>
            <a:picLocks noChangeAspect="1"/>
          </p:cNvPicPr>
          <p:nvPr/>
        </p:nvPicPr>
        <p:blipFill>
          <a:blip r:embed="rId4"/>
          <a:stretch>
            <a:fillRect/>
          </a:stretch>
        </p:blipFill>
        <p:spPr>
          <a:xfrm>
            <a:off x="2000919" y="5012730"/>
            <a:ext cx="1113007" cy="1113007"/>
          </a:xfrm>
          <a:prstGeom prst="rect">
            <a:avLst/>
          </a:prstGeom>
        </p:spPr>
      </p:pic>
      <p:sp>
        <p:nvSpPr>
          <p:cNvPr id="20" name="TextBox 19">
            <a:extLst>
              <a:ext uri="{FF2B5EF4-FFF2-40B4-BE49-F238E27FC236}">
                <a16:creationId xmlns:a16="http://schemas.microsoft.com/office/drawing/2014/main" id="{CC74B006-4B8B-C64F-B4F4-FCBA12A52E59}"/>
              </a:ext>
            </a:extLst>
          </p:cNvPr>
          <p:cNvSpPr txBox="1"/>
          <p:nvPr/>
        </p:nvSpPr>
        <p:spPr>
          <a:xfrm>
            <a:off x="208340" y="5109552"/>
            <a:ext cx="1835613" cy="461665"/>
          </a:xfrm>
          <a:prstGeom prst="rect">
            <a:avLst/>
          </a:prstGeom>
          <a:noFill/>
        </p:spPr>
        <p:txBody>
          <a:bodyPr wrap="square" rtlCol="0">
            <a:spAutoFit/>
          </a:bodyPr>
          <a:lstStyle/>
          <a:p>
            <a:r>
              <a:rPr lang="en-US" sz="1200" noProof="0" dirty="0"/>
              <a:t>Watch us talk about this research (15 mins)</a:t>
            </a:r>
            <a:endParaRPr lang="en-US" sz="1200" noProof="0" dirty="0">
              <a:sym typeface="Wingdings" pitchFamily="2" charset="2"/>
            </a:endParaRPr>
          </a:p>
        </p:txBody>
      </p:sp>
      <p:sp>
        <p:nvSpPr>
          <p:cNvPr id="21" name="TextBox 20">
            <a:extLst>
              <a:ext uri="{FF2B5EF4-FFF2-40B4-BE49-F238E27FC236}">
                <a16:creationId xmlns:a16="http://schemas.microsoft.com/office/drawing/2014/main" id="{415FD0A4-F43C-7774-463B-860B27599515}"/>
              </a:ext>
            </a:extLst>
          </p:cNvPr>
          <p:cNvSpPr txBox="1"/>
          <p:nvPr/>
        </p:nvSpPr>
        <p:spPr>
          <a:xfrm>
            <a:off x="208339" y="6072913"/>
            <a:ext cx="2941721" cy="461665"/>
          </a:xfrm>
          <a:prstGeom prst="rect">
            <a:avLst/>
          </a:prstGeom>
          <a:noFill/>
        </p:spPr>
        <p:txBody>
          <a:bodyPr wrap="square" rtlCol="0">
            <a:spAutoFit/>
          </a:bodyPr>
          <a:lstStyle/>
          <a:p>
            <a:r>
              <a:rPr lang="en-US" sz="1200" i="1" noProof="0" dirty="0"/>
              <a:t>https://</a:t>
            </a:r>
            <a:r>
              <a:rPr lang="en-US" sz="1200" i="1" noProof="0" dirty="0" err="1"/>
              <a:t>onehe.org</a:t>
            </a:r>
            <a:r>
              <a:rPr lang="en-US" sz="1200" i="1" noProof="0" dirty="0"/>
              <a:t>/resources/building-trust-with-students-in-the-</a:t>
            </a:r>
            <a:r>
              <a:rPr lang="en-US" sz="1200" i="1" noProof="0" dirty="0" err="1"/>
              <a:t>genai</a:t>
            </a:r>
            <a:r>
              <a:rPr lang="en-US" sz="1200" i="1" noProof="0" dirty="0"/>
              <a:t>-era/</a:t>
            </a:r>
          </a:p>
        </p:txBody>
      </p:sp>
      <p:pic>
        <p:nvPicPr>
          <p:cNvPr id="23" name="Picture 22" descr="A qr code with a dinosaur&#10;&#10;AI-generated content may be incorrect.">
            <a:extLst>
              <a:ext uri="{FF2B5EF4-FFF2-40B4-BE49-F238E27FC236}">
                <a16:creationId xmlns:a16="http://schemas.microsoft.com/office/drawing/2014/main" id="{47E47F17-76BC-ABEC-62F4-7EDD3A95BA23}"/>
              </a:ext>
            </a:extLst>
          </p:cNvPr>
          <p:cNvPicPr>
            <a:picLocks noChangeAspect="1"/>
          </p:cNvPicPr>
          <p:nvPr/>
        </p:nvPicPr>
        <p:blipFill>
          <a:blip r:embed="rId5"/>
          <a:stretch>
            <a:fillRect/>
          </a:stretch>
        </p:blipFill>
        <p:spPr>
          <a:xfrm>
            <a:off x="2037060" y="3060121"/>
            <a:ext cx="1113007" cy="1113007"/>
          </a:xfrm>
          <a:prstGeom prst="rect">
            <a:avLst/>
          </a:prstGeom>
        </p:spPr>
      </p:pic>
      <p:sp>
        <p:nvSpPr>
          <p:cNvPr id="24" name="TextBox 23">
            <a:extLst>
              <a:ext uri="{FF2B5EF4-FFF2-40B4-BE49-F238E27FC236}">
                <a16:creationId xmlns:a16="http://schemas.microsoft.com/office/drawing/2014/main" id="{C19BD979-A1B6-D0E3-214C-AE2607FFDF21}"/>
              </a:ext>
            </a:extLst>
          </p:cNvPr>
          <p:cNvSpPr txBox="1"/>
          <p:nvPr/>
        </p:nvSpPr>
        <p:spPr>
          <a:xfrm>
            <a:off x="208340" y="3141384"/>
            <a:ext cx="1996978" cy="1200329"/>
          </a:xfrm>
          <a:prstGeom prst="rect">
            <a:avLst/>
          </a:prstGeom>
          <a:noFill/>
        </p:spPr>
        <p:txBody>
          <a:bodyPr wrap="square" rtlCol="0">
            <a:spAutoFit/>
          </a:bodyPr>
          <a:lstStyle/>
          <a:p>
            <a:r>
              <a:rPr lang="en-US" sz="1200" noProof="0" dirty="0"/>
              <a:t>Read the pilot study:</a:t>
            </a:r>
          </a:p>
          <a:p>
            <a:r>
              <a:rPr lang="en-US" sz="1200" noProof="0" dirty="0"/>
              <a:t>How teachers build trust with students in the presence of GenAI</a:t>
            </a:r>
          </a:p>
          <a:p>
            <a:r>
              <a:rPr lang="en-US" sz="1200" noProof="0" dirty="0"/>
              <a:t>(Forsyth &amp; Glessmer, 2025)</a:t>
            </a:r>
          </a:p>
          <a:p>
            <a:endParaRPr lang="en-US" sz="1200" noProof="0" dirty="0"/>
          </a:p>
        </p:txBody>
      </p:sp>
      <p:sp>
        <p:nvSpPr>
          <p:cNvPr id="25" name="TextBox 24">
            <a:extLst>
              <a:ext uri="{FF2B5EF4-FFF2-40B4-BE49-F238E27FC236}">
                <a16:creationId xmlns:a16="http://schemas.microsoft.com/office/drawing/2014/main" id="{A1ED46F8-B407-E2C4-BA7C-C988AF3BB7C7}"/>
              </a:ext>
            </a:extLst>
          </p:cNvPr>
          <p:cNvSpPr txBox="1"/>
          <p:nvPr/>
        </p:nvSpPr>
        <p:spPr>
          <a:xfrm>
            <a:off x="208339" y="4133941"/>
            <a:ext cx="2941727" cy="646331"/>
          </a:xfrm>
          <a:prstGeom prst="rect">
            <a:avLst/>
          </a:prstGeom>
          <a:noFill/>
        </p:spPr>
        <p:txBody>
          <a:bodyPr wrap="square" rtlCol="0">
            <a:spAutoFit/>
          </a:bodyPr>
          <a:lstStyle/>
          <a:p>
            <a:r>
              <a:rPr lang="en-US" sz="1200" i="1" noProof="0" dirty="0"/>
              <a:t>https://</a:t>
            </a:r>
            <a:r>
              <a:rPr lang="en-US" sz="1200" i="1" noProof="0" dirty="0" err="1"/>
              <a:t>www.lth.se</a:t>
            </a:r>
            <a:r>
              <a:rPr lang="en-US" sz="1200" i="1" noProof="0" dirty="0"/>
              <a:t>/</a:t>
            </a:r>
            <a:r>
              <a:rPr lang="en-US" sz="1200" i="1" noProof="0" dirty="0" err="1"/>
              <a:t>fileadmin</a:t>
            </a:r>
            <a:r>
              <a:rPr lang="en-US" sz="1200" i="1" noProof="0" dirty="0"/>
              <a:t>/cee/</a:t>
            </a:r>
            <a:r>
              <a:rPr lang="en-US" sz="1200" i="1" noProof="0" dirty="0" err="1"/>
              <a:t>genombrottet</a:t>
            </a:r>
            <a:r>
              <a:rPr lang="en-US" sz="1200" i="1" noProof="0" dirty="0"/>
              <a:t>/konferens2025/C1_Forsyth_Glessmer.pdf</a:t>
            </a:r>
          </a:p>
        </p:txBody>
      </p:sp>
      <p:sp>
        <p:nvSpPr>
          <p:cNvPr id="29" name="TextBox 28">
            <a:extLst>
              <a:ext uri="{FF2B5EF4-FFF2-40B4-BE49-F238E27FC236}">
                <a16:creationId xmlns:a16="http://schemas.microsoft.com/office/drawing/2014/main" id="{BE5644A6-7795-8BC1-7746-10FFCD3A0B4E}"/>
              </a:ext>
            </a:extLst>
          </p:cNvPr>
          <p:cNvSpPr txBox="1"/>
          <p:nvPr/>
        </p:nvSpPr>
        <p:spPr>
          <a:xfrm>
            <a:off x="6609969" y="2482003"/>
            <a:ext cx="2400227" cy="338554"/>
          </a:xfrm>
          <a:prstGeom prst="rect">
            <a:avLst/>
          </a:prstGeom>
          <a:noFill/>
        </p:spPr>
        <p:txBody>
          <a:bodyPr wrap="square" rtlCol="0">
            <a:spAutoFit/>
          </a:bodyPr>
          <a:lstStyle/>
          <a:p>
            <a:r>
              <a:rPr lang="en-US" sz="1600" noProof="0" dirty="0"/>
              <a:t>Connect with us!</a:t>
            </a:r>
          </a:p>
        </p:txBody>
      </p:sp>
      <p:sp>
        <p:nvSpPr>
          <p:cNvPr id="30" name="TextBox 29">
            <a:extLst>
              <a:ext uri="{FF2B5EF4-FFF2-40B4-BE49-F238E27FC236}">
                <a16:creationId xmlns:a16="http://schemas.microsoft.com/office/drawing/2014/main" id="{9CA5B169-4BEF-7655-1EF7-41D55E890BD2}"/>
              </a:ext>
            </a:extLst>
          </p:cNvPr>
          <p:cNvSpPr txBox="1"/>
          <p:nvPr/>
        </p:nvSpPr>
        <p:spPr>
          <a:xfrm>
            <a:off x="208339" y="2482003"/>
            <a:ext cx="2400227" cy="338554"/>
          </a:xfrm>
          <a:prstGeom prst="rect">
            <a:avLst/>
          </a:prstGeom>
          <a:noFill/>
        </p:spPr>
        <p:txBody>
          <a:bodyPr wrap="square" rtlCol="0">
            <a:spAutoFit/>
          </a:bodyPr>
          <a:lstStyle/>
          <a:p>
            <a:r>
              <a:rPr lang="en-US" sz="1600" noProof="0" dirty="0"/>
              <a:t>Find out more!</a:t>
            </a:r>
          </a:p>
        </p:txBody>
      </p:sp>
      <p:pic>
        <p:nvPicPr>
          <p:cNvPr id="2" name="Picture 1">
            <a:extLst>
              <a:ext uri="{FF2B5EF4-FFF2-40B4-BE49-F238E27FC236}">
                <a16:creationId xmlns:a16="http://schemas.microsoft.com/office/drawing/2014/main" id="{B877245C-98B7-B955-602A-5A7D7AC62B5C}"/>
              </a:ext>
            </a:extLst>
          </p:cNvPr>
          <p:cNvPicPr>
            <a:picLocks noChangeAspect="1"/>
          </p:cNvPicPr>
          <p:nvPr/>
        </p:nvPicPr>
        <p:blipFill>
          <a:blip r:embed="rId6"/>
          <a:srcRect l="4123" t="4579" r="16029" b="5955"/>
          <a:stretch>
            <a:fillRect/>
          </a:stretch>
        </p:blipFill>
        <p:spPr>
          <a:xfrm>
            <a:off x="6717315" y="3060122"/>
            <a:ext cx="958377" cy="1073820"/>
          </a:xfrm>
          <a:prstGeom prst="rect">
            <a:avLst/>
          </a:prstGeom>
        </p:spPr>
      </p:pic>
    </p:spTree>
    <p:extLst>
      <p:ext uri="{BB962C8B-B14F-4D97-AF65-F5344CB8AC3E}">
        <p14:creationId xmlns:p14="http://schemas.microsoft.com/office/powerpoint/2010/main" val="79558238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7aa68094-6104-41a6-b443-d4b52451f617}" enabled="0" method="" siteId="{7aa68094-6104-41a6-b443-d4b52451f617}" removed="1"/>
</clbl:labelList>
</file>

<file path=docProps/app.xml><?xml version="1.0" encoding="utf-8"?>
<Properties xmlns="http://schemas.openxmlformats.org/officeDocument/2006/extended-properties" xmlns:vt="http://schemas.openxmlformats.org/officeDocument/2006/docPropsVTypes">
  <Template>Office Theme</Template>
  <TotalTime>9717</TotalTime>
  <Words>439</Words>
  <Application>Microsoft Macintosh PowerPoint</Application>
  <PresentationFormat>A4 Paper (210x297 mm)</PresentationFormat>
  <Paragraphs>54</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Aptos Display</vt:lpstr>
      <vt:lpstr>Arial</vt:lpstr>
      <vt:lpstr>Wingdings</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Mirjam Glessmer</dc:creator>
  <cp:lastModifiedBy>Mirjam Glessmer</cp:lastModifiedBy>
  <cp:revision>3</cp:revision>
  <cp:lastPrinted>2026-02-03T14:33:51Z</cp:lastPrinted>
  <dcterms:created xsi:type="dcterms:W3CDTF">2025-10-23T14:45:10Z</dcterms:created>
  <dcterms:modified xsi:type="dcterms:W3CDTF">2026-03-13T07:25:11Z</dcterms:modified>
</cp:coreProperties>
</file>