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C349B3E-234C-48B0-9908-AD167D87F74A}" type="slidenum">
              <a:rPr lang="sv-SE" smtClean="0"/>
              <a:t>‹#›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19E530A-69A6-49F0-B834-4DE29F85D43D}" type="datetimeFigureOut">
              <a:rPr lang="sv-SE" smtClean="0"/>
              <a:t>2013-11-08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Information statistik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844824"/>
            <a:ext cx="6400800" cy="4392488"/>
          </a:xfrm>
        </p:spPr>
        <p:txBody>
          <a:bodyPr>
            <a:normAutofit fontScale="92500" lnSpcReduction="10000"/>
          </a:bodyPr>
          <a:lstStyle/>
          <a:p>
            <a:r>
              <a:rPr lang="sv-SE" b="1" dirty="0" smtClean="0">
                <a:solidFill>
                  <a:schemeClr val="tx1"/>
                </a:solidFill>
              </a:rPr>
              <a:t>Ej med i statistik: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Konradsbergs lokaler (utgår VT13)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Nya lokalerna i Frescati backe (ej i bruk förrän VT13)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Övrigt:</a:t>
            </a:r>
            <a:endParaRPr lang="sv-SE" b="1" dirty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Mätningen är gjord terminstiden för HT12 (undantag skrivsalar där augusti-juni mätts)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Statistiken bygger på centralt administrerade lokaler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Siffra inom parantes är beläggningen för HT11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Mätningen är gjord måndag till fredag klockan 8-17, 10-12 och 13-15 för undervisningslokaler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För skrivsalar är mätningen gjord måndag till söndag klockan 8-22 då tentamen förekommer på helger och kvällstid.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Röda dagar är inte med i statistiken</a:t>
            </a: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512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20-29 salar </a:t>
            </a:r>
            <a:r>
              <a:rPr lang="sv-SE" smtClean="0"/>
              <a:t>(</a:t>
            </a:r>
            <a:r>
              <a:rPr lang="sv-SE" smtClean="0"/>
              <a:t>25 </a:t>
            </a:r>
            <a:r>
              <a:rPr lang="sv-SE" dirty="0" smtClean="0"/>
              <a:t>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pPr algn="l"/>
            <a:r>
              <a:rPr lang="sv-SE" b="1" dirty="0" smtClean="0">
                <a:solidFill>
                  <a:schemeClr val="tx1"/>
                </a:solidFill>
              </a:rPr>
              <a:t>Tid		Medel i %</a:t>
            </a:r>
            <a:r>
              <a:rPr lang="sv-SE" dirty="0" smtClean="0">
                <a:solidFill>
                  <a:schemeClr val="tx1"/>
                </a:solidFill>
              </a:rPr>
              <a:t>	</a:t>
            </a:r>
          </a:p>
          <a:p>
            <a:pPr algn="l"/>
            <a:r>
              <a:rPr lang="sv-SE" b="1" dirty="0" smtClean="0">
                <a:solidFill>
                  <a:schemeClr val="tx1"/>
                </a:solidFill>
              </a:rPr>
              <a:t>08:00-17:00	50,0		</a:t>
            </a:r>
            <a:r>
              <a:rPr lang="sv-SE" dirty="0" smtClean="0">
                <a:solidFill>
                  <a:schemeClr val="tx1"/>
                </a:solidFill>
              </a:rPr>
              <a:t>(40,3)</a:t>
            </a:r>
          </a:p>
          <a:p>
            <a:pPr algn="l"/>
            <a:r>
              <a:rPr lang="sv-SE" b="1" dirty="0" smtClean="0">
                <a:solidFill>
                  <a:schemeClr val="tx1"/>
                </a:solidFill>
              </a:rPr>
              <a:t>10:00-12:00	72,8		</a:t>
            </a:r>
            <a:r>
              <a:rPr lang="sv-SE" dirty="0" smtClean="0">
                <a:solidFill>
                  <a:schemeClr val="tx1"/>
                </a:solidFill>
              </a:rPr>
              <a:t>(64,4)</a:t>
            </a:r>
          </a:p>
          <a:p>
            <a:pPr algn="l"/>
            <a:r>
              <a:rPr lang="sv-SE" b="1" dirty="0" smtClean="0">
                <a:solidFill>
                  <a:schemeClr val="tx1"/>
                </a:solidFill>
              </a:rPr>
              <a:t>13:00-15:00	66,5		</a:t>
            </a:r>
            <a:r>
              <a:rPr lang="sv-SE" dirty="0" smtClean="0">
                <a:solidFill>
                  <a:schemeClr val="tx1"/>
                </a:solidFill>
              </a:rPr>
              <a:t>(58,83)</a:t>
            </a:r>
          </a:p>
          <a:p>
            <a:pPr algn="l"/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2 st. 10 salar, 23 st. 20 salar</a:t>
            </a:r>
          </a:p>
          <a:p>
            <a:pPr algn="l"/>
            <a:endParaRPr lang="sv-SE" dirty="0" smtClean="0">
              <a:solidFill>
                <a:schemeClr val="tx1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32239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30-39 salar (22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Tid	</a:t>
            </a:r>
            <a:r>
              <a:rPr lang="sv-SE" b="1" dirty="0" smtClean="0">
                <a:solidFill>
                  <a:schemeClr val="tx1"/>
                </a:solidFill>
              </a:rPr>
              <a:t>	Medel </a:t>
            </a:r>
            <a:r>
              <a:rPr lang="sv-SE" b="1" dirty="0">
                <a:solidFill>
                  <a:schemeClr val="tx1"/>
                </a:solidFill>
              </a:rPr>
              <a:t>i </a:t>
            </a:r>
            <a:r>
              <a:rPr lang="sv-SE" b="1" dirty="0" smtClean="0">
                <a:solidFill>
                  <a:schemeClr val="tx1"/>
                </a:solidFill>
              </a:rPr>
              <a:t>%</a:t>
            </a:r>
            <a:r>
              <a:rPr lang="sv-SE" dirty="0">
                <a:solidFill>
                  <a:schemeClr val="tx1"/>
                </a:solidFill>
              </a:rPr>
              <a:t>	</a:t>
            </a:r>
          </a:p>
          <a:p>
            <a:r>
              <a:rPr lang="sv-SE" b="1" dirty="0">
                <a:solidFill>
                  <a:schemeClr val="tx1"/>
                </a:solidFill>
              </a:rPr>
              <a:t>08:00-17:00	</a:t>
            </a:r>
            <a:r>
              <a:rPr lang="sv-SE" b="1" dirty="0" smtClean="0">
                <a:solidFill>
                  <a:schemeClr val="tx1"/>
                </a:solidFill>
              </a:rPr>
              <a:t>61,3		</a:t>
            </a:r>
            <a:r>
              <a:rPr lang="sv-SE" dirty="0" smtClean="0">
                <a:solidFill>
                  <a:schemeClr val="tx1"/>
                </a:solidFill>
              </a:rPr>
              <a:t>(56,94)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10:00-12:00	</a:t>
            </a:r>
            <a:r>
              <a:rPr lang="sv-SE" b="1" dirty="0" smtClean="0">
                <a:solidFill>
                  <a:schemeClr val="tx1"/>
                </a:solidFill>
              </a:rPr>
              <a:t>81,9		</a:t>
            </a:r>
            <a:r>
              <a:rPr lang="sv-SE" dirty="0" smtClean="0">
                <a:solidFill>
                  <a:schemeClr val="tx1"/>
                </a:solidFill>
              </a:rPr>
              <a:t>(83,60)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13:00-15:00	</a:t>
            </a:r>
            <a:r>
              <a:rPr lang="sv-SE" b="1" dirty="0" smtClean="0">
                <a:solidFill>
                  <a:schemeClr val="tx1"/>
                </a:solidFill>
              </a:rPr>
              <a:t>74,9		</a:t>
            </a:r>
            <a:r>
              <a:rPr lang="sv-SE" dirty="0" smtClean="0">
                <a:solidFill>
                  <a:schemeClr val="tx1"/>
                </a:solidFill>
              </a:rPr>
              <a:t>(76,69)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1 st. 32 sal, 1 st. 36 sal, 20 st. 30 salar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22878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40 salar (14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Tid	</a:t>
            </a:r>
            <a:r>
              <a:rPr lang="sv-SE" b="1" dirty="0" smtClean="0">
                <a:solidFill>
                  <a:schemeClr val="tx1"/>
                </a:solidFill>
              </a:rPr>
              <a:t>	Medel </a:t>
            </a:r>
            <a:r>
              <a:rPr lang="sv-SE" b="1" dirty="0">
                <a:solidFill>
                  <a:schemeClr val="tx1"/>
                </a:solidFill>
              </a:rPr>
              <a:t>i </a:t>
            </a:r>
            <a:r>
              <a:rPr lang="sv-SE" b="1" dirty="0" smtClean="0">
                <a:solidFill>
                  <a:schemeClr val="tx1"/>
                </a:solidFill>
              </a:rPr>
              <a:t>%</a:t>
            </a:r>
            <a:r>
              <a:rPr lang="sv-SE" dirty="0">
                <a:solidFill>
                  <a:schemeClr val="tx1"/>
                </a:solidFill>
              </a:rPr>
              <a:t>	</a:t>
            </a:r>
          </a:p>
          <a:p>
            <a:r>
              <a:rPr lang="sv-SE" b="1" dirty="0">
                <a:solidFill>
                  <a:schemeClr val="tx1"/>
                </a:solidFill>
              </a:rPr>
              <a:t>08:00-17:00	</a:t>
            </a:r>
            <a:r>
              <a:rPr lang="sv-SE" b="1" dirty="0" smtClean="0">
                <a:solidFill>
                  <a:schemeClr val="tx1"/>
                </a:solidFill>
              </a:rPr>
              <a:t>65,2 		</a:t>
            </a:r>
            <a:r>
              <a:rPr lang="sv-SE" dirty="0" smtClean="0">
                <a:solidFill>
                  <a:schemeClr val="tx1"/>
                </a:solidFill>
              </a:rPr>
              <a:t>(63,33)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10:00-12:00	</a:t>
            </a:r>
            <a:r>
              <a:rPr lang="sv-SE" b="1" dirty="0" smtClean="0">
                <a:solidFill>
                  <a:schemeClr val="tx1"/>
                </a:solidFill>
              </a:rPr>
              <a:t>81,1		</a:t>
            </a:r>
            <a:r>
              <a:rPr lang="sv-SE" dirty="0" smtClean="0">
                <a:solidFill>
                  <a:schemeClr val="tx1"/>
                </a:solidFill>
              </a:rPr>
              <a:t>(85,45)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13:00-15:00	</a:t>
            </a:r>
            <a:r>
              <a:rPr lang="sv-SE" b="1" dirty="0" smtClean="0">
                <a:solidFill>
                  <a:schemeClr val="tx1"/>
                </a:solidFill>
              </a:rPr>
              <a:t>77,2		</a:t>
            </a:r>
            <a:r>
              <a:rPr lang="sv-SE" dirty="0" smtClean="0">
                <a:solidFill>
                  <a:schemeClr val="tx1"/>
                </a:solidFill>
              </a:rPr>
              <a:t>(82,72)</a:t>
            </a:r>
            <a:endParaRPr lang="sv-SE" dirty="0">
              <a:solidFill>
                <a:schemeClr val="tx1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4569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5</a:t>
            </a:r>
            <a:r>
              <a:rPr lang="sv-SE" dirty="0"/>
              <a:t>5</a:t>
            </a:r>
            <a:r>
              <a:rPr lang="sv-SE" dirty="0" smtClean="0"/>
              <a:t> salar (3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Tid	</a:t>
            </a:r>
            <a:r>
              <a:rPr lang="sv-SE" b="1" dirty="0" smtClean="0">
                <a:solidFill>
                  <a:schemeClr val="tx1"/>
                </a:solidFill>
              </a:rPr>
              <a:t>	Medel </a:t>
            </a:r>
            <a:r>
              <a:rPr lang="sv-SE" b="1" dirty="0">
                <a:solidFill>
                  <a:schemeClr val="tx1"/>
                </a:solidFill>
              </a:rPr>
              <a:t>i </a:t>
            </a:r>
            <a:r>
              <a:rPr lang="sv-SE" b="1" dirty="0" smtClean="0">
                <a:solidFill>
                  <a:schemeClr val="tx1"/>
                </a:solidFill>
              </a:rPr>
              <a:t>%</a:t>
            </a:r>
            <a:r>
              <a:rPr lang="sv-SE" dirty="0">
                <a:solidFill>
                  <a:schemeClr val="tx1"/>
                </a:solidFill>
              </a:rPr>
              <a:t>	</a:t>
            </a:r>
          </a:p>
          <a:p>
            <a:r>
              <a:rPr lang="sv-SE" b="1" dirty="0">
                <a:solidFill>
                  <a:schemeClr val="tx1"/>
                </a:solidFill>
              </a:rPr>
              <a:t>08:00-17:00	</a:t>
            </a:r>
            <a:r>
              <a:rPr lang="sv-SE" b="1" dirty="0" smtClean="0">
                <a:solidFill>
                  <a:schemeClr val="tx1"/>
                </a:solidFill>
              </a:rPr>
              <a:t>68,0		</a:t>
            </a:r>
            <a:r>
              <a:rPr lang="sv-SE" dirty="0" smtClean="0">
                <a:solidFill>
                  <a:schemeClr val="tx1"/>
                </a:solidFill>
              </a:rPr>
              <a:t>(58,87)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10:00-12:00	</a:t>
            </a:r>
            <a:r>
              <a:rPr lang="sv-SE" b="1" dirty="0" smtClean="0">
                <a:solidFill>
                  <a:schemeClr val="tx1"/>
                </a:solidFill>
              </a:rPr>
              <a:t>81,0		</a:t>
            </a:r>
            <a:r>
              <a:rPr lang="sv-SE" dirty="0" smtClean="0">
                <a:solidFill>
                  <a:schemeClr val="tx1"/>
                </a:solidFill>
              </a:rPr>
              <a:t>(83,50)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13:00-15:00	</a:t>
            </a:r>
            <a:r>
              <a:rPr lang="sv-SE" b="1" dirty="0" smtClean="0">
                <a:solidFill>
                  <a:schemeClr val="tx1"/>
                </a:solidFill>
              </a:rPr>
              <a:t>76,6		</a:t>
            </a:r>
            <a:r>
              <a:rPr lang="sv-SE" dirty="0" smtClean="0">
                <a:solidFill>
                  <a:schemeClr val="tx1"/>
                </a:solidFill>
              </a:rPr>
              <a:t>(80,10)</a:t>
            </a:r>
            <a:endParaRPr lang="sv-SE" dirty="0">
              <a:solidFill>
                <a:schemeClr val="tx1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376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Hörsalar (12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Tid	</a:t>
            </a:r>
            <a:r>
              <a:rPr lang="sv-SE" b="1" dirty="0" smtClean="0">
                <a:solidFill>
                  <a:schemeClr val="tx1"/>
                </a:solidFill>
              </a:rPr>
              <a:t>	Medel </a:t>
            </a:r>
            <a:r>
              <a:rPr lang="sv-SE" b="1" dirty="0">
                <a:solidFill>
                  <a:schemeClr val="tx1"/>
                </a:solidFill>
              </a:rPr>
              <a:t>i </a:t>
            </a:r>
            <a:r>
              <a:rPr lang="sv-SE" b="1" dirty="0" smtClean="0">
                <a:solidFill>
                  <a:schemeClr val="tx1"/>
                </a:solidFill>
              </a:rPr>
              <a:t>%</a:t>
            </a:r>
            <a:r>
              <a:rPr lang="sv-SE" dirty="0">
                <a:solidFill>
                  <a:schemeClr val="tx1"/>
                </a:solidFill>
              </a:rPr>
              <a:t>	</a:t>
            </a:r>
          </a:p>
          <a:p>
            <a:r>
              <a:rPr lang="sv-SE" b="1" dirty="0">
                <a:solidFill>
                  <a:schemeClr val="tx1"/>
                </a:solidFill>
              </a:rPr>
              <a:t>08:00-17:00	</a:t>
            </a:r>
            <a:r>
              <a:rPr lang="sv-SE" b="1" dirty="0" smtClean="0">
                <a:solidFill>
                  <a:schemeClr val="tx1"/>
                </a:solidFill>
              </a:rPr>
              <a:t>58,8		</a:t>
            </a:r>
            <a:r>
              <a:rPr lang="sv-SE" dirty="0" smtClean="0">
                <a:solidFill>
                  <a:schemeClr val="tx1"/>
                </a:solidFill>
              </a:rPr>
              <a:t>(54,47)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10:00-12:00	</a:t>
            </a:r>
            <a:r>
              <a:rPr lang="sv-SE" b="1" dirty="0" smtClean="0">
                <a:solidFill>
                  <a:schemeClr val="tx1"/>
                </a:solidFill>
              </a:rPr>
              <a:t>77,9		</a:t>
            </a:r>
            <a:r>
              <a:rPr lang="sv-SE" dirty="0" smtClean="0">
                <a:solidFill>
                  <a:schemeClr val="tx1"/>
                </a:solidFill>
              </a:rPr>
              <a:t>(82,25)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13:00-15:00	</a:t>
            </a:r>
            <a:r>
              <a:rPr lang="sv-SE" b="1" dirty="0" smtClean="0">
                <a:solidFill>
                  <a:schemeClr val="tx1"/>
                </a:solidFill>
              </a:rPr>
              <a:t>71,8		</a:t>
            </a:r>
            <a:r>
              <a:rPr lang="sv-SE" dirty="0" smtClean="0">
                <a:solidFill>
                  <a:schemeClr val="tx1"/>
                </a:solidFill>
              </a:rPr>
              <a:t>(76,58)</a:t>
            </a:r>
            <a:endParaRPr lang="sv-SE" dirty="0">
              <a:solidFill>
                <a:schemeClr val="tx1"/>
              </a:solidFill>
            </a:endParaRPr>
          </a:p>
          <a:p>
            <a:endParaRPr lang="sv-SE" dirty="0" smtClean="0"/>
          </a:p>
          <a:p>
            <a:r>
              <a:rPr lang="sv-SE" b="1" dirty="0">
                <a:solidFill>
                  <a:schemeClr val="tx1"/>
                </a:solidFill>
              </a:rPr>
              <a:t>10 st. i Södra huset, G-salen i Arrheniushuset och Aulan i Sveaplan.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01095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Skrivsalar (4 st.)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Augusti</a:t>
            </a:r>
            <a:r>
              <a:rPr lang="sv-SE" dirty="0">
                <a:solidFill>
                  <a:schemeClr val="tx1"/>
                </a:solidFill>
              </a:rPr>
              <a:t>	</a:t>
            </a:r>
            <a:r>
              <a:rPr lang="sv-SE" b="1" dirty="0">
                <a:solidFill>
                  <a:schemeClr val="tx1"/>
                </a:solidFill>
              </a:rPr>
              <a:t> (måndag-söndag 8-22)</a:t>
            </a:r>
            <a:endParaRPr lang="sv-SE" dirty="0" smtClean="0">
              <a:solidFill>
                <a:schemeClr val="tx1"/>
              </a:solidFill>
            </a:endParaRPr>
          </a:p>
          <a:p>
            <a:r>
              <a:rPr lang="sv-SE" dirty="0" smtClean="0">
                <a:solidFill>
                  <a:schemeClr val="tx1"/>
                </a:solidFill>
              </a:rPr>
              <a:t>BRUNNSVIKSSALEN		25,0 (21,40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LADUVIKSALEN 			11,7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smtClean="0">
                <a:solidFill>
                  <a:schemeClr val="tx1"/>
                </a:solidFill>
              </a:rPr>
              <a:t>(11,50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UGGLEVIKSALEN			11,10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smtClean="0">
                <a:solidFill>
                  <a:schemeClr val="tx1"/>
                </a:solidFill>
              </a:rPr>
              <a:t>(11,10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VÄRTASALEN			20,5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smtClean="0">
                <a:solidFill>
                  <a:schemeClr val="tx1"/>
                </a:solidFill>
              </a:rPr>
              <a:t>(14,90)</a:t>
            </a:r>
            <a:endParaRPr lang="sv-SE" dirty="0">
              <a:solidFill>
                <a:schemeClr val="tx1"/>
              </a:solidFill>
            </a:endParaRPr>
          </a:p>
          <a:p>
            <a:endParaRPr lang="sv-SE" dirty="0" smtClean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September (måndag-söndag 8-22) </a:t>
            </a:r>
            <a:r>
              <a:rPr lang="sv-SE" dirty="0">
                <a:solidFill>
                  <a:schemeClr val="tx1"/>
                </a:solidFill>
              </a:rPr>
              <a:t>	</a:t>
            </a:r>
            <a:endParaRPr lang="sv-SE" dirty="0" smtClean="0">
              <a:solidFill>
                <a:schemeClr val="tx1"/>
              </a:solidFill>
            </a:endParaRPr>
          </a:p>
          <a:p>
            <a:r>
              <a:rPr lang="sv-SE" dirty="0" smtClean="0">
                <a:solidFill>
                  <a:schemeClr val="tx1"/>
                </a:solidFill>
              </a:rPr>
              <a:t>BRUNNSVIKSSALEN		10,0 (9,90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LADUVIKSALEN			17, 1 (14,40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UGGLEVIKSALEN			3,6 (7,30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VÄRTASALEN			8,5 (15,50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64176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Skrivsalar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 smtClean="0">
                <a:solidFill>
                  <a:schemeClr val="tx1"/>
                </a:solidFill>
              </a:rPr>
              <a:t>Oktober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b="1" dirty="0">
                <a:solidFill>
                  <a:schemeClr val="tx1"/>
                </a:solidFill>
              </a:rPr>
              <a:t>(måndag-söndag 8-22)</a:t>
            </a:r>
            <a:endParaRPr lang="sv-SE" dirty="0" smtClean="0">
              <a:solidFill>
                <a:schemeClr val="tx1"/>
              </a:solidFill>
            </a:endParaRPr>
          </a:p>
          <a:p>
            <a:r>
              <a:rPr lang="sv-SE" dirty="0" smtClean="0">
                <a:solidFill>
                  <a:schemeClr val="tx1"/>
                </a:solidFill>
              </a:rPr>
              <a:t>BRUNNSVIKSSALEN			29 (37,70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LADUVIKSALEN 				30,6 (30,60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UGGLEVIKSALEN				24,5 (31,50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VÄRTASALEN				22 (32,10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endParaRPr lang="sv-SE" dirty="0" smtClean="0">
              <a:solidFill>
                <a:schemeClr val="tx1"/>
              </a:solidFill>
            </a:endParaRPr>
          </a:p>
          <a:p>
            <a:r>
              <a:rPr lang="sv-SE" b="1" dirty="0">
                <a:solidFill>
                  <a:schemeClr val="tx1"/>
                </a:solidFill>
              </a:rPr>
              <a:t>November (måndag-söndag 8-22) </a:t>
            </a:r>
            <a:r>
              <a:rPr lang="sv-SE" dirty="0">
                <a:solidFill>
                  <a:schemeClr val="tx1"/>
                </a:solidFill>
              </a:rPr>
              <a:t>	</a:t>
            </a:r>
            <a:endParaRPr lang="sv-SE" dirty="0" smtClean="0">
              <a:solidFill>
                <a:schemeClr val="tx1"/>
              </a:solidFill>
            </a:endParaRPr>
          </a:p>
          <a:p>
            <a:r>
              <a:rPr lang="sv-SE" dirty="0" smtClean="0">
                <a:solidFill>
                  <a:schemeClr val="tx1"/>
                </a:solidFill>
              </a:rPr>
              <a:t>BRUNNSVIKSSALEN			32,5 (39,90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LADUVIKSALEN				27 (21,10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UGGLEVIKSALEN				22 (24,00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VÄRTASALEN				26,5 (24,50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77942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sv-SE" dirty="0" smtClean="0"/>
              <a:t>Skrivsalar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December (måndag-söndag 8-22)</a:t>
            </a:r>
            <a:endParaRPr lang="sv-SE" dirty="0" smtClean="0">
              <a:solidFill>
                <a:schemeClr val="tx1"/>
              </a:solidFill>
            </a:endParaRPr>
          </a:p>
          <a:p>
            <a:r>
              <a:rPr lang="sv-SE" dirty="0" smtClean="0">
                <a:solidFill>
                  <a:schemeClr val="tx1"/>
                </a:solidFill>
              </a:rPr>
              <a:t>BRUNNSVIKSSALEN			27 (25,60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LADUVIKSALEN 				23 (22,90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UGGLEVIKSALEN				23 (16.20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VÄRTASALEN				21 (19,00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endParaRPr lang="sv-SE" dirty="0" smtClean="0">
              <a:solidFill>
                <a:schemeClr val="tx1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4941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470025"/>
          </a:xfrm>
        </p:spPr>
        <p:txBody>
          <a:bodyPr/>
          <a:lstStyle/>
          <a:p>
            <a:r>
              <a:rPr lang="sv-SE" dirty="0" smtClean="0"/>
              <a:t>Förslag för att öka lokaltillgänglighet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4104456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S</a:t>
            </a:r>
            <a:r>
              <a:rPr lang="sv-SE" dirty="0" smtClean="0">
                <a:solidFill>
                  <a:schemeClr val="tx1"/>
                </a:solidFill>
              </a:rPr>
              <a:t>lå ihop minst </a:t>
            </a:r>
            <a:r>
              <a:rPr lang="sv-SE" dirty="0">
                <a:solidFill>
                  <a:schemeClr val="tx1"/>
                </a:solidFill>
              </a:rPr>
              <a:t>fyra 20-salar till två </a:t>
            </a:r>
            <a:r>
              <a:rPr lang="sv-SE" dirty="0" smtClean="0">
                <a:solidFill>
                  <a:schemeClr val="tx1"/>
                </a:solidFill>
              </a:rPr>
              <a:t>40-salar.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Utnyttja skrivsalar när de inte används för tentamen till undervisning, särskilt under terminssstart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Utvecklande av köp- och sälj/beställningar av institutionsägda lokaler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Öka schemaläggning för att inte ”utifall boka”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Tidsstyrning (alla börjar boka samtidigt) samt styrning av tider i lokaler </a:t>
            </a:r>
          </a:p>
          <a:p>
            <a:pPr marL="342900" indent="-342900">
              <a:buFont typeface="Arial" pitchFamily="34" charset="0"/>
              <a:buChar char="•"/>
            </a:pP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9369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ränsande">
  <a:themeElements>
    <a:clrScheme name="Angränsand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ränsand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872</TotalTime>
  <Words>204</Words>
  <Application>Microsoft Office PowerPoint</Application>
  <PresentationFormat>Bildspel på skärmen (4:3)</PresentationFormat>
  <Paragraphs>78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1" baseType="lpstr">
      <vt:lpstr>Angränsande</vt:lpstr>
      <vt:lpstr>Information statistik</vt:lpstr>
      <vt:lpstr>20-29 salar (25 st.)</vt:lpstr>
      <vt:lpstr>30-39 salar (22 st.)</vt:lpstr>
      <vt:lpstr>40 salar (14 st.)</vt:lpstr>
      <vt:lpstr>55 salar (3 st.)</vt:lpstr>
      <vt:lpstr>Hörsalar (12 st.)</vt:lpstr>
      <vt:lpstr>Skrivsalar (4 st.)</vt:lpstr>
      <vt:lpstr>Skrivsalar</vt:lpstr>
      <vt:lpstr>Skrivsalar</vt:lpstr>
      <vt:lpstr>Förslag för att öka lokaltillgänglighet</vt:lpstr>
    </vt:vector>
  </TitlesOfParts>
  <Company>Stockholms universitet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lisaj</dc:creator>
  <cp:lastModifiedBy>lisaj</cp:lastModifiedBy>
  <cp:revision>22</cp:revision>
  <dcterms:created xsi:type="dcterms:W3CDTF">2013-01-21T10:28:55Z</dcterms:created>
  <dcterms:modified xsi:type="dcterms:W3CDTF">2013-11-08T10:42:43Z</dcterms:modified>
</cp:coreProperties>
</file>