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4" r:id="rId3"/>
    <p:sldId id="257" r:id="rId4"/>
    <p:sldId id="258" r:id="rId5"/>
    <p:sldId id="267" r:id="rId6"/>
    <p:sldId id="268" r:id="rId7"/>
    <p:sldId id="260" r:id="rId8"/>
    <p:sldId id="261" r:id="rId9"/>
    <p:sldId id="262" r:id="rId10"/>
    <p:sldId id="263" r:id="rId11"/>
    <p:sldId id="265" r:id="rId1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Information statistik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 fontScale="92500" lnSpcReduction="10000"/>
          </a:bodyPr>
          <a:lstStyle/>
          <a:p>
            <a:r>
              <a:rPr lang="sv-SE" b="1" dirty="0" smtClean="0">
                <a:solidFill>
                  <a:schemeClr val="tx1"/>
                </a:solidFill>
              </a:rPr>
              <a:t>Ej med i statistik: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Konradsbergs lokaler (utgår VT13)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Institutionsägda lokaler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Övrigt:</a:t>
            </a:r>
            <a:endParaRPr lang="sv-SE" b="1" dirty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Mätningen är gjord terminstiden för VT13 (undantag skrivsalar där augusti-juni mätts)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Statistiken bygger på centralt administrerade lokaler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Inom parantes står siffran för VT12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Mätningen är gjord måndag-fredag 8-13, 10-12 och 13-15 för undervisningssalar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För skrivsalar är mätningen gjort måndag-söndag 08:00-22:00 då tentamen förekommer på helger och kvällstid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Röda dagar är inte med i statistiken</a:t>
            </a:r>
          </a:p>
          <a:p>
            <a:pPr marL="342900" indent="-342900">
              <a:buFont typeface="Arial" pitchFamily="34" charset="0"/>
              <a:buChar char="•"/>
            </a:pPr>
            <a:endParaRPr lang="sv-SE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512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10-29 salar (25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pPr algn="l"/>
            <a:r>
              <a:rPr lang="sv-SE" b="1" dirty="0" smtClean="0">
                <a:solidFill>
                  <a:schemeClr val="tx1"/>
                </a:solidFill>
              </a:rPr>
              <a:t>Tid		Medel i % </a:t>
            </a:r>
          </a:p>
          <a:p>
            <a:pPr algn="l"/>
            <a:endParaRPr lang="sv-SE" dirty="0" smtClean="0">
              <a:solidFill>
                <a:schemeClr val="tx1"/>
              </a:solidFill>
            </a:endParaRPr>
          </a:p>
          <a:p>
            <a:r>
              <a:rPr lang="sv-SE" b="1" dirty="0" smtClean="0">
                <a:solidFill>
                  <a:schemeClr val="tx1"/>
                </a:solidFill>
              </a:rPr>
              <a:t>08:00-17:00	 44,4		</a:t>
            </a:r>
            <a:r>
              <a:rPr lang="sv-SE" dirty="0" smtClean="0">
                <a:solidFill>
                  <a:schemeClr val="tx1"/>
                </a:solidFill>
              </a:rPr>
              <a:t>(</a:t>
            </a:r>
            <a:r>
              <a:rPr lang="sv-SE" dirty="0">
                <a:solidFill>
                  <a:schemeClr val="tx1"/>
                </a:solidFill>
              </a:rPr>
              <a:t>44,65)</a:t>
            </a:r>
            <a:endParaRPr lang="sv-SE" dirty="0" smtClean="0">
              <a:solidFill>
                <a:schemeClr val="tx1"/>
              </a:solidFill>
            </a:endParaRPr>
          </a:p>
          <a:p>
            <a:r>
              <a:rPr lang="sv-SE" b="1" dirty="0" smtClean="0">
                <a:solidFill>
                  <a:schemeClr val="tx1"/>
                </a:solidFill>
              </a:rPr>
              <a:t>10:00-12:00	 59,3		</a:t>
            </a:r>
            <a:r>
              <a:rPr lang="sv-SE" dirty="0" smtClean="0">
                <a:solidFill>
                  <a:schemeClr val="tx1"/>
                </a:solidFill>
              </a:rPr>
              <a:t>(</a:t>
            </a:r>
            <a:r>
              <a:rPr lang="sv-SE" dirty="0">
                <a:solidFill>
                  <a:schemeClr val="tx1"/>
                </a:solidFill>
              </a:rPr>
              <a:t>71,59)</a:t>
            </a:r>
            <a:endParaRPr lang="sv-SE" dirty="0" smtClean="0">
              <a:solidFill>
                <a:schemeClr val="tx1"/>
              </a:solidFill>
            </a:endParaRPr>
          </a:p>
          <a:p>
            <a:r>
              <a:rPr lang="sv-SE" b="1" dirty="0" smtClean="0">
                <a:solidFill>
                  <a:schemeClr val="tx1"/>
                </a:solidFill>
              </a:rPr>
              <a:t>13:00-15:00	 51,1		</a:t>
            </a:r>
            <a:r>
              <a:rPr lang="sv-SE" dirty="0" smtClean="0">
                <a:solidFill>
                  <a:schemeClr val="tx1"/>
                </a:solidFill>
              </a:rPr>
              <a:t>(</a:t>
            </a:r>
            <a:r>
              <a:rPr lang="sv-SE" dirty="0">
                <a:solidFill>
                  <a:schemeClr val="tx1"/>
                </a:solidFill>
              </a:rPr>
              <a:t>65,24)</a:t>
            </a:r>
            <a:endParaRPr lang="sv-SE" dirty="0" smtClean="0">
              <a:solidFill>
                <a:schemeClr val="tx1"/>
              </a:solidFill>
            </a:endParaRPr>
          </a:p>
          <a:p>
            <a:pPr algn="l"/>
            <a:endParaRPr lang="sv-SE" b="1" dirty="0">
              <a:solidFill>
                <a:schemeClr val="tx1"/>
              </a:solidFill>
            </a:endParaRPr>
          </a:p>
          <a:p>
            <a:pPr algn="l"/>
            <a:r>
              <a:rPr lang="sv-SE" b="1" dirty="0" smtClean="0">
                <a:solidFill>
                  <a:schemeClr val="tx1"/>
                </a:solidFill>
              </a:rPr>
              <a:t>2 st. 10 salar, 23 st. 20 salar</a:t>
            </a:r>
          </a:p>
          <a:p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39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30-39 salar (22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Tid	</a:t>
            </a:r>
            <a:r>
              <a:rPr lang="sv-SE" b="1" dirty="0" smtClean="0">
                <a:solidFill>
                  <a:schemeClr val="tx1"/>
                </a:solidFill>
              </a:rPr>
              <a:t>	Medel </a:t>
            </a:r>
            <a:r>
              <a:rPr lang="sv-SE" b="1" dirty="0">
                <a:solidFill>
                  <a:schemeClr val="tx1"/>
                </a:solidFill>
              </a:rPr>
              <a:t>i </a:t>
            </a:r>
            <a:r>
              <a:rPr lang="sv-SE" b="1" dirty="0" smtClean="0">
                <a:solidFill>
                  <a:schemeClr val="tx1"/>
                </a:solidFill>
              </a:rPr>
              <a:t>%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b="1" dirty="0">
                <a:solidFill>
                  <a:schemeClr val="tx1"/>
                </a:solidFill>
              </a:rPr>
              <a:t>08:00-17:00	</a:t>
            </a:r>
            <a:r>
              <a:rPr lang="sv-SE" b="1" dirty="0" smtClean="0">
                <a:solidFill>
                  <a:schemeClr val="tx1"/>
                </a:solidFill>
              </a:rPr>
              <a:t>61,7  		</a:t>
            </a:r>
            <a:r>
              <a:rPr lang="sv-SE" dirty="0" smtClean="0">
                <a:solidFill>
                  <a:schemeClr val="tx1"/>
                </a:solidFill>
              </a:rPr>
              <a:t>(53,54)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10:00-12:00	</a:t>
            </a:r>
            <a:r>
              <a:rPr lang="sv-SE" b="1" dirty="0" smtClean="0">
                <a:solidFill>
                  <a:schemeClr val="tx1"/>
                </a:solidFill>
              </a:rPr>
              <a:t>73,8		</a:t>
            </a:r>
            <a:r>
              <a:rPr lang="sv-SE" dirty="0" smtClean="0">
                <a:solidFill>
                  <a:schemeClr val="tx1"/>
                </a:solidFill>
              </a:rPr>
              <a:t>(80,91) 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13:00-15:00</a:t>
            </a:r>
            <a:r>
              <a:rPr lang="sv-SE" b="1" dirty="0">
                <a:solidFill>
                  <a:schemeClr val="tx1"/>
                </a:solidFill>
              </a:rPr>
              <a:t>	</a:t>
            </a:r>
            <a:r>
              <a:rPr lang="sv-SE" b="1" dirty="0" smtClean="0">
                <a:solidFill>
                  <a:schemeClr val="tx1"/>
                </a:solidFill>
              </a:rPr>
              <a:t>63,8		</a:t>
            </a:r>
            <a:r>
              <a:rPr lang="sv-SE" dirty="0" smtClean="0">
                <a:solidFill>
                  <a:schemeClr val="tx1"/>
                </a:solidFill>
              </a:rPr>
              <a:t>(75,21)</a:t>
            </a:r>
          </a:p>
          <a:p>
            <a:endParaRPr lang="sv-SE" b="1" dirty="0">
              <a:solidFill>
                <a:schemeClr val="tx1"/>
              </a:solidFill>
            </a:endParaRPr>
          </a:p>
          <a:p>
            <a:r>
              <a:rPr lang="sv-SE" b="1" dirty="0" smtClean="0">
                <a:solidFill>
                  <a:schemeClr val="tx1"/>
                </a:solidFill>
              </a:rPr>
              <a:t>1 st. 32 sal, 1 st. 36 sal, 20 st. 30 salar</a:t>
            </a:r>
            <a:endParaRPr lang="sv-SE" b="1" dirty="0">
              <a:solidFill>
                <a:schemeClr val="tx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2878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836712"/>
            <a:ext cx="7772400" cy="1470025"/>
          </a:xfrm>
        </p:spPr>
        <p:txBody>
          <a:bodyPr/>
          <a:lstStyle/>
          <a:p>
            <a:r>
              <a:rPr lang="sv-SE" dirty="0" smtClean="0"/>
              <a:t>40 salar(14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420888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Tid	</a:t>
            </a:r>
            <a:r>
              <a:rPr lang="sv-SE" b="1" dirty="0" smtClean="0">
                <a:solidFill>
                  <a:schemeClr val="tx1"/>
                </a:solidFill>
              </a:rPr>
              <a:t>	Medel </a:t>
            </a:r>
            <a:r>
              <a:rPr lang="sv-SE" b="1" dirty="0">
                <a:solidFill>
                  <a:schemeClr val="tx1"/>
                </a:solidFill>
              </a:rPr>
              <a:t>i </a:t>
            </a:r>
            <a:r>
              <a:rPr lang="sv-SE" b="1" dirty="0" smtClean="0">
                <a:solidFill>
                  <a:schemeClr val="tx1"/>
                </a:solidFill>
              </a:rPr>
              <a:t>%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b="1" dirty="0">
                <a:solidFill>
                  <a:schemeClr val="tx1"/>
                </a:solidFill>
              </a:rPr>
              <a:t>08:00-17:00	</a:t>
            </a:r>
            <a:r>
              <a:rPr lang="sv-SE" b="1" dirty="0" smtClean="0">
                <a:solidFill>
                  <a:schemeClr val="tx1"/>
                </a:solidFill>
              </a:rPr>
              <a:t>65,8		(60,29) 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10:00-12:00</a:t>
            </a:r>
            <a:r>
              <a:rPr lang="sv-SE" b="1" dirty="0">
                <a:solidFill>
                  <a:schemeClr val="tx1"/>
                </a:solidFill>
              </a:rPr>
              <a:t>	</a:t>
            </a:r>
            <a:r>
              <a:rPr lang="sv-SE" b="1" dirty="0" smtClean="0">
                <a:solidFill>
                  <a:schemeClr val="tx1"/>
                </a:solidFill>
              </a:rPr>
              <a:t>74,3		(84,74) 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13:00-15:00</a:t>
            </a:r>
            <a:r>
              <a:rPr lang="sv-SE" b="1" dirty="0">
                <a:solidFill>
                  <a:schemeClr val="tx1"/>
                </a:solidFill>
              </a:rPr>
              <a:t>	</a:t>
            </a:r>
            <a:r>
              <a:rPr lang="sv-SE" b="1" dirty="0" smtClean="0">
                <a:solidFill>
                  <a:schemeClr val="tx1"/>
                </a:solidFill>
              </a:rPr>
              <a:t>65,7		(80,77)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4569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836712"/>
            <a:ext cx="7772400" cy="1470025"/>
          </a:xfrm>
        </p:spPr>
        <p:txBody>
          <a:bodyPr/>
          <a:lstStyle/>
          <a:p>
            <a:r>
              <a:rPr lang="sv-SE" dirty="0" smtClean="0"/>
              <a:t>55 salar(3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420888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Tid	</a:t>
            </a:r>
            <a:r>
              <a:rPr lang="sv-SE" b="1" dirty="0" smtClean="0">
                <a:solidFill>
                  <a:schemeClr val="tx1"/>
                </a:solidFill>
              </a:rPr>
              <a:t>	Medel </a:t>
            </a:r>
            <a:r>
              <a:rPr lang="sv-SE" b="1" dirty="0">
                <a:solidFill>
                  <a:schemeClr val="tx1"/>
                </a:solidFill>
              </a:rPr>
              <a:t>i </a:t>
            </a:r>
            <a:r>
              <a:rPr lang="sv-SE" b="1" dirty="0" smtClean="0">
                <a:solidFill>
                  <a:schemeClr val="tx1"/>
                </a:solidFill>
              </a:rPr>
              <a:t>%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b="1" dirty="0">
                <a:solidFill>
                  <a:schemeClr val="tx1"/>
                </a:solidFill>
              </a:rPr>
              <a:t>08:00-17:00	</a:t>
            </a:r>
            <a:r>
              <a:rPr lang="sv-SE" b="1" dirty="0" smtClean="0">
                <a:solidFill>
                  <a:schemeClr val="tx1"/>
                </a:solidFill>
              </a:rPr>
              <a:t>64,7		(60,30) 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10:00-12:00</a:t>
            </a:r>
            <a:r>
              <a:rPr lang="sv-SE" b="1" dirty="0">
                <a:solidFill>
                  <a:schemeClr val="tx1"/>
                </a:solidFill>
              </a:rPr>
              <a:t>	</a:t>
            </a:r>
            <a:r>
              <a:rPr lang="sv-SE" b="1" dirty="0" smtClean="0">
                <a:solidFill>
                  <a:schemeClr val="tx1"/>
                </a:solidFill>
              </a:rPr>
              <a:t>73,9		(86,67) 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13:00-15:00</a:t>
            </a:r>
            <a:r>
              <a:rPr lang="sv-SE" b="1" dirty="0">
                <a:solidFill>
                  <a:schemeClr val="tx1"/>
                </a:solidFill>
              </a:rPr>
              <a:t>	</a:t>
            </a:r>
            <a:r>
              <a:rPr lang="sv-SE" b="1" dirty="0" smtClean="0">
                <a:solidFill>
                  <a:schemeClr val="tx1"/>
                </a:solidFill>
              </a:rPr>
              <a:t>67,2		(83,23)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5847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836712"/>
            <a:ext cx="7772400" cy="1470025"/>
          </a:xfrm>
        </p:spPr>
        <p:txBody>
          <a:bodyPr/>
          <a:lstStyle/>
          <a:p>
            <a:r>
              <a:rPr lang="sv-SE" dirty="0" smtClean="0"/>
              <a:t>Frescati backe(3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420888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Tid	</a:t>
            </a:r>
            <a:r>
              <a:rPr lang="sv-SE" b="1" dirty="0" smtClean="0">
                <a:solidFill>
                  <a:schemeClr val="tx1"/>
                </a:solidFill>
              </a:rPr>
              <a:t>	Medel </a:t>
            </a:r>
            <a:r>
              <a:rPr lang="sv-SE" b="1" dirty="0">
                <a:solidFill>
                  <a:schemeClr val="tx1"/>
                </a:solidFill>
              </a:rPr>
              <a:t>i </a:t>
            </a:r>
            <a:r>
              <a:rPr lang="sv-SE" b="1" dirty="0" smtClean="0">
                <a:solidFill>
                  <a:schemeClr val="tx1"/>
                </a:solidFill>
              </a:rPr>
              <a:t>%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b="1" dirty="0">
                <a:solidFill>
                  <a:schemeClr val="tx1"/>
                </a:solidFill>
              </a:rPr>
              <a:t>08:00-17:00	</a:t>
            </a:r>
            <a:r>
              <a:rPr lang="sv-SE" b="1" dirty="0" smtClean="0">
                <a:solidFill>
                  <a:schemeClr val="tx1"/>
                </a:solidFill>
              </a:rPr>
              <a:t>32,5				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10:00-12:00</a:t>
            </a:r>
            <a:r>
              <a:rPr lang="sv-SE" b="1" dirty="0">
                <a:solidFill>
                  <a:schemeClr val="tx1"/>
                </a:solidFill>
              </a:rPr>
              <a:t>	</a:t>
            </a:r>
            <a:r>
              <a:rPr lang="sv-SE" b="1" dirty="0" smtClean="0">
                <a:solidFill>
                  <a:schemeClr val="tx1"/>
                </a:solidFill>
              </a:rPr>
              <a:t>52,8		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13:00-15:00</a:t>
            </a:r>
            <a:r>
              <a:rPr lang="sv-SE" b="1" dirty="0">
                <a:solidFill>
                  <a:schemeClr val="tx1"/>
                </a:solidFill>
              </a:rPr>
              <a:t>	</a:t>
            </a:r>
            <a:r>
              <a:rPr lang="sv-SE" b="1" dirty="0" smtClean="0">
                <a:solidFill>
                  <a:schemeClr val="tx1"/>
                </a:solidFill>
              </a:rPr>
              <a:t>34,3		</a:t>
            </a:r>
            <a:endParaRPr lang="sv-SE" b="1" dirty="0">
              <a:solidFill>
                <a:schemeClr val="tx1"/>
              </a:solidFill>
            </a:endParaRPr>
          </a:p>
          <a:p>
            <a:endParaRPr lang="sv-SE" b="1" dirty="0" smtClean="0">
              <a:solidFill>
                <a:schemeClr val="tx1"/>
              </a:solidFill>
            </a:endParaRPr>
          </a:p>
          <a:p>
            <a:r>
              <a:rPr lang="sv-SE" b="1" dirty="0" smtClean="0">
                <a:solidFill>
                  <a:schemeClr val="tx1"/>
                </a:solidFill>
              </a:rPr>
              <a:t>2 st. 60-salar, 1 st. 30-sal. Nya salar från och med VT13.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38936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Hörsalar (12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Tid	</a:t>
            </a:r>
            <a:r>
              <a:rPr lang="sv-SE" b="1" dirty="0" smtClean="0">
                <a:solidFill>
                  <a:schemeClr val="tx1"/>
                </a:solidFill>
              </a:rPr>
              <a:t>	Medel </a:t>
            </a:r>
            <a:r>
              <a:rPr lang="sv-SE" b="1" dirty="0">
                <a:solidFill>
                  <a:schemeClr val="tx1"/>
                </a:solidFill>
              </a:rPr>
              <a:t>i </a:t>
            </a:r>
            <a:r>
              <a:rPr lang="sv-SE" b="1" dirty="0" smtClean="0">
                <a:solidFill>
                  <a:schemeClr val="tx1"/>
                </a:solidFill>
              </a:rPr>
              <a:t>%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b="1" dirty="0">
                <a:solidFill>
                  <a:schemeClr val="tx1"/>
                </a:solidFill>
              </a:rPr>
              <a:t>08:00-17:00	</a:t>
            </a:r>
            <a:r>
              <a:rPr lang="sv-SE" b="1" dirty="0" smtClean="0">
                <a:solidFill>
                  <a:schemeClr val="tx1"/>
                </a:solidFill>
              </a:rPr>
              <a:t>53,1		(46,93) 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10:00-12:00</a:t>
            </a:r>
            <a:r>
              <a:rPr lang="sv-SE" b="1" dirty="0">
                <a:solidFill>
                  <a:schemeClr val="tx1"/>
                </a:solidFill>
              </a:rPr>
              <a:t>	</a:t>
            </a:r>
            <a:r>
              <a:rPr lang="sv-SE" b="1" dirty="0" smtClean="0">
                <a:solidFill>
                  <a:schemeClr val="tx1"/>
                </a:solidFill>
              </a:rPr>
              <a:t>69,1		(76,25) 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13:00-15:00</a:t>
            </a:r>
            <a:r>
              <a:rPr lang="sv-SE" b="1" dirty="0">
                <a:solidFill>
                  <a:schemeClr val="tx1"/>
                </a:solidFill>
              </a:rPr>
              <a:t>	</a:t>
            </a:r>
            <a:r>
              <a:rPr lang="sv-SE" b="1" dirty="0" smtClean="0">
                <a:solidFill>
                  <a:schemeClr val="tx1"/>
                </a:solidFill>
              </a:rPr>
              <a:t>60,6		(67,70)</a:t>
            </a:r>
          </a:p>
          <a:p>
            <a:endParaRPr lang="sv-SE" b="1" dirty="0">
              <a:solidFill>
                <a:schemeClr val="tx1"/>
              </a:solidFill>
            </a:endParaRPr>
          </a:p>
          <a:p>
            <a:r>
              <a:rPr lang="sv-SE" b="1" dirty="0" smtClean="0">
                <a:solidFill>
                  <a:schemeClr val="tx1"/>
                </a:solidFill>
              </a:rPr>
              <a:t>10 st. i Södra huset, G-salen i Arrheniushuset och Aulan i Sveaplan.</a:t>
            </a:r>
            <a:endParaRPr lang="sv-SE" b="1" dirty="0">
              <a:solidFill>
                <a:schemeClr val="tx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01095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Skrivsalar (4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916832"/>
            <a:ext cx="6400800" cy="4680520"/>
          </a:xfrm>
        </p:spPr>
        <p:txBody>
          <a:bodyPr>
            <a:normAutofit/>
          </a:bodyPr>
          <a:lstStyle/>
          <a:p>
            <a:r>
              <a:rPr lang="sv-SE" b="1" dirty="0" smtClean="0">
                <a:solidFill>
                  <a:schemeClr val="tx1"/>
                </a:solidFill>
              </a:rPr>
              <a:t>Januari </a:t>
            </a:r>
            <a:r>
              <a:rPr lang="sv-SE" b="1" dirty="0">
                <a:solidFill>
                  <a:schemeClr val="tx1"/>
                </a:solidFill>
              </a:rPr>
              <a:t>(</a:t>
            </a:r>
            <a:r>
              <a:rPr lang="sv-SE" b="1" dirty="0" smtClean="0">
                <a:solidFill>
                  <a:schemeClr val="tx1"/>
                </a:solidFill>
              </a:rPr>
              <a:t>måndag-söndag 8-22)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dirty="0">
                <a:solidFill>
                  <a:schemeClr val="tx1"/>
                </a:solidFill>
              </a:rPr>
              <a:t>BRUNNSVIKSSALEN			</a:t>
            </a:r>
            <a:r>
              <a:rPr lang="sv-SE" dirty="0" smtClean="0">
                <a:solidFill>
                  <a:schemeClr val="tx1"/>
                </a:solidFill>
              </a:rPr>
              <a:t>30,5 (22,10</a:t>
            </a:r>
            <a:r>
              <a:rPr lang="sv-SE" dirty="0">
                <a:solidFill>
                  <a:schemeClr val="tx1"/>
                </a:solidFill>
              </a:rPr>
              <a:t>)</a:t>
            </a:r>
            <a:r>
              <a:rPr lang="sv-SE" dirty="0" smtClean="0">
                <a:solidFill>
                  <a:schemeClr val="tx1"/>
                </a:solidFill>
              </a:rPr>
              <a:t> LADUVIKSALEN </a:t>
            </a:r>
            <a:r>
              <a:rPr lang="sv-SE" dirty="0">
                <a:solidFill>
                  <a:schemeClr val="tx1"/>
                </a:solidFill>
              </a:rPr>
              <a:t>			</a:t>
            </a:r>
            <a:r>
              <a:rPr lang="sv-SE" dirty="0" smtClean="0">
                <a:solidFill>
                  <a:schemeClr val="tx1"/>
                </a:solidFill>
              </a:rPr>
              <a:t>	19,8 (29,50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>
                <a:solidFill>
                  <a:schemeClr val="tx1"/>
                </a:solidFill>
              </a:rPr>
              <a:t>UGGLEVIKSALEN			</a:t>
            </a:r>
            <a:r>
              <a:rPr lang="sv-SE" dirty="0" smtClean="0">
                <a:solidFill>
                  <a:schemeClr val="tx1"/>
                </a:solidFill>
              </a:rPr>
              <a:t>	24,5 (19,10</a:t>
            </a:r>
            <a:r>
              <a:rPr lang="sv-SE" dirty="0">
                <a:solidFill>
                  <a:schemeClr val="tx1"/>
                </a:solidFill>
              </a:rPr>
              <a:t>)</a:t>
            </a:r>
            <a:r>
              <a:rPr lang="sv-SE" dirty="0" smtClean="0">
                <a:solidFill>
                  <a:schemeClr val="tx1"/>
                </a:solidFill>
              </a:rPr>
              <a:t> 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VÄRTASALEN</a:t>
            </a:r>
            <a:r>
              <a:rPr lang="sv-SE" dirty="0">
                <a:solidFill>
                  <a:schemeClr val="tx1"/>
                </a:solidFill>
              </a:rPr>
              <a:t>			</a:t>
            </a:r>
            <a:r>
              <a:rPr lang="sv-SE" dirty="0" smtClean="0">
                <a:solidFill>
                  <a:schemeClr val="tx1"/>
                </a:solidFill>
              </a:rPr>
              <a:t>	21,5 (18,80</a:t>
            </a:r>
            <a:r>
              <a:rPr lang="sv-SE" dirty="0">
                <a:solidFill>
                  <a:schemeClr val="tx1"/>
                </a:solidFill>
              </a:rPr>
              <a:t>)</a:t>
            </a:r>
            <a:endParaRPr lang="sv-SE" dirty="0" smtClean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Februari (måndag-söndag 8-22)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dirty="0">
                <a:solidFill>
                  <a:schemeClr val="tx1"/>
                </a:solidFill>
              </a:rPr>
              <a:t>BRUNNSVIKSSALEN			</a:t>
            </a:r>
            <a:r>
              <a:rPr lang="sv-SE" dirty="0" smtClean="0">
                <a:solidFill>
                  <a:schemeClr val="tx1"/>
                </a:solidFill>
              </a:rPr>
              <a:t>42,0 (28,20) LADUVIKSALEN </a:t>
            </a:r>
            <a:r>
              <a:rPr lang="sv-SE" dirty="0">
                <a:solidFill>
                  <a:schemeClr val="tx1"/>
                </a:solidFill>
              </a:rPr>
              <a:t>			</a:t>
            </a:r>
            <a:r>
              <a:rPr lang="sv-SE" dirty="0" smtClean="0">
                <a:solidFill>
                  <a:schemeClr val="tx1"/>
                </a:solidFill>
              </a:rPr>
              <a:t>	27,0 (24,30) 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UGGLEVIKSALEN</a:t>
            </a:r>
            <a:r>
              <a:rPr lang="sv-SE" dirty="0">
                <a:solidFill>
                  <a:schemeClr val="tx1"/>
                </a:solidFill>
              </a:rPr>
              <a:t>			</a:t>
            </a:r>
            <a:r>
              <a:rPr lang="sv-SE" dirty="0" smtClean="0">
                <a:solidFill>
                  <a:schemeClr val="tx1"/>
                </a:solidFill>
              </a:rPr>
              <a:t>	30,5 (15,60)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VÄRTASALEN</a:t>
            </a:r>
            <a:r>
              <a:rPr lang="sv-SE" dirty="0">
                <a:solidFill>
                  <a:schemeClr val="tx1"/>
                </a:solidFill>
              </a:rPr>
              <a:t>			</a:t>
            </a:r>
            <a:r>
              <a:rPr lang="sv-SE" dirty="0" smtClean="0">
                <a:solidFill>
                  <a:schemeClr val="tx1"/>
                </a:solidFill>
              </a:rPr>
              <a:t>	18,0 (20,50</a:t>
            </a:r>
            <a:r>
              <a:rPr lang="sv-SE" dirty="0">
                <a:solidFill>
                  <a:schemeClr val="tx1"/>
                </a:solidFill>
              </a:rPr>
              <a:t>)</a:t>
            </a:r>
            <a:endParaRPr lang="sv-SE" dirty="0" smtClean="0">
              <a:solidFill>
                <a:schemeClr val="tx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417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Skrivsalar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772816"/>
            <a:ext cx="6400800" cy="4464496"/>
          </a:xfrm>
        </p:spPr>
        <p:txBody>
          <a:bodyPr>
            <a:normAutofit/>
          </a:bodyPr>
          <a:lstStyle/>
          <a:p>
            <a:r>
              <a:rPr lang="sv-SE" b="1" dirty="0" smtClean="0">
                <a:solidFill>
                  <a:schemeClr val="tx1"/>
                </a:solidFill>
              </a:rPr>
              <a:t>Mars </a:t>
            </a:r>
            <a:r>
              <a:rPr lang="sv-SE" b="1" dirty="0">
                <a:solidFill>
                  <a:schemeClr val="tx1"/>
                </a:solidFill>
              </a:rPr>
              <a:t>(måndag-söndag 8-22) </a:t>
            </a:r>
            <a:r>
              <a:rPr lang="sv-SE" dirty="0">
                <a:solidFill>
                  <a:schemeClr val="tx1"/>
                </a:solidFill>
              </a:rPr>
              <a:t>	</a:t>
            </a:r>
            <a:endParaRPr lang="sv-SE" dirty="0" smtClean="0">
              <a:solidFill>
                <a:schemeClr val="tx1"/>
              </a:solidFill>
            </a:endParaRPr>
          </a:p>
          <a:p>
            <a:r>
              <a:rPr lang="sv-SE" dirty="0" smtClean="0">
                <a:solidFill>
                  <a:schemeClr val="tx1"/>
                </a:solidFill>
              </a:rPr>
              <a:t>BRUNNSVIKSSALEN		38,0	(30,70</a:t>
            </a:r>
            <a:r>
              <a:rPr lang="sv-SE" dirty="0">
                <a:solidFill>
                  <a:schemeClr val="tx1"/>
                </a:solidFill>
              </a:rPr>
              <a:t>)</a:t>
            </a:r>
            <a:r>
              <a:rPr lang="sv-SE" dirty="0" smtClean="0">
                <a:solidFill>
                  <a:schemeClr val="tx1"/>
                </a:solidFill>
              </a:rPr>
              <a:t> LADUVIKSALEN			33,0	(24,50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UGGLEVIKSALEN			25,5	(23,30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VÄRTASALEN			31,0	(22,90</a:t>
            </a:r>
            <a:r>
              <a:rPr lang="sv-SE" dirty="0">
                <a:solidFill>
                  <a:schemeClr val="tx1"/>
                </a:solidFill>
              </a:rPr>
              <a:t>)</a:t>
            </a:r>
            <a:endParaRPr lang="sv-SE" dirty="0" smtClean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April (måndag-söndag 8-22) 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BRUNNSVIKSSALEN		</a:t>
            </a:r>
            <a:r>
              <a:rPr lang="sv-SE" dirty="0" smtClean="0">
                <a:solidFill>
                  <a:schemeClr val="tx1"/>
                </a:solidFill>
              </a:rPr>
              <a:t>29,0</a:t>
            </a:r>
            <a:r>
              <a:rPr lang="sv-SE" dirty="0">
                <a:solidFill>
                  <a:schemeClr val="tx1"/>
                </a:solidFill>
              </a:rPr>
              <a:t>	</a:t>
            </a:r>
            <a:r>
              <a:rPr lang="sv-SE" dirty="0" smtClean="0">
                <a:solidFill>
                  <a:schemeClr val="tx1"/>
                </a:solidFill>
              </a:rPr>
              <a:t>(17,90) LADUVIKSALEN </a:t>
            </a:r>
            <a:r>
              <a:rPr lang="sv-SE" dirty="0">
                <a:solidFill>
                  <a:schemeClr val="tx1"/>
                </a:solidFill>
              </a:rPr>
              <a:t>			</a:t>
            </a:r>
            <a:r>
              <a:rPr lang="sv-SE" dirty="0" smtClean="0">
                <a:solidFill>
                  <a:schemeClr val="tx1"/>
                </a:solidFill>
              </a:rPr>
              <a:t>20,3	(17,80)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UGGLEVIKSALEN			</a:t>
            </a:r>
            <a:r>
              <a:rPr lang="sv-SE" dirty="0" smtClean="0">
                <a:solidFill>
                  <a:schemeClr val="tx1"/>
                </a:solidFill>
              </a:rPr>
              <a:t>20,5	(13.70)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VÄRTASALEN			</a:t>
            </a:r>
            <a:r>
              <a:rPr lang="sv-SE" dirty="0" smtClean="0">
                <a:solidFill>
                  <a:schemeClr val="tx1"/>
                </a:solidFill>
              </a:rPr>
              <a:t>25,0	(17,30)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77942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Skrivsalar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844824"/>
            <a:ext cx="6400800" cy="4392488"/>
          </a:xfrm>
        </p:spPr>
        <p:txBody>
          <a:bodyPr>
            <a:normAutofit fontScale="92500" lnSpcReduction="10000"/>
          </a:bodyPr>
          <a:lstStyle/>
          <a:p>
            <a:r>
              <a:rPr lang="sv-SE" b="1" dirty="0" smtClean="0">
                <a:solidFill>
                  <a:schemeClr val="tx1"/>
                </a:solidFill>
              </a:rPr>
              <a:t>Maj </a:t>
            </a:r>
            <a:r>
              <a:rPr lang="sv-SE" b="1" dirty="0">
                <a:solidFill>
                  <a:schemeClr val="tx1"/>
                </a:solidFill>
              </a:rPr>
              <a:t>(måndag-söndag 8-22) 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BRUNNSVIKSSALEN		</a:t>
            </a:r>
            <a:r>
              <a:rPr lang="sv-SE" dirty="0" smtClean="0">
                <a:solidFill>
                  <a:schemeClr val="tx1"/>
                </a:solidFill>
              </a:rPr>
              <a:t>37,5</a:t>
            </a:r>
            <a:r>
              <a:rPr lang="sv-SE" dirty="0">
                <a:solidFill>
                  <a:schemeClr val="tx1"/>
                </a:solidFill>
              </a:rPr>
              <a:t>	</a:t>
            </a:r>
            <a:r>
              <a:rPr lang="sv-SE" dirty="0" smtClean="0">
                <a:solidFill>
                  <a:schemeClr val="tx1"/>
                </a:solidFill>
              </a:rPr>
              <a:t>(28,30) LADUVIKSALEN </a:t>
            </a:r>
            <a:r>
              <a:rPr lang="sv-SE" dirty="0">
                <a:solidFill>
                  <a:schemeClr val="tx1"/>
                </a:solidFill>
              </a:rPr>
              <a:t>			</a:t>
            </a:r>
            <a:r>
              <a:rPr lang="sv-SE" dirty="0" smtClean="0">
                <a:solidFill>
                  <a:schemeClr val="tx1"/>
                </a:solidFill>
              </a:rPr>
              <a:t>16,7	(20,70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>
                <a:solidFill>
                  <a:schemeClr val="tx1"/>
                </a:solidFill>
              </a:rPr>
              <a:t>UGGLEVIKSALEN			</a:t>
            </a:r>
            <a:r>
              <a:rPr lang="sv-SE" dirty="0" smtClean="0">
                <a:solidFill>
                  <a:schemeClr val="tx1"/>
                </a:solidFill>
              </a:rPr>
              <a:t>22,5	(23.00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>
                <a:solidFill>
                  <a:schemeClr val="tx1"/>
                </a:solidFill>
              </a:rPr>
              <a:t>VÄRTASALEN			</a:t>
            </a:r>
            <a:r>
              <a:rPr lang="sv-SE" dirty="0" smtClean="0">
                <a:solidFill>
                  <a:schemeClr val="tx1"/>
                </a:solidFill>
              </a:rPr>
              <a:t>20,5	(26,70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Juni (måndag-söndag 8-22) 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BRUNNSVIKSSALEN		</a:t>
            </a:r>
            <a:r>
              <a:rPr lang="sv-SE" dirty="0" smtClean="0">
                <a:solidFill>
                  <a:schemeClr val="tx1"/>
                </a:solidFill>
              </a:rPr>
              <a:t>23,7	(8,30)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LADUVIKSALEN 			</a:t>
            </a:r>
            <a:r>
              <a:rPr lang="sv-SE" dirty="0" smtClean="0">
                <a:solidFill>
                  <a:schemeClr val="tx1"/>
                </a:solidFill>
              </a:rPr>
              <a:t>24,5	(7,30)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UGGLEVIKSALEN			</a:t>
            </a:r>
            <a:r>
              <a:rPr lang="sv-SE" dirty="0" smtClean="0">
                <a:solidFill>
                  <a:schemeClr val="tx1"/>
                </a:solidFill>
              </a:rPr>
              <a:t>16,0	(5.40)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VÄRTASALEN			</a:t>
            </a:r>
            <a:r>
              <a:rPr lang="sv-SE" dirty="0" smtClean="0">
                <a:solidFill>
                  <a:schemeClr val="tx1"/>
                </a:solidFill>
              </a:rPr>
              <a:t>23,9	(6,80)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Anledning till låg beläggning i juni 2012 kan bero på versionsbyte, hälften av månaden bokades i gamla systemet, hälften i nya.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 smtClean="0">
              <a:solidFill>
                <a:schemeClr val="tx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4941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470025"/>
          </a:xfrm>
        </p:spPr>
        <p:txBody>
          <a:bodyPr/>
          <a:lstStyle/>
          <a:p>
            <a:r>
              <a:rPr lang="sv-SE" dirty="0" smtClean="0"/>
              <a:t>Förslag för att öka lokaltillgänglighet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S</a:t>
            </a:r>
            <a:r>
              <a:rPr lang="sv-SE" dirty="0" smtClean="0">
                <a:solidFill>
                  <a:schemeClr val="tx1"/>
                </a:solidFill>
              </a:rPr>
              <a:t>lå isär 20-salar </a:t>
            </a:r>
            <a:r>
              <a:rPr lang="sv-SE" dirty="0">
                <a:solidFill>
                  <a:schemeClr val="tx1"/>
                </a:solidFill>
              </a:rPr>
              <a:t>till </a:t>
            </a:r>
            <a:r>
              <a:rPr lang="sv-SE" dirty="0" smtClean="0">
                <a:solidFill>
                  <a:schemeClr val="tx1"/>
                </a:solidFill>
              </a:rPr>
              <a:t>40-salar.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Utnyttja skrivsalar när de inte används för tentamen till undervisning, särskilt under terminsstart.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Utvecklande av köp- och sälj/beställningar av institutionsägda lokaler.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Öka schemaläggning för att inte ”utifall boka”.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Tidsstyrning, mellan vilka tidsintervall som ska bokas i lokalerna.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En 20-sal, en 100-sal och en 70-sal i Södra huset planeras att övertas av Sektionen för lokalservice under 2014.</a:t>
            </a:r>
          </a:p>
          <a:p>
            <a:pPr marL="342900" indent="-342900">
              <a:buFont typeface="Arial" pitchFamily="34" charset="0"/>
              <a:buChar char="•"/>
            </a:pP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9369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ränsande">
  <a:themeElements>
    <a:clrScheme name="Angränsand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ränsand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838</TotalTime>
  <Words>208</Words>
  <Application>Microsoft Office PowerPoint</Application>
  <PresentationFormat>Bildspel på skärmen (4:3)</PresentationFormat>
  <Paragraphs>91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2" baseType="lpstr">
      <vt:lpstr>Angränsande</vt:lpstr>
      <vt:lpstr>Information statistik</vt:lpstr>
      <vt:lpstr>10-29 salar (25 st.)</vt:lpstr>
      <vt:lpstr>30-39 salar (22 st.)</vt:lpstr>
      <vt:lpstr>40 salar(14 st.)</vt:lpstr>
      <vt:lpstr>55 salar(3 st.)</vt:lpstr>
      <vt:lpstr>Frescati backe(3 st.)</vt:lpstr>
      <vt:lpstr>Hörsalar (12 st.)</vt:lpstr>
      <vt:lpstr>Skrivsalar (4 st.)</vt:lpstr>
      <vt:lpstr>Skrivsalar</vt:lpstr>
      <vt:lpstr>Skrivsalar</vt:lpstr>
      <vt:lpstr>Förslag för att öka lokaltillgänglighet</vt:lpstr>
    </vt:vector>
  </TitlesOfParts>
  <Company>Stockholms universitet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lisaj</dc:creator>
  <cp:lastModifiedBy>lisaj</cp:lastModifiedBy>
  <cp:revision>33</cp:revision>
  <dcterms:created xsi:type="dcterms:W3CDTF">2013-01-21T10:28:55Z</dcterms:created>
  <dcterms:modified xsi:type="dcterms:W3CDTF">2013-11-08T10:38:39Z</dcterms:modified>
</cp:coreProperties>
</file>