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3" r:id="rId6"/>
    <p:sldId id="264" r:id="rId7"/>
    <p:sldId id="265" r:id="rId8"/>
    <p:sldId id="266" r:id="rId9"/>
    <p:sldId id="268" r:id="rId10"/>
    <p:sldId id="274" r:id="rId11"/>
    <p:sldId id="267" r:id="rId12"/>
    <p:sldId id="269" r:id="rId13"/>
    <p:sldId id="275" r:id="rId14"/>
    <p:sldId id="273" r:id="rId15"/>
    <p:sldId id="271" r:id="rId1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76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BF0D4-5FEC-45D7-9FF4-F8B1B6507D40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E5FD3-E0E0-4615-BBE4-4EABDE69D1AD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3228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Rapport från Skolverket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10B23-6565-4273-A0E0-AF3FA1BA5C3F}" type="slidenum">
              <a:rPr lang="sv-SE" smtClean="0"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993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Förr hette</a:t>
            </a:r>
            <a:r>
              <a:rPr lang="sv-SE" baseline="0" dirty="0" smtClean="0"/>
              <a:t> det hembygdskunskap.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10B23-6565-4273-A0E0-AF3FA1BA5C3F}" type="slidenum">
              <a:rPr lang="sv-SE" smtClean="0"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50057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v-SE" smtClean="0"/>
              <a:t>Klicka här för att ändra format på underrubrik i bakgrunden</a:t>
            </a:r>
            <a:endParaRPr kumimoji="0" lang="en-US"/>
          </a:p>
        </p:txBody>
      </p:sp>
      <p:sp>
        <p:nvSpPr>
          <p:cNvPr id="28" name="Platshållare för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17" name="Platshållare för sidfot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v-SE"/>
          </a:p>
        </p:txBody>
      </p:sp>
      <p:sp>
        <p:nvSpPr>
          <p:cNvPr id="10" name="Rektangel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ktangel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ktangel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ak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ak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ak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ak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ak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ak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ktangel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Platshållare för bildnumm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8" name="Platshållare för innehåll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v-SE"/>
          </a:p>
        </p:txBody>
      </p:sp>
      <p:sp>
        <p:nvSpPr>
          <p:cNvPr id="9" name="Rektangel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ak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ak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ak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ak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ak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ktangel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ak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  <p:sp>
        <p:nvSpPr>
          <p:cNvPr id="9" name="Platshållare för innehåll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11" name="Platshållare för innehåll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  <p:sp>
        <p:nvSpPr>
          <p:cNvPr id="11" name="Platshållare för innehåll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13" name="Platshållare för innehåll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14" name="Platshållare för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6" name="Platshållare för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k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8" name="Rak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ak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ak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ktangel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ak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Platshållare för innehåll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21" name="Platshållare för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22" name="Platshållare för bildnumm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  <p:sp>
        <p:nvSpPr>
          <p:cNvPr id="23" name="Platshållare för sidfot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ak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sv-SE" smtClean="0"/>
              <a:t>Klicka på ikonen för att lägga till en bild</a:t>
            </a:r>
            <a:endParaRPr kumimoji="0" lang="en-US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10" name="Rak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ktangel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ak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ak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ak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Platshållare för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18" name="Platshållare för bildnumm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  <p:sp>
        <p:nvSpPr>
          <p:cNvPr id="21" name="Platshållare för sidfot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ak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Platshållare för rubrik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3" name="Platshållare för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  <a:p>
            <a:pPr lvl="1" eaLnBrk="1" latinLnBrk="0" hangingPunct="1"/>
            <a:r>
              <a:rPr kumimoji="0" lang="sv-SE" smtClean="0"/>
              <a:t>Nivå två</a:t>
            </a:r>
          </a:p>
          <a:p>
            <a:pPr lvl="2" eaLnBrk="1" latinLnBrk="0" hangingPunct="1"/>
            <a:r>
              <a:rPr kumimoji="0" lang="sv-SE" smtClean="0"/>
              <a:t>Nivå tre</a:t>
            </a:r>
          </a:p>
          <a:p>
            <a:pPr lvl="3" eaLnBrk="1" latinLnBrk="0" hangingPunct="1"/>
            <a:r>
              <a:rPr kumimoji="0" lang="sv-SE" smtClean="0"/>
              <a:t>Nivå fyra</a:t>
            </a:r>
          </a:p>
          <a:p>
            <a:pPr lvl="4" eaLnBrk="1" latinLnBrk="0" hangingPunct="1"/>
            <a:r>
              <a:rPr kumimoji="0" lang="sv-SE" smtClean="0"/>
              <a:t>Nivå fem</a:t>
            </a:r>
            <a:endParaRPr kumimoji="0" lang="en-US"/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9BB49B-AF15-4042-8271-147E9CC517AE}" type="datetimeFigureOut">
              <a:rPr lang="sv-SE" smtClean="0"/>
              <a:t>2015-02-03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Rak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ak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ktangel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ak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Platshållare för bildnumm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AA8E77A-DBE0-4FB3-BBAC-BB466FD3A8B7}" type="slidenum">
              <a:rPr lang="sv-SE" smtClean="0"/>
              <a:t>‹Nr.›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o-rummet.se/content/hur-funkar-vaxthuseffekte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r.se/maktfaktorn/%23/demokrati-i-varlden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Samhällsorienterande ämnen för</a:t>
            </a:r>
            <a:br>
              <a:rPr lang="sv-SE" dirty="0" smtClean="0"/>
            </a:br>
            <a:r>
              <a:rPr lang="sv-SE" dirty="0" smtClean="0"/>
              <a:t>grundlärarutbildningen årskurs 4-6, 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sv-SE" dirty="0"/>
          </a:p>
          <a:p>
            <a:r>
              <a:rPr lang="sv-SE" dirty="0" smtClean="0"/>
              <a:t>Termin 3 </a:t>
            </a:r>
          </a:p>
          <a:p>
            <a:r>
              <a:rPr lang="sv-SE" dirty="0" smtClean="0"/>
              <a:t>Lärarprogrammet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0451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Fem delkurser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v-SE" dirty="0" smtClean="0"/>
              <a:t>De </a:t>
            </a:r>
            <a:r>
              <a:rPr lang="sv-SE" dirty="0"/>
              <a:t>samhällsorienterande ämnenas didaktik </a:t>
            </a:r>
            <a:r>
              <a:rPr lang="sv-SE" dirty="0" smtClean="0"/>
              <a:t>6 hp, 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Geografi </a:t>
            </a:r>
            <a:r>
              <a:rPr lang="sv-SE" dirty="0"/>
              <a:t>med ämnesdidaktik 6 hp, </a:t>
            </a: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Samhällskunskap </a:t>
            </a:r>
            <a:r>
              <a:rPr lang="sv-SE" dirty="0"/>
              <a:t>med ämnesdidaktik 6 hp, </a:t>
            </a: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Religionskunskap </a:t>
            </a:r>
            <a:r>
              <a:rPr lang="sv-SE" dirty="0"/>
              <a:t>med ämnesdidaktik 6 hp, </a:t>
            </a: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Historia </a:t>
            </a:r>
            <a:r>
              <a:rPr lang="sv-SE" dirty="0"/>
              <a:t>med ämnesdidaktik </a:t>
            </a:r>
            <a:r>
              <a:rPr lang="sv-SE" dirty="0" smtClean="0"/>
              <a:t>6 hp, 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61869F74-52E8-4CE4-8E44-1425CF8B4208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408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Förväntade studieresultat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Ha kunskap </a:t>
            </a:r>
            <a:r>
              <a:rPr lang="sv-SE" dirty="0"/>
              <a:t>och förmåga som krävs för att </a:t>
            </a:r>
            <a:r>
              <a:rPr lang="sv-SE" dirty="0" smtClean="0"/>
              <a:t>självständigt och med kollegor arbeta </a:t>
            </a:r>
            <a:r>
              <a:rPr lang="sv-SE" dirty="0"/>
              <a:t>som grundlärare i samhällsorienterande ämnen, </a:t>
            </a:r>
            <a:r>
              <a:rPr lang="sv-SE" dirty="0" smtClean="0"/>
              <a:t>årskurs </a:t>
            </a:r>
            <a:r>
              <a:rPr lang="sv-SE" dirty="0"/>
              <a:t>4-6</a:t>
            </a:r>
            <a:r>
              <a:rPr lang="sv-SE" dirty="0" smtClean="0"/>
              <a:t>.</a:t>
            </a:r>
          </a:p>
          <a:p>
            <a:r>
              <a:rPr lang="sv-SE" dirty="0" smtClean="0"/>
              <a:t>Ha kunskap om ämnesteori </a:t>
            </a:r>
            <a:r>
              <a:rPr lang="sv-SE" dirty="0"/>
              <a:t>och </a:t>
            </a:r>
            <a:r>
              <a:rPr lang="sv-SE" dirty="0" smtClean="0"/>
              <a:t>ämnesdidaktik. 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259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De </a:t>
            </a:r>
            <a:r>
              <a:rPr lang="sv-SE" dirty="0"/>
              <a:t>samhällsorienterade skolämnena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Tre spår: </a:t>
            </a:r>
          </a:p>
          <a:p>
            <a:r>
              <a:rPr lang="sv-SE" dirty="0" smtClean="0"/>
              <a:t>SO-perspektivets spår </a:t>
            </a:r>
          </a:p>
          <a:p>
            <a:r>
              <a:rPr lang="sv-SE" dirty="0" smtClean="0"/>
              <a:t>Ämnesteoretiska spåret </a:t>
            </a:r>
          </a:p>
          <a:p>
            <a:r>
              <a:rPr lang="sv-SE" dirty="0" smtClean="0"/>
              <a:t>Ämnesdidaktiska spåret </a:t>
            </a:r>
          </a:p>
          <a:p>
            <a:endParaRPr lang="sv-SE" dirty="0"/>
          </a:p>
          <a:p>
            <a:r>
              <a:rPr lang="sv-SE" dirty="0" smtClean="0"/>
              <a:t>Vad är det eleverna ska kunna när de kan SO?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1E2F5CCC-3FC0-4CD1-942A-A347AA62151B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4997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Forskning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Basen är forskning och beprövad erfarenhet från undervisning </a:t>
            </a:r>
          </a:p>
          <a:p>
            <a:endParaRPr lang="sv-SE" dirty="0"/>
          </a:p>
          <a:p>
            <a:r>
              <a:rPr lang="sv-SE" dirty="0" smtClean="0"/>
              <a:t>Forskning – se kurslitteraturen tex Hattie (2012)</a:t>
            </a:r>
          </a:p>
          <a:p>
            <a:r>
              <a:rPr lang="sv-SE" dirty="0" smtClean="0"/>
              <a:t>Ämnesteoretisk, kulturgeografi/naturgeografi,</a:t>
            </a:r>
          </a:p>
          <a:p>
            <a:pPr marL="0" indent="0">
              <a:buNone/>
            </a:pPr>
            <a:r>
              <a:rPr lang="sv-SE" dirty="0" smtClean="0"/>
              <a:t>	tidslinjen, orsak och verkan, etik i vardagen,</a:t>
            </a:r>
          </a:p>
          <a:p>
            <a:r>
              <a:rPr lang="sv-SE" dirty="0" smtClean="0"/>
              <a:t>Ämnesdidaktisk, tex  det konkreta/det abstrakta, formativ bedömning </a:t>
            </a:r>
          </a:p>
          <a:p>
            <a:endParaRPr lang="sv-SE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EC1789D7-CD96-456F-B3C0-7D6A64D39667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621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So-perspektivet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Samverkan mellan ämnena som har fokus på olika delar av verkligheten. </a:t>
            </a:r>
          </a:p>
          <a:p>
            <a:pPr marL="0" indent="0">
              <a:buNone/>
            </a:pPr>
            <a:r>
              <a:rPr lang="sv-SE" dirty="0" smtClean="0"/>
              <a:t>Innehållet:</a:t>
            </a:r>
          </a:p>
          <a:p>
            <a:r>
              <a:rPr lang="sv-SE" dirty="0" smtClean="0"/>
              <a:t>Rum, Tid, Samhälle, Religion – etik </a:t>
            </a:r>
          </a:p>
          <a:p>
            <a:r>
              <a:rPr lang="sv-SE" dirty="0" smtClean="0"/>
              <a:t>På vilka sätt kan detta göras tydligt för eleverna? Vilka begrepp, arbetsmetoder och resurser erbjuder eleverna bästa möjligheten att förstå SO-perspektivet? </a:t>
            </a:r>
          </a:p>
          <a:p>
            <a:endParaRPr lang="sv-SE" dirty="0" smtClean="0"/>
          </a:p>
          <a:p>
            <a:r>
              <a:rPr lang="sv-SE" dirty="0" smtClean="0"/>
              <a:t>Det lokala sammanhanget, kontexten dvs stadsdelen, byn, förorten eller kommunen. </a:t>
            </a:r>
          </a:p>
          <a:p>
            <a:r>
              <a:rPr lang="sv-SE" dirty="0" smtClean="0"/>
              <a:t>Från det abstrakta till det konkreta i klassrummet 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784F8190-8F73-4C3C-9AB9-1AA7CCB2CD0E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71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De samhällsorienterande ämnenas </a:t>
            </a:r>
            <a:r>
              <a:rPr lang="sv-SE" dirty="0" smtClean="0"/>
              <a:t>didaktik</a:t>
            </a:r>
            <a:r>
              <a:rPr lang="sv-SE" sz="2700" dirty="0" smtClean="0"/>
              <a:t> (Max Strandberg)</a:t>
            </a:r>
            <a:endParaRPr lang="sv-SE" sz="27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ämnesintegrering och ämnessamverkan i skolan </a:t>
            </a:r>
            <a:r>
              <a:rPr lang="sv-SE" dirty="0" smtClean="0"/>
              <a:t>dvs beröringspunkter mellan SO-ämnena</a:t>
            </a:r>
          </a:p>
          <a:p>
            <a:r>
              <a:rPr lang="sv-SE" dirty="0"/>
              <a:t>relationen mellan undervisning och lärande </a:t>
            </a:r>
          </a:p>
          <a:p>
            <a:r>
              <a:rPr lang="sv-SE" dirty="0"/>
              <a:t>planering, organisering, utvärdering och </a:t>
            </a:r>
            <a:r>
              <a:rPr lang="sv-SE" dirty="0" smtClean="0"/>
              <a:t>bedömning</a:t>
            </a:r>
          </a:p>
          <a:p>
            <a:r>
              <a:rPr lang="sv-SE" dirty="0" smtClean="0"/>
              <a:t>Fyra teman: mångkulturella, </a:t>
            </a:r>
            <a:r>
              <a:rPr lang="sv-SE" dirty="0"/>
              <a:t>e</a:t>
            </a:r>
            <a:r>
              <a:rPr lang="sv-SE" dirty="0" smtClean="0"/>
              <a:t>kologiska, medeltida och politiska Stockholm </a:t>
            </a:r>
          </a:p>
          <a:p>
            <a:r>
              <a:rPr lang="sv-SE" dirty="0" smtClean="0"/>
              <a:t>En lärarhandledning 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2C4B6DBA-3574-4B4A-B5B1-2C30772B65AF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446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Geografi med ämnesdidaktik </a:t>
            </a:r>
            <a:r>
              <a:rPr lang="sv-SE" sz="2400" dirty="0" smtClean="0"/>
              <a:t>(Kerstin Grenö)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Sambanden </a:t>
            </a:r>
            <a:r>
              <a:rPr lang="sv-SE" dirty="0"/>
              <a:t>mellan natur, samhälle och människans levnadsvillkor </a:t>
            </a:r>
            <a:endParaRPr lang="sv-SE" dirty="0" smtClean="0"/>
          </a:p>
          <a:p>
            <a:r>
              <a:rPr lang="sv-SE" dirty="0" smtClean="0"/>
              <a:t>Svenska </a:t>
            </a:r>
            <a:r>
              <a:rPr lang="sv-SE" dirty="0"/>
              <a:t>och </a:t>
            </a:r>
            <a:r>
              <a:rPr lang="sv-SE" dirty="0" smtClean="0"/>
              <a:t>europeiska förhållanden</a:t>
            </a:r>
          </a:p>
          <a:p>
            <a:r>
              <a:rPr lang="sv-SE" dirty="0" smtClean="0"/>
              <a:t>Olika livsmiljöer</a:t>
            </a:r>
            <a:r>
              <a:rPr lang="sv-SE" dirty="0"/>
              <a:t>, </a:t>
            </a:r>
            <a:endParaRPr lang="sv-SE" dirty="0" smtClean="0"/>
          </a:p>
          <a:p>
            <a:r>
              <a:rPr lang="sv-SE" dirty="0" smtClean="0"/>
              <a:t>Geografins </a:t>
            </a:r>
            <a:r>
              <a:rPr lang="sv-SE" dirty="0"/>
              <a:t>metoder, begrepp och </a:t>
            </a:r>
            <a:r>
              <a:rPr lang="sv-SE" dirty="0" smtClean="0"/>
              <a:t>arbetssätt</a:t>
            </a:r>
          </a:p>
          <a:p>
            <a:r>
              <a:rPr lang="sv-SE" dirty="0" smtClean="0"/>
              <a:t>Miljö</a:t>
            </a:r>
            <a:r>
              <a:rPr lang="sv-SE" dirty="0"/>
              <a:t>, människa och hållbarhetsfrågor</a:t>
            </a:r>
            <a:r>
              <a:rPr lang="sv-SE" dirty="0" smtClean="0"/>
              <a:t>.</a:t>
            </a:r>
          </a:p>
          <a:p>
            <a:r>
              <a:rPr lang="sv-SE" dirty="0" smtClean="0"/>
              <a:t>Träning i att använda geografiska </a:t>
            </a:r>
            <a:r>
              <a:rPr lang="sv-SE" dirty="0"/>
              <a:t>verktyg och fältundervisning </a:t>
            </a:r>
            <a:endParaRPr lang="sv-SE" dirty="0" smtClean="0"/>
          </a:p>
          <a:p>
            <a:r>
              <a:rPr lang="sv-SE" dirty="0"/>
              <a:t>P</a:t>
            </a:r>
            <a:r>
              <a:rPr lang="sv-SE" dirty="0" smtClean="0"/>
              <a:t>lanera undervisning som </a:t>
            </a:r>
            <a:r>
              <a:rPr lang="sv-SE" dirty="0"/>
              <a:t>motiverar och intresserar eleven</a:t>
            </a:r>
            <a:r>
              <a:rPr lang="sv-SE" dirty="0" smtClean="0"/>
              <a:t>.</a:t>
            </a:r>
          </a:p>
          <a:p>
            <a:r>
              <a:rPr lang="sv-SE" dirty="0" smtClean="0"/>
              <a:t>Exkursioner  och stadsvandring</a:t>
            </a:r>
          </a:p>
          <a:p>
            <a:r>
              <a:rPr lang="sv-SE" dirty="0">
                <a:hlinkClick r:id="rId2"/>
              </a:rPr>
              <a:t>http://www.so-rummet.se/content/hur-funkar-vaxthuseffekten</a:t>
            </a:r>
            <a:r>
              <a:rPr lang="sv-SE" dirty="0"/>
              <a:t> </a:t>
            </a:r>
          </a:p>
          <a:p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E33D03D3-BB6C-494D-9F64-75FC47FF6CA4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578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Religionskunskap med </a:t>
            </a:r>
            <a:r>
              <a:rPr lang="sv-SE" dirty="0" smtClean="0"/>
              <a:t>ämnesdidaktik </a:t>
            </a:r>
            <a:r>
              <a:rPr lang="sv-SE" sz="2700" dirty="0" smtClean="0"/>
              <a:t>(Christer Hedin, Sten Skånby) </a:t>
            </a:r>
            <a:endParaRPr lang="sv-SE" sz="27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Människans tro och vetande </a:t>
            </a:r>
          </a:p>
          <a:p>
            <a:r>
              <a:rPr lang="sv-SE" dirty="0" smtClean="0"/>
              <a:t>Utgångspunkten </a:t>
            </a:r>
            <a:r>
              <a:rPr lang="sv-SE" dirty="0"/>
              <a:t>är identitet, livsfrågor och etik, </a:t>
            </a:r>
            <a:r>
              <a:rPr lang="sv-SE" dirty="0" smtClean="0"/>
              <a:t>samspelet </a:t>
            </a:r>
            <a:r>
              <a:rPr lang="sv-SE" dirty="0"/>
              <a:t>mellan </a:t>
            </a:r>
            <a:r>
              <a:rPr lang="sv-SE" dirty="0" smtClean="0"/>
              <a:t>religion och samhälle. </a:t>
            </a:r>
          </a:p>
          <a:p>
            <a:r>
              <a:rPr lang="sv-SE" dirty="0" smtClean="0"/>
              <a:t>Religioner </a:t>
            </a:r>
            <a:r>
              <a:rPr lang="sv-SE" dirty="0"/>
              <a:t>och livsåskådningar studeras som orientering och inspiration </a:t>
            </a:r>
            <a:r>
              <a:rPr lang="sv-SE" dirty="0" smtClean="0"/>
              <a:t>till fördjupad </a:t>
            </a:r>
            <a:r>
              <a:rPr lang="sv-SE" dirty="0"/>
              <a:t>reflektion. </a:t>
            </a:r>
            <a:endParaRPr lang="sv-SE" dirty="0" smtClean="0"/>
          </a:p>
          <a:p>
            <a:r>
              <a:rPr lang="sv-SE" dirty="0" smtClean="0"/>
              <a:t>Ämnesteori förenas med didaktik </a:t>
            </a:r>
            <a:r>
              <a:rPr lang="sv-SE" dirty="0"/>
              <a:t>under fortlöpande diskussion om mål och metoder</a:t>
            </a:r>
            <a:r>
              <a:rPr lang="sv-SE" dirty="0" smtClean="0"/>
              <a:t>.</a:t>
            </a:r>
          </a:p>
          <a:p>
            <a:r>
              <a:rPr lang="sv-SE" dirty="0"/>
              <a:t>Studiebesök </a:t>
            </a:r>
          </a:p>
          <a:p>
            <a:endParaRPr lang="sv-SE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EF5BCE5B-D37F-40A5-B64E-CAE13DEEDDFE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038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578497"/>
            <a:ext cx="7467600" cy="291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www.levandehistoria.se/sites/default/files/styles/flh_top_image/public/top_slideshow/sofia-topbild-lektionsupplagg.png?itok=_uuwcBs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8892480" cy="34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74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Samhällskunskap med ämnesdidaktik </a:t>
            </a:r>
            <a:r>
              <a:rPr lang="sv-SE" sz="2400" dirty="0" smtClean="0"/>
              <a:t>(Lars Norhagen</a:t>
            </a:r>
            <a:r>
              <a:rPr lang="sv-SE" sz="2400" dirty="0"/>
              <a:t>)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Tre teman </a:t>
            </a:r>
          </a:p>
          <a:p>
            <a:r>
              <a:rPr lang="sv-SE" dirty="0" smtClean="0"/>
              <a:t>Sociala </a:t>
            </a:r>
            <a:r>
              <a:rPr lang="sv-SE" dirty="0"/>
              <a:t>livet i Sverige med tonvikten lagd på olika tankemönster och </a:t>
            </a:r>
            <a:r>
              <a:rPr lang="sv-SE" dirty="0" smtClean="0"/>
              <a:t>levnadssätt, mångfald </a:t>
            </a:r>
            <a:r>
              <a:rPr lang="sv-SE" dirty="0"/>
              <a:t>och jämställdhet. </a:t>
            </a:r>
            <a:r>
              <a:rPr lang="sv-SE" dirty="0" smtClean="0"/>
              <a:t>(klass, etnicitet, genus)</a:t>
            </a:r>
          </a:p>
          <a:p>
            <a:r>
              <a:rPr lang="sv-SE" dirty="0" smtClean="0"/>
              <a:t>Politiska livet </a:t>
            </a:r>
            <a:r>
              <a:rPr lang="sv-SE" dirty="0"/>
              <a:t>i Sverige med fokus på mänskliga rättigheter och den svenska demokratin. </a:t>
            </a:r>
            <a:r>
              <a:rPr lang="sv-SE" dirty="0" smtClean="0"/>
              <a:t>Mediernas </a:t>
            </a:r>
            <a:r>
              <a:rPr lang="sv-SE" dirty="0"/>
              <a:t>roll och </a:t>
            </a:r>
            <a:r>
              <a:rPr lang="sv-SE" dirty="0" smtClean="0"/>
              <a:t>källkritik</a:t>
            </a:r>
            <a:r>
              <a:rPr lang="sv-SE" dirty="0"/>
              <a:t>. </a:t>
            </a:r>
            <a:endParaRPr lang="sv-SE" dirty="0" smtClean="0"/>
          </a:p>
          <a:p>
            <a:r>
              <a:rPr lang="sv-SE" dirty="0" smtClean="0"/>
              <a:t>Det </a:t>
            </a:r>
            <a:r>
              <a:rPr lang="sv-SE" dirty="0"/>
              <a:t>ekonomiska livet i Sverige </a:t>
            </a:r>
            <a:r>
              <a:rPr lang="sv-SE" dirty="0" smtClean="0"/>
              <a:t>med tonvikten </a:t>
            </a:r>
            <a:r>
              <a:rPr lang="sv-SE" dirty="0"/>
              <a:t>lagd på den privata och offentliga ekonomin</a:t>
            </a:r>
            <a:r>
              <a:rPr lang="sv-SE" dirty="0" smtClean="0"/>
              <a:t>.</a:t>
            </a:r>
          </a:p>
          <a:p>
            <a:r>
              <a:rPr lang="sv-SE" dirty="0" smtClean="0"/>
              <a:t>Studiebesök </a:t>
            </a:r>
          </a:p>
          <a:p>
            <a:r>
              <a:rPr lang="sv-SE" dirty="0">
                <a:hlinkClick r:id="rId2"/>
              </a:rPr>
              <a:t>http://www.ur.se/maktfaktorn/#/</a:t>
            </a:r>
            <a:r>
              <a:rPr lang="sv-SE" dirty="0" smtClean="0">
                <a:hlinkClick r:id="rId2"/>
              </a:rPr>
              <a:t>demokrati-i-varlden</a:t>
            </a:r>
            <a:r>
              <a:rPr lang="sv-SE" dirty="0" smtClean="0"/>
              <a:t> 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F2D43369-1849-4A80-BBCD-5DD3432604F6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224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Historia med ämnesdidaktik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2700" dirty="0" smtClean="0"/>
              <a:t>(Fredrik Charpentier Ljungqvist, Johnny Wijk)</a:t>
            </a:r>
            <a:endParaRPr lang="sv-SE" sz="27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Det mänskliga samhällets historia – människan i det förflutna </a:t>
            </a:r>
          </a:p>
          <a:p>
            <a:r>
              <a:rPr lang="sv-SE" dirty="0"/>
              <a:t>Forntiden och medeltiden fram till cirka 1500; Norden </a:t>
            </a:r>
            <a:r>
              <a:rPr lang="sv-SE" dirty="0" smtClean="0"/>
              <a:t>och Östersjöriket </a:t>
            </a:r>
          </a:p>
          <a:p>
            <a:r>
              <a:rPr lang="sv-SE" dirty="0" smtClean="0"/>
              <a:t>Sverige</a:t>
            </a:r>
            <a:r>
              <a:rPr lang="sv-SE" dirty="0"/>
              <a:t>, cirka 1500 till 1700; </a:t>
            </a:r>
            <a:endParaRPr lang="sv-SE" dirty="0" smtClean="0"/>
          </a:p>
          <a:p>
            <a:r>
              <a:rPr lang="sv-SE" dirty="0" smtClean="0"/>
              <a:t>Ökat </a:t>
            </a:r>
            <a:r>
              <a:rPr lang="sv-SE" dirty="0"/>
              <a:t>utbyte och jordbrukens omvandling, cirka 1700-1800; </a:t>
            </a:r>
            <a:endParaRPr lang="sv-SE" dirty="0" smtClean="0"/>
          </a:p>
          <a:p>
            <a:r>
              <a:rPr lang="sv-SE" dirty="0" smtClean="0"/>
              <a:t>Modern historia, </a:t>
            </a:r>
          </a:p>
          <a:p>
            <a:endParaRPr lang="sv-SE" dirty="0"/>
          </a:p>
          <a:p>
            <a:r>
              <a:rPr lang="sv-SE" dirty="0" smtClean="0"/>
              <a:t>Hur historia och </a:t>
            </a:r>
            <a:r>
              <a:rPr lang="sv-SE" dirty="0"/>
              <a:t>historiska </a:t>
            </a:r>
            <a:r>
              <a:rPr lang="sv-SE" dirty="0" smtClean="0"/>
              <a:t>begrepp används.</a:t>
            </a:r>
          </a:p>
          <a:p>
            <a:r>
              <a:rPr lang="sv-SE" dirty="0" smtClean="0"/>
              <a:t>Besök på museer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28F388DF-6C8A-4D1B-AA72-3DAA938602A1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12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582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v-SE" dirty="0" smtClean="0"/>
          </a:p>
          <a:p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257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07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 på mellanstadiet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v-SE" dirty="0" smtClean="0"/>
              <a:t>Skapande skolämne – spännande och varierande undervisning </a:t>
            </a:r>
          </a:p>
          <a:p>
            <a:r>
              <a:rPr lang="sv-SE" dirty="0" smtClean="0"/>
              <a:t>Innehållet har stor betydelse</a:t>
            </a:r>
          </a:p>
          <a:p>
            <a:r>
              <a:rPr lang="sv-SE" dirty="0" smtClean="0"/>
              <a:t>Att fånga eleverna </a:t>
            </a:r>
          </a:p>
          <a:p>
            <a:r>
              <a:rPr lang="sv-SE" dirty="0" smtClean="0"/>
              <a:t>Allmänbildning som man som vuxen minns </a:t>
            </a:r>
          </a:p>
          <a:p>
            <a:r>
              <a:rPr lang="sv-SE" dirty="0" smtClean="0"/>
              <a:t>Ämnet erbjuder en tredje väg… </a:t>
            </a:r>
          </a:p>
        </p:txBody>
      </p:sp>
    </p:spTree>
    <p:extLst>
      <p:ext uri="{BB962C8B-B14F-4D97-AF65-F5344CB8AC3E}">
        <p14:creationId xmlns:p14="http://schemas.microsoft.com/office/powerpoint/2010/main" val="429338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Tema - Grupparbete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en-GB" dirty="0" smtClean="0"/>
              <a:t>Det medeltida Stockholm </a:t>
            </a:r>
          </a:p>
          <a:p>
            <a:pPr fontAlgn="t"/>
            <a:r>
              <a:rPr lang="en-GB" dirty="0" smtClean="0"/>
              <a:t>Det mångkulturella Stockholm </a:t>
            </a:r>
          </a:p>
          <a:p>
            <a:pPr fontAlgn="t"/>
            <a:r>
              <a:rPr lang="en-GB" dirty="0" smtClean="0"/>
              <a:t>Det ekologiskt hållbara Stockholm </a:t>
            </a:r>
          </a:p>
          <a:p>
            <a:pPr fontAlgn="t"/>
            <a:r>
              <a:rPr lang="en-GB" dirty="0" smtClean="0"/>
              <a:t>Det </a:t>
            </a:r>
            <a:r>
              <a:rPr lang="en-GB" dirty="0" err="1" smtClean="0"/>
              <a:t>politiska</a:t>
            </a:r>
            <a:r>
              <a:rPr lang="en-GB" dirty="0" smtClean="0"/>
              <a:t> Stockholm </a:t>
            </a:r>
          </a:p>
          <a:p>
            <a:endParaRPr lang="sv-SE" dirty="0" smtClean="0"/>
          </a:p>
          <a:p>
            <a:r>
              <a:rPr lang="sv-SE" dirty="0" smtClean="0"/>
              <a:t>Ämnesteori ämnesdidaktik </a:t>
            </a:r>
          </a:p>
          <a:p>
            <a:r>
              <a:rPr lang="sv-SE" dirty="0" smtClean="0"/>
              <a:t>Former för bedömning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B0A09A7D-5B8D-4572-82AD-C076D27323E4}" type="datetime1">
              <a:rPr lang="sv-SE" smtClean="0"/>
              <a:t>2015-02-03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E661BEA-13F1-4C9B-B72A-546A7E11A9FF}" type="slidenum">
              <a:rPr lang="sv-SE" smtClean="0"/>
              <a:t>15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Max Strandberg CH46SO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0236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rspråk">
  <a:themeElements>
    <a:clrScheme name="Burspråk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urspråk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urspråk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</TotalTime>
  <Words>609</Words>
  <Application>Microsoft Macintosh PowerPoint</Application>
  <PresentationFormat>Bildspel på skärmen (4:3)</PresentationFormat>
  <Paragraphs>123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Burspråk</vt:lpstr>
      <vt:lpstr>Samhällsorienterande ämnen för grundlärarutbildningen årskurs 4-6, </vt:lpstr>
      <vt:lpstr>Fem delkurser</vt:lpstr>
      <vt:lpstr>Förväntade studieresultat</vt:lpstr>
      <vt:lpstr>De samhällsorienterade skolämnena</vt:lpstr>
      <vt:lpstr>Forskning</vt:lpstr>
      <vt:lpstr>So-perspektivet</vt:lpstr>
      <vt:lpstr>De samhällsorienterande ämnenas didaktik (Max Strandberg)</vt:lpstr>
      <vt:lpstr>Geografi med ämnesdidaktik (Kerstin Grenö)</vt:lpstr>
      <vt:lpstr>Religionskunskap med ämnesdidaktik (Christer Hedin, Sten Skånby) </vt:lpstr>
      <vt:lpstr>PowerPoint-presentation</vt:lpstr>
      <vt:lpstr>Samhällskunskap med ämnesdidaktik (Lars Norhagen)</vt:lpstr>
      <vt:lpstr>Historia med ämnesdidaktik  (Fredrik Charpentier Ljungqvist, Johnny Wijk)</vt:lpstr>
      <vt:lpstr>PowerPoint-presentation</vt:lpstr>
      <vt:lpstr>SO på mellanstadiet</vt:lpstr>
      <vt:lpstr>Tema - Grupparbete </vt:lpstr>
    </vt:vector>
  </TitlesOfParts>
  <Company>Stockholms universitet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Samhällsorienterande ämnen för grundlärarutbildningen årskurs 4-6,</dc:title>
  <dc:creator>maxstr</dc:creator>
  <cp:lastModifiedBy>Ann Fridell</cp:lastModifiedBy>
  <cp:revision>6</cp:revision>
  <dcterms:created xsi:type="dcterms:W3CDTF">2015-01-27T15:32:56Z</dcterms:created>
  <dcterms:modified xsi:type="dcterms:W3CDTF">2015-02-03T09:52:04Z</dcterms:modified>
</cp:coreProperties>
</file>