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6.xml" ContentType="application/vnd.openxmlformats-officedocument.presentationml.notesSlid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slideLayouts/slideLayout20.xml" ContentType="application/vnd.openxmlformats-officedocument.presentationml.slideLayout+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2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theme/theme4.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78" r:id="rId2"/>
    <p:sldMasterId id="2147483686" r:id="rId3"/>
  </p:sldMasterIdLst>
  <p:notesMasterIdLst>
    <p:notesMasterId r:id="rId13"/>
  </p:notesMasterIdLst>
  <p:sldIdLst>
    <p:sldId id="256" r:id="rId4"/>
    <p:sldId id="269" r:id="rId5"/>
    <p:sldId id="259" r:id="rId6"/>
    <p:sldId id="270" r:id="rId7"/>
    <p:sldId id="261" r:id="rId8"/>
    <p:sldId id="265" r:id="rId9"/>
    <p:sldId id="266" r:id="rId10"/>
    <p:sldId id="267" r:id="rId11"/>
    <p:sldId id="271" r:id="rId12"/>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31"/>
    <p:restoredTop sz="81250"/>
  </p:normalViewPr>
  <p:slideViewPr>
    <p:cSldViewPr>
      <p:cViewPr>
        <p:scale>
          <a:sx n="80" d="100"/>
          <a:sy n="80" d="100"/>
        </p:scale>
        <p:origin x="2728" y="5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8" Type="http://schemas.openxmlformats.org/officeDocument/2006/relationships/slide" Target="slides/slide5.xml"/><Relationship Id="rId18" Type="http://schemas.openxmlformats.org/officeDocument/2006/relationships/customXml" Target="../customXml/item1.xml"/><Relationship Id="rId3" Type="http://schemas.openxmlformats.org/officeDocument/2006/relationships/slideMaster" Target="slideMasters/slideMaster3.xml"/><Relationship Id="rId21" Type="http://schemas.openxmlformats.org/officeDocument/2006/relationships/customXml" Target="../customXml/item4.xml"/><Relationship Id="rId12" Type="http://schemas.openxmlformats.org/officeDocument/2006/relationships/slide" Target="slides/slide9.xml"/><Relationship Id="rId17" Type="http://schemas.openxmlformats.org/officeDocument/2006/relationships/tableStyles" Target="tableStyles.xml"/><Relationship Id="rId7" Type="http://schemas.openxmlformats.org/officeDocument/2006/relationships/slide" Target="slides/slide4.xml"/><Relationship Id="rId16" Type="http://schemas.openxmlformats.org/officeDocument/2006/relationships/theme" Target="theme/theme1.xml"/><Relationship Id="rId2" Type="http://schemas.openxmlformats.org/officeDocument/2006/relationships/slideMaster" Target="slideMasters/slideMaster2.xml"/><Relationship Id="rId20" Type="http://schemas.openxmlformats.org/officeDocument/2006/relationships/customXml" Target="../customXml/item3.xml"/><Relationship Id="rId11" Type="http://schemas.openxmlformats.org/officeDocument/2006/relationships/slide" Target="slides/slide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customXml" Target="../customXml/item2.xml"/><Relationship Id="rId1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100B7E-7A17-47E8-A5AB-33071C0C8AAA}" type="datetimeFigureOut">
              <a:rPr lang="sv-SE" smtClean="0"/>
              <a:pPr/>
              <a:t>2015-12-03</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264AB5-3208-46EB-A2CB-53BA67DEFF15}" type="slidenum">
              <a:rPr lang="sv-SE" smtClean="0"/>
              <a:pPr/>
              <a:t>‹Nr.›</a:t>
            </a:fld>
            <a:endParaRPr lang="sv-SE"/>
          </a:p>
        </p:txBody>
      </p:sp>
    </p:spTree>
    <p:extLst>
      <p:ext uri="{BB962C8B-B14F-4D97-AF65-F5344CB8AC3E}">
        <p14:creationId xmlns:p14="http://schemas.microsoft.com/office/powerpoint/2010/main" val="972280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pPr marL="171450" indent="-171450">
              <a:buFont typeface="Arial" charset="0"/>
              <a:buChar char="•"/>
            </a:pPr>
            <a:r>
              <a:rPr lang="en-GB" baseline="0" noProof="0" dirty="0" smtClean="0"/>
              <a:t>I’d like to talk to you today about the governing principles of the publication services at Stockholm University Library, by using the Stockholm University Press as an example.</a:t>
            </a:r>
          </a:p>
          <a:p>
            <a:pPr marL="171450" indent="-171450">
              <a:buFont typeface="Arial" charset="0"/>
              <a:buChar char="•"/>
            </a:pPr>
            <a:r>
              <a:rPr lang="en-GB" baseline="0" noProof="0" dirty="0" smtClean="0"/>
              <a:t>Stockholm university has over 3000 faculty members, and more than 69000 registered students, mostly HSS, but strong in some science areas as well.</a:t>
            </a:r>
          </a:p>
          <a:p>
            <a:pPr marL="171450" indent="-171450">
              <a:buFont typeface="Arial" charset="0"/>
              <a:buChar char="•"/>
            </a:pPr>
            <a:r>
              <a:rPr lang="en-GB" baseline="0" noProof="0" dirty="0" smtClean="0"/>
              <a:t>We needed an upgraded publishing service for our researchers, and there was a demand for more Open Access options. The press was formed based on a decision of the Vice-Chancellor in December 2012, who delegate to the Library to take care of the running of this operation. </a:t>
            </a:r>
          </a:p>
          <a:p>
            <a:pPr marL="171450" indent="-171450">
              <a:buFont typeface="Arial" charset="0"/>
              <a:buChar char="•"/>
            </a:pPr>
            <a:r>
              <a:rPr lang="en-GB" baseline="0" noProof="0" dirty="0" smtClean="0"/>
              <a:t>The request was to form an Open Access press, on a non-profit basis (following the principles of the entire university).</a:t>
            </a:r>
          </a:p>
          <a:p>
            <a:pPr marL="171450" indent="-171450">
              <a:buFont typeface="Arial" charset="0"/>
              <a:buChar char="•"/>
            </a:pPr>
            <a:r>
              <a:rPr lang="en-GB" baseline="0" noProof="0" dirty="0" smtClean="0"/>
              <a:t>An early decision in the process of forming the press, was to ensure it had a clear focus on the users, the researchers, to ensure that the work effort made sense from the perspective of the entire university.</a:t>
            </a:r>
          </a:p>
          <a:p>
            <a:pPr marL="171450" indent="-171450">
              <a:buFont typeface="Arial" charset="0"/>
              <a:buChar char="•"/>
            </a:pPr>
            <a:r>
              <a:rPr lang="en-GB" baseline="0" noProof="0" dirty="0" smtClean="0"/>
              <a:t>The press has been allowed to grow slowly, and in accordance with the users’ needs, and that is what I would like to describe today.</a:t>
            </a:r>
            <a:endParaRPr lang="en-GB" noProof="0"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a:t>
            </a:fld>
            <a:endParaRPr lang="sv-SE"/>
          </a:p>
        </p:txBody>
      </p:sp>
    </p:spTree>
    <p:extLst>
      <p:ext uri="{BB962C8B-B14F-4D97-AF65-F5344CB8AC3E}">
        <p14:creationId xmlns:p14="http://schemas.microsoft.com/office/powerpoint/2010/main" val="366193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dirty="0" smtClean="0"/>
              <a:t>Meaning of research &amp; publishing: Exchange of ideas</a:t>
            </a:r>
          </a:p>
          <a:p>
            <a:pPr marL="171450" indent="-171450">
              <a:buFont typeface="Arial" charset="0"/>
              <a:buChar char="•"/>
            </a:pPr>
            <a:r>
              <a:rPr lang="en-GB" b="0" baseline="0" dirty="0" smtClean="0"/>
              <a:t>Another meaning-making action intrinsic in the process is to </a:t>
            </a:r>
            <a:r>
              <a:rPr lang="en-GB" b="0" dirty="0" smtClean="0"/>
              <a:t>Review </a:t>
            </a:r>
            <a:r>
              <a:rPr lang="en-GB" dirty="0" smtClean="0"/>
              <a:t>others’ work to be inspired and to help them</a:t>
            </a:r>
            <a:r>
              <a:rPr lang="en-GB" baseline="0" dirty="0" smtClean="0"/>
              <a:t> get better</a:t>
            </a:r>
            <a:endParaRPr lang="en-GB"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dirty="0" smtClean="0"/>
              <a:t>The</a:t>
            </a:r>
            <a:r>
              <a:rPr lang="en-GB" baseline="0" dirty="0" smtClean="0"/>
              <a:t> scientific process is driven by creating possibilities</a:t>
            </a:r>
            <a:r>
              <a:rPr lang="en-GB" dirty="0" smtClean="0"/>
              <a:t> to discuss and </a:t>
            </a:r>
            <a:r>
              <a:rPr lang="en-GB" b="0" dirty="0" smtClean="0"/>
              <a:t>develop ideas</a:t>
            </a:r>
            <a:r>
              <a:rPr lang="en-GB" b="0" baseline="0" dirty="0" smtClean="0"/>
              <a:t> into something greater through publication of papers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This process is built-in to the university systems, where publishing plays an important part not only to drive development but also by the evaluation practices. </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A publishing venture at a university need to take all this into account and make sure to follow this practical syllogism</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Science isn’t done until it’s communicated! (Sir Mark Walport, UK Science Chief, at LIBER Annual Conference 2015, London, UK): </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Based on this quote, we can form a practical syllogism to explain what drives the scholarly communication process: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Premise 1) All researchers should communicate, Premise 2) I am a researcher; Conclusion) I need to publish to communicate</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Our role as a publisher is then to simplify this process to leave more room for the actual research being done. So, how is this done then?</a:t>
            </a:r>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2</a:t>
            </a:fld>
            <a:endParaRPr lang="sv-SE"/>
          </a:p>
        </p:txBody>
      </p:sp>
    </p:spTree>
    <p:extLst>
      <p:ext uri="{BB962C8B-B14F-4D97-AF65-F5344CB8AC3E}">
        <p14:creationId xmlns:p14="http://schemas.microsoft.com/office/powerpoint/2010/main" val="2029917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charset="0"/>
              <a:buChar char="•"/>
            </a:pPr>
            <a:r>
              <a:rPr lang="en-GB" noProof="0" dirty="0" smtClean="0"/>
              <a:t>Stockholm</a:t>
            </a:r>
            <a:r>
              <a:rPr lang="en-GB" baseline="0" noProof="0" dirty="0" smtClean="0"/>
              <a:t> University Press is a part of the university structure, as it is a part of the university as a whole.</a:t>
            </a:r>
          </a:p>
          <a:p>
            <a:pPr marL="171450" indent="-171450">
              <a:buFont typeface="Arial" charset="0"/>
              <a:buChar char="•"/>
            </a:pPr>
            <a:r>
              <a:rPr lang="en-GB" baseline="0" noProof="0" dirty="0" smtClean="0"/>
              <a:t>The governing bodies of book series and journals is formed by researchers.</a:t>
            </a:r>
          </a:p>
          <a:p>
            <a:pPr marL="171450" indent="-171450">
              <a:buFont typeface="Arial" charset="0"/>
              <a:buChar char="•"/>
            </a:pPr>
            <a:r>
              <a:rPr lang="en-GB" baseline="0" noProof="0" dirty="0" smtClean="0"/>
              <a:t>The Publishing Committee include elected members of senior faculty along with representatives from the Library staff.</a:t>
            </a:r>
          </a:p>
          <a:p>
            <a:pPr marL="171450" indent="-171450">
              <a:buFont typeface="Arial" charset="0"/>
              <a:buChar char="•"/>
            </a:pPr>
            <a:r>
              <a:rPr lang="en-GB" baseline="0" noProof="0" dirty="0" smtClean="0"/>
              <a:t>The Editorial Boards are formed of active researchers in each respective subject area, based on their own ideas and scope. It is also common to recruit board members from other institutions or countries, to facilitate networking and external review</a:t>
            </a:r>
          </a:p>
          <a:p>
            <a:pPr marL="171450" indent="-171450">
              <a:buFont typeface="Arial" charset="0"/>
              <a:buChar char="•"/>
            </a:pPr>
            <a:r>
              <a:rPr lang="en-GB" baseline="0" noProof="0" dirty="0" smtClean="0"/>
              <a:t>External reviewers – no one can review a manuscript from their own department or institution, so all reviewers should be invited on this premise, based on the networks of the board members</a:t>
            </a:r>
          </a:p>
          <a:p>
            <a:pPr marL="171450" indent="-171450">
              <a:buFont typeface="Arial" charset="0"/>
              <a:buChar char="•"/>
            </a:pPr>
            <a:r>
              <a:rPr lang="en-GB" baseline="0" noProof="0" dirty="0" smtClean="0"/>
              <a:t>The administration is a part of the university, and thus have access to databases and information channels to facilitate the support to researchers as authors, editors and reviewers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dirty="0" smtClean="0"/>
              <a:t>No library staff works solely with</a:t>
            </a:r>
            <a:r>
              <a:rPr lang="en-GB" baseline="0" dirty="0" smtClean="0"/>
              <a:t> press matters. They have other duties at the library to ensure that the perspective about the meaning-making process is in place (I, for example work with forming strategies for learning and instruction about all library services to both researchers and students</a:t>
            </a:r>
            <a:r>
              <a:rPr lang="en-GB" baseline="0" noProof="0" dirty="0" smtClean="0"/>
              <a:t>)</a:t>
            </a:r>
            <a:endParaRPr lang="en-GB" noProof="0"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3</a:t>
            </a:fld>
            <a:endParaRPr lang="sv-SE"/>
          </a:p>
        </p:txBody>
      </p:sp>
    </p:spTree>
    <p:extLst>
      <p:ext uri="{BB962C8B-B14F-4D97-AF65-F5344CB8AC3E}">
        <p14:creationId xmlns:p14="http://schemas.microsoft.com/office/powerpoint/2010/main" val="2043296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fontScale="77500" lnSpcReduction="20000"/>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dirty="0" smtClean="0"/>
              <a:t>The</a:t>
            </a:r>
            <a:r>
              <a:rPr lang="en-GB" baseline="0" dirty="0" smtClean="0"/>
              <a:t> editorial structure is built on the collaboration between the different stakeholders of the process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Authors submit papers, proposals and full manuscripts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Editorial Boards assess the manuscripts and appoints reviewers and make decisions or recommendations of decisions (the structure is a little bit different between journals and books)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Library/Press staff facilitates the process and run the day-to-day management</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Publishing Committee makes final decisions about proposals (books and journals) and book </a:t>
            </a:r>
            <a:r>
              <a:rPr lang="en-GB" baseline="0" dirty="0" err="1" smtClean="0"/>
              <a:t>manbuscripts</a:t>
            </a:r>
            <a:endParaRPr lang="en-GB" baseline="0"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Journal Editors make decisions about the acceptance of single articles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Readers/Users are a part of the cake, as they can come with feedback through open commenting sections, and by analysis of usage patterns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different pieces of this cake interlaces with each other, and the press processes are built to facilitate these interactions, by for example online systems for handling the review process for books and journals.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We share these systems with the network of presses belonging to the Ubiquity Partner Network, and can thus take advantage of developments being made without having to focus on them ourselves, so they also make a part of the same delicious cake.</a:t>
            </a:r>
          </a:p>
          <a:p>
            <a:pPr marL="0" marR="0" indent="0" algn="l" defTabSz="914400" rtl="0" eaLnBrk="1" fontAlgn="auto" latinLnBrk="0" hangingPunct="1">
              <a:lnSpc>
                <a:spcPct val="100000"/>
              </a:lnSpc>
              <a:spcBef>
                <a:spcPts val="0"/>
              </a:spcBef>
              <a:spcAft>
                <a:spcPts val="0"/>
              </a:spcAft>
              <a:buClrTx/>
              <a:buSzTx/>
              <a:buFont typeface="Arial"/>
              <a:buNone/>
              <a:tabLst/>
              <a:defRPr/>
            </a:pPr>
            <a:endParaRPr lang="en-GB" dirty="0" smtClean="0"/>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endParaRPr lang="en-GB" dirty="0" smtClean="0"/>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endParaRPr lang="en-GB" dirty="0" smtClean="0"/>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dirty="0" smtClean="0"/>
              <a:t>Researchers at the University forms Editorial Board groups who are responsible</a:t>
            </a:r>
            <a:r>
              <a:rPr lang="en-GB" baseline="0" dirty="0" smtClean="0"/>
              <a:t> for the assessment of proposals and book manuscripts and to select and communicate with the reviewers of both these incarnations of book projects.</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baseline="0" dirty="0" smtClean="0"/>
              <a:t>The Stockholm University Press staff is assisting editorial boards with system practices, guidelines, instructions, liaising with our partner press, assisting authors during submission, answering questions, handling licencing queries and many more things.</a:t>
            </a:r>
            <a:endParaRPr lang="en-GB" dirty="0" smtClean="0"/>
          </a:p>
          <a:p>
            <a:pPr marL="171450" indent="-171450">
              <a:buFont typeface="Arial"/>
              <a:buChar char="•"/>
            </a:pPr>
            <a:r>
              <a:rPr lang="en-GB" dirty="0" smtClean="0"/>
              <a:t>The</a:t>
            </a:r>
            <a:r>
              <a:rPr lang="en-GB" baseline="0" dirty="0" smtClean="0"/>
              <a:t> </a:t>
            </a:r>
            <a:r>
              <a:rPr lang="en-GB" dirty="0" smtClean="0"/>
              <a:t>Publishing Committee consists of representatives</a:t>
            </a:r>
            <a:r>
              <a:rPr lang="en-GB" baseline="0" dirty="0" smtClean="0"/>
              <a:t> from all Faculties at Stockholm University and representatives from the Press staff. Their job is to establish ethical guidelines, contributing to the scope of the entire press bit most importantly they make the final decisions on whether or not to publish a book or a journal. They will </a:t>
            </a:r>
            <a:r>
              <a:rPr lang="en-GB" dirty="0" smtClean="0"/>
              <a:t>quality check all final recommendations from editorial</a:t>
            </a:r>
            <a:r>
              <a:rPr lang="en-GB" baseline="0" dirty="0" smtClean="0"/>
              <a:t> boards, to ensure that the process has been correctly handled with a special representative focussing on publication</a:t>
            </a:r>
            <a:r>
              <a:rPr lang="en-GB" dirty="0" smtClean="0"/>
              <a:t> ethics</a:t>
            </a:r>
          </a:p>
          <a:p>
            <a:pPr marL="171450" indent="-171450">
              <a:buFont typeface="Arial"/>
              <a:buChar char="•"/>
            </a:pPr>
            <a:r>
              <a:rPr lang="en-GB" dirty="0" smtClean="0"/>
              <a:t>Th</a:t>
            </a:r>
            <a:r>
              <a:rPr lang="en-GB" baseline="0" dirty="0" smtClean="0"/>
              <a:t>e Ubiquity Press and their network structure are mostly involved with activities after the acceptance date of projects, but will also assist with the day-to-day running of journals, peer review systems but are also involved in giving advice on the editorial processes. The network of presses serves as a point of reflection and collaboration</a:t>
            </a:r>
          </a:p>
          <a:p>
            <a:pPr marL="171450" indent="-171450">
              <a:buFont typeface="Arial"/>
              <a:buChar char="•"/>
            </a:pPr>
            <a:r>
              <a:rPr lang="en-GB" baseline="0" dirty="0" smtClean="0"/>
              <a:t>The Readers/users of our services is also a part of the structure, as most of our ideas for improvements and development come from their comments and suggestions.</a:t>
            </a:r>
            <a:endParaRPr lang="en-GB" dirty="0" smtClean="0"/>
          </a:p>
          <a:p>
            <a:endParaRPr lang="sv-SE" dirty="0" smtClean="0"/>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4</a:t>
            </a:fld>
            <a:endParaRPr lang="sv-SE"/>
          </a:p>
        </p:txBody>
      </p:sp>
    </p:spTree>
    <p:extLst>
      <p:ext uri="{BB962C8B-B14F-4D97-AF65-F5344CB8AC3E}">
        <p14:creationId xmlns:p14="http://schemas.microsoft.com/office/powerpoint/2010/main" val="319125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charset="0"/>
              <a:buChar char="•"/>
            </a:pPr>
            <a:r>
              <a:rPr lang="sv-SE" dirty="0" err="1" smtClean="0"/>
              <a:t>This</a:t>
            </a:r>
            <a:r>
              <a:rPr lang="sv-SE" baseline="0" dirty="0" smtClean="0"/>
              <a:t> is the Stockholm University Press workflow for </a:t>
            </a:r>
            <a:r>
              <a:rPr lang="sv-SE" baseline="0" dirty="0" err="1" smtClean="0"/>
              <a:t>books</a:t>
            </a:r>
            <a:r>
              <a:rPr lang="sv-SE" baseline="0" dirty="0" smtClean="0"/>
              <a:t>.</a:t>
            </a:r>
          </a:p>
          <a:p>
            <a:pPr marL="171450" indent="-171450">
              <a:buFont typeface="Arial" charset="0"/>
              <a:buChar char="•"/>
            </a:pPr>
            <a:r>
              <a:rPr lang="sv-SE" baseline="0" dirty="0" smtClean="0"/>
              <a:t>Starts </a:t>
            </a:r>
            <a:r>
              <a:rPr lang="sv-SE" baseline="0" dirty="0" err="1" smtClean="0"/>
              <a:t>with</a:t>
            </a:r>
            <a:r>
              <a:rPr lang="sv-SE" baseline="0" dirty="0" smtClean="0"/>
              <a:t> a </a:t>
            </a:r>
            <a:r>
              <a:rPr lang="sv-SE" baseline="0" dirty="0" err="1" smtClean="0"/>
              <a:t>proposal</a:t>
            </a:r>
            <a:r>
              <a:rPr lang="sv-SE" baseline="0" dirty="0" smtClean="0"/>
              <a:t> </a:t>
            </a:r>
            <a:r>
              <a:rPr lang="sv-SE" baseline="0" dirty="0" smtClean="0">
                <a:sym typeface="Wingdings"/>
              </a:rPr>
              <a:t> </a:t>
            </a:r>
            <a:r>
              <a:rPr lang="sv-SE" baseline="0" dirty="0" err="1" smtClean="0"/>
              <a:t>through</a:t>
            </a:r>
            <a:r>
              <a:rPr lang="sv-SE" baseline="0" dirty="0" smtClean="0"/>
              <a:t> a </a:t>
            </a:r>
            <a:r>
              <a:rPr lang="sv-SE" baseline="0" dirty="0" err="1" smtClean="0"/>
              <a:t>first</a:t>
            </a:r>
            <a:r>
              <a:rPr lang="sv-SE" baseline="0" dirty="0" smtClean="0"/>
              <a:t> screening by editors and </a:t>
            </a:r>
            <a:r>
              <a:rPr lang="sv-SE" baseline="0" dirty="0" err="1" smtClean="0"/>
              <a:t>reviewers</a:t>
            </a:r>
            <a:r>
              <a:rPr lang="sv-SE" baseline="0" dirty="0" smtClean="0"/>
              <a:t> </a:t>
            </a:r>
            <a:r>
              <a:rPr lang="sv-SE" baseline="0" dirty="0" smtClean="0">
                <a:sym typeface="Wingdings"/>
              </a:rPr>
              <a:t> decision in Publishing </a:t>
            </a:r>
            <a:r>
              <a:rPr lang="sv-SE" baseline="0" dirty="0" err="1" smtClean="0">
                <a:sym typeface="Wingdings"/>
              </a:rPr>
              <a:t>Committee</a:t>
            </a:r>
            <a:r>
              <a:rPr lang="sv-SE" baseline="0" dirty="0" smtClean="0">
                <a:sym typeface="Wingdings"/>
              </a:rPr>
              <a:t>  </a:t>
            </a:r>
            <a:r>
              <a:rPr lang="sv-SE" baseline="0" dirty="0" err="1" smtClean="0">
                <a:sym typeface="Wingdings"/>
              </a:rPr>
              <a:t>if</a:t>
            </a:r>
            <a:r>
              <a:rPr lang="sv-SE" baseline="0" dirty="0" smtClean="0">
                <a:sym typeface="Wingdings"/>
              </a:rPr>
              <a:t> accept </a:t>
            </a:r>
            <a:r>
              <a:rPr lang="sv-SE" baseline="0" dirty="0" err="1" smtClean="0">
                <a:sym typeface="Wingdings"/>
              </a:rPr>
              <a:t>then</a:t>
            </a:r>
            <a:r>
              <a:rPr lang="sv-SE" baseline="0" dirty="0" smtClean="0"/>
              <a:t> a </a:t>
            </a:r>
            <a:r>
              <a:rPr lang="sv-SE" baseline="0" dirty="0" err="1" smtClean="0"/>
              <a:t>contract</a:t>
            </a:r>
            <a:r>
              <a:rPr lang="sv-SE" baseline="0" dirty="0" smtClean="0"/>
              <a:t> </a:t>
            </a:r>
            <a:r>
              <a:rPr lang="sv-SE" baseline="0" dirty="0" err="1" smtClean="0"/>
              <a:t>with</a:t>
            </a:r>
            <a:r>
              <a:rPr lang="sv-SE" baseline="0" dirty="0" smtClean="0"/>
              <a:t> the </a:t>
            </a:r>
            <a:r>
              <a:rPr lang="sv-SE" baseline="0" dirty="0" err="1" smtClean="0"/>
              <a:t>authors</a:t>
            </a:r>
            <a:r>
              <a:rPr lang="sv-SE" baseline="0" dirty="0" smtClean="0"/>
              <a:t> and full </a:t>
            </a:r>
            <a:r>
              <a:rPr lang="sv-SE" baseline="0" dirty="0" err="1" smtClean="0"/>
              <a:t>manuscript</a:t>
            </a:r>
            <a:r>
              <a:rPr lang="sv-SE" baseline="0" dirty="0" smtClean="0"/>
              <a:t> submission </a:t>
            </a:r>
            <a:r>
              <a:rPr lang="sv-SE" baseline="0" dirty="0" smtClean="0">
                <a:sym typeface="Wingdings"/>
              </a:rPr>
              <a:t> </a:t>
            </a:r>
            <a:r>
              <a:rPr lang="sv-SE" baseline="0" dirty="0" smtClean="0"/>
              <a:t>the second </a:t>
            </a:r>
            <a:r>
              <a:rPr lang="sv-SE" baseline="0" dirty="0" err="1" smtClean="0"/>
              <a:t>review</a:t>
            </a:r>
            <a:r>
              <a:rPr lang="sv-SE" baseline="0" dirty="0" smtClean="0"/>
              <a:t> process (</a:t>
            </a:r>
            <a:r>
              <a:rPr lang="sv-SE" baseline="0" dirty="0" err="1" smtClean="0"/>
              <a:t>can</a:t>
            </a:r>
            <a:r>
              <a:rPr lang="sv-SE" baseline="0" dirty="0" smtClean="0"/>
              <a:t> </a:t>
            </a:r>
            <a:r>
              <a:rPr lang="sv-SE" baseline="0" dirty="0" err="1" smtClean="0"/>
              <a:t>include</a:t>
            </a:r>
            <a:r>
              <a:rPr lang="sv-SE" baseline="0" dirty="0" smtClean="0"/>
              <a:t> the same </a:t>
            </a:r>
            <a:r>
              <a:rPr lang="sv-SE" baseline="0" dirty="0" err="1" smtClean="0"/>
              <a:t>reviewers</a:t>
            </a:r>
            <a:r>
              <a:rPr lang="sv-SE" baseline="0" dirty="0" smtClean="0"/>
              <a:t> as for the </a:t>
            </a:r>
            <a:r>
              <a:rPr lang="sv-SE" baseline="0" dirty="0" err="1" smtClean="0"/>
              <a:t>proposal</a:t>
            </a:r>
            <a:r>
              <a:rPr lang="sv-SE" baseline="0" dirty="0" smtClean="0"/>
              <a:t>) </a:t>
            </a:r>
            <a:r>
              <a:rPr lang="sv-SE" baseline="0" dirty="0" smtClean="0">
                <a:sym typeface="Wingdings"/>
              </a:rPr>
              <a:t> </a:t>
            </a:r>
            <a:r>
              <a:rPr lang="sv-SE" baseline="0" dirty="0" err="1" smtClean="0">
                <a:sym typeface="Wingdings"/>
              </a:rPr>
              <a:t>Author</a:t>
            </a:r>
            <a:r>
              <a:rPr lang="sv-SE" baseline="0" dirty="0" smtClean="0">
                <a:sym typeface="Wingdings"/>
              </a:rPr>
              <a:t> </a:t>
            </a:r>
            <a:r>
              <a:rPr lang="sv-SE" baseline="0" dirty="0" err="1" smtClean="0">
                <a:sym typeface="Wingdings"/>
              </a:rPr>
              <a:t>correct</a:t>
            </a:r>
            <a:r>
              <a:rPr lang="sv-SE" baseline="0" dirty="0" smtClean="0">
                <a:sym typeface="Wingdings"/>
              </a:rPr>
              <a:t> </a:t>
            </a:r>
            <a:r>
              <a:rPr lang="sv-SE" baseline="0" dirty="0" err="1" smtClean="0">
                <a:sym typeface="Wingdings"/>
              </a:rPr>
              <a:t>suggeted</a:t>
            </a:r>
            <a:r>
              <a:rPr lang="sv-SE" baseline="0" dirty="0" smtClean="0">
                <a:sym typeface="Wingdings"/>
              </a:rPr>
              <a:t> revisions  Final </a:t>
            </a:r>
            <a:r>
              <a:rPr lang="sv-SE" baseline="0" dirty="0" err="1" smtClean="0">
                <a:sym typeface="Wingdings"/>
              </a:rPr>
              <a:t>assessment</a:t>
            </a:r>
            <a:r>
              <a:rPr lang="sv-SE" baseline="0" dirty="0" smtClean="0">
                <a:sym typeface="Wingdings"/>
              </a:rPr>
              <a:t> by </a:t>
            </a:r>
            <a:r>
              <a:rPr lang="sv-SE" baseline="0" dirty="0" err="1" smtClean="0">
                <a:sym typeface="Wingdings"/>
              </a:rPr>
              <a:t>Editorial</a:t>
            </a:r>
            <a:r>
              <a:rPr lang="sv-SE" baseline="0" dirty="0" smtClean="0">
                <a:sym typeface="Wingdings"/>
              </a:rPr>
              <a:t> Board and Publishing </a:t>
            </a:r>
            <a:r>
              <a:rPr lang="sv-SE" baseline="0" dirty="0" err="1" smtClean="0">
                <a:sym typeface="Wingdings"/>
              </a:rPr>
              <a:t>Committee</a:t>
            </a:r>
            <a:r>
              <a:rPr lang="sv-SE" baseline="0" dirty="0" smtClean="0">
                <a:sym typeface="Wingdings"/>
              </a:rPr>
              <a:t>  </a:t>
            </a:r>
            <a:r>
              <a:rPr lang="sv-SE" baseline="0" dirty="0" err="1" smtClean="0">
                <a:sym typeface="Wingdings"/>
              </a:rPr>
              <a:t>Publish</a:t>
            </a:r>
            <a:r>
              <a:rPr lang="sv-SE" baseline="0" dirty="0" smtClean="0">
                <a:sym typeface="Wingdings"/>
              </a:rPr>
              <a:t> e-</a:t>
            </a:r>
            <a:r>
              <a:rPr lang="sv-SE" baseline="0" dirty="0" err="1" smtClean="0">
                <a:sym typeface="Wingdings"/>
              </a:rPr>
              <a:t>book</a:t>
            </a:r>
            <a:r>
              <a:rPr lang="sv-SE" baseline="0" dirty="0" smtClean="0">
                <a:sym typeface="Wingdings"/>
              </a:rPr>
              <a:t> </a:t>
            </a:r>
            <a:r>
              <a:rPr lang="sv-SE" baseline="0" dirty="0" err="1" smtClean="0">
                <a:sym typeface="Wingdings"/>
              </a:rPr>
              <a:t>with</a:t>
            </a:r>
            <a:r>
              <a:rPr lang="sv-SE" baseline="0" dirty="0" smtClean="0">
                <a:sym typeface="Wingdings"/>
              </a:rPr>
              <a:t> print-on-</a:t>
            </a:r>
            <a:r>
              <a:rPr lang="sv-SE" baseline="0" dirty="0" err="1" smtClean="0">
                <a:sym typeface="Wingdings"/>
              </a:rPr>
              <a:t>demand</a:t>
            </a:r>
            <a:r>
              <a:rPr lang="sv-SE" baseline="0" dirty="0" smtClean="0">
                <a:sym typeface="Wingdings"/>
              </a:rPr>
              <a:t> option </a:t>
            </a:r>
            <a:r>
              <a:rPr lang="sv-SE" baseline="0" dirty="0" err="1" smtClean="0">
                <a:sym typeface="Wingdings"/>
              </a:rPr>
              <a:t>through</a:t>
            </a:r>
            <a:r>
              <a:rPr lang="sv-SE" baseline="0" dirty="0" smtClean="0">
                <a:sym typeface="Wingdings"/>
              </a:rPr>
              <a:t> for </a:t>
            </a:r>
            <a:r>
              <a:rPr lang="sv-SE" baseline="0" dirty="0" smtClean="0"/>
              <a:t>the major online </a:t>
            </a:r>
            <a:r>
              <a:rPr lang="sv-SE" baseline="0" dirty="0" err="1" smtClean="0"/>
              <a:t>book</a:t>
            </a:r>
            <a:r>
              <a:rPr lang="sv-SE" baseline="0" dirty="0" smtClean="0"/>
              <a:t> stores (Amazon, and Book info in Sweden etc.)</a:t>
            </a:r>
          </a:p>
          <a:p>
            <a:pPr marL="171450" indent="-171450">
              <a:buFont typeface="Arial" charset="0"/>
              <a:buChar char="•"/>
            </a:pPr>
            <a:r>
              <a:rPr lang="sv-SE" baseline="0" dirty="0" smtClean="0"/>
              <a:t>The </a:t>
            </a:r>
            <a:r>
              <a:rPr lang="sv-SE" baseline="0" dirty="0" err="1" smtClean="0"/>
              <a:t>quality</a:t>
            </a:r>
            <a:r>
              <a:rPr lang="sv-SE" baseline="0" dirty="0" smtClean="0"/>
              <a:t> </a:t>
            </a:r>
            <a:r>
              <a:rPr lang="sv-SE" baseline="0" dirty="0" err="1" smtClean="0"/>
              <a:t>assurance</a:t>
            </a:r>
            <a:r>
              <a:rPr lang="sv-SE" baseline="0" dirty="0" smtClean="0"/>
              <a:t> part is </a:t>
            </a:r>
            <a:r>
              <a:rPr lang="sv-SE" baseline="0" dirty="0" err="1" smtClean="0"/>
              <a:t>managed</a:t>
            </a:r>
            <a:r>
              <a:rPr lang="sv-SE" baseline="0" dirty="0" smtClean="0"/>
              <a:t> by the </a:t>
            </a:r>
            <a:r>
              <a:rPr lang="sv-SE" baseline="0" dirty="0" err="1" smtClean="0"/>
              <a:t>library</a:t>
            </a:r>
            <a:r>
              <a:rPr lang="sv-SE" baseline="0" dirty="0" smtClean="0"/>
              <a:t>/press </a:t>
            </a:r>
            <a:r>
              <a:rPr lang="sv-SE" baseline="0" dirty="0" err="1" smtClean="0"/>
              <a:t>staff</a:t>
            </a:r>
            <a:r>
              <a:rPr lang="sv-SE" baseline="0" dirty="0" smtClean="0"/>
              <a:t> in </a:t>
            </a:r>
            <a:r>
              <a:rPr lang="sv-SE" baseline="0" dirty="0" err="1" smtClean="0"/>
              <a:t>close</a:t>
            </a:r>
            <a:r>
              <a:rPr lang="sv-SE" baseline="0" dirty="0" smtClean="0"/>
              <a:t> </a:t>
            </a:r>
            <a:r>
              <a:rPr lang="sv-SE" baseline="0" dirty="0" err="1" smtClean="0"/>
              <a:t>collaboration</a:t>
            </a:r>
            <a:r>
              <a:rPr lang="sv-SE" baseline="0" dirty="0" smtClean="0"/>
              <a:t> </a:t>
            </a:r>
            <a:r>
              <a:rPr lang="sv-SE" baseline="0" dirty="0" err="1" smtClean="0"/>
              <a:t>with</a:t>
            </a:r>
            <a:r>
              <a:rPr lang="sv-SE" baseline="0" dirty="0" smtClean="0"/>
              <a:t> the </a:t>
            </a:r>
            <a:r>
              <a:rPr lang="sv-SE" baseline="0" dirty="0" err="1" smtClean="0"/>
              <a:t>editorial</a:t>
            </a:r>
            <a:r>
              <a:rPr lang="sv-SE" baseline="0" dirty="0" smtClean="0"/>
              <a:t> boards, by </a:t>
            </a:r>
            <a:r>
              <a:rPr lang="sv-SE" baseline="0" dirty="0" err="1" smtClean="0"/>
              <a:t>way</a:t>
            </a:r>
            <a:r>
              <a:rPr lang="sv-SE" baseline="0" dirty="0" smtClean="0"/>
              <a:t> </a:t>
            </a:r>
            <a:r>
              <a:rPr lang="sv-SE" baseline="0" dirty="0" err="1" smtClean="0"/>
              <a:t>of</a:t>
            </a:r>
            <a:r>
              <a:rPr lang="sv-SE" baseline="0" dirty="0" smtClean="0"/>
              <a:t> the online systems</a:t>
            </a:r>
          </a:p>
          <a:p>
            <a:pPr marL="171450" indent="-171450">
              <a:buFont typeface="Arial" charset="0"/>
              <a:buChar char="•"/>
            </a:pPr>
            <a:r>
              <a:rPr lang="sv-SE" baseline="0" dirty="0" smtClean="0"/>
              <a:t>The </a:t>
            </a:r>
            <a:r>
              <a:rPr lang="sv-SE" baseline="0" dirty="0" err="1" smtClean="0"/>
              <a:t>production</a:t>
            </a:r>
            <a:r>
              <a:rPr lang="sv-SE" baseline="0" dirty="0" smtClean="0"/>
              <a:t> process (</a:t>
            </a:r>
            <a:r>
              <a:rPr lang="sv-SE" baseline="0" dirty="0" err="1" smtClean="0"/>
              <a:t>typesetting</a:t>
            </a:r>
            <a:r>
              <a:rPr lang="sv-SE" baseline="0" dirty="0" smtClean="0"/>
              <a:t>, copy-</a:t>
            </a:r>
            <a:r>
              <a:rPr lang="sv-SE" baseline="0" dirty="0" err="1" smtClean="0"/>
              <a:t>editing</a:t>
            </a:r>
            <a:r>
              <a:rPr lang="sv-SE" baseline="0" dirty="0" smtClean="0"/>
              <a:t>, </a:t>
            </a:r>
            <a:r>
              <a:rPr lang="sv-SE" baseline="0" dirty="0" err="1" smtClean="0"/>
              <a:t>printing</a:t>
            </a:r>
            <a:r>
              <a:rPr lang="sv-SE" baseline="0" dirty="0" smtClean="0"/>
              <a:t>) is </a:t>
            </a:r>
            <a:r>
              <a:rPr lang="sv-SE" baseline="0" dirty="0" err="1" smtClean="0"/>
              <a:t>managed</a:t>
            </a:r>
            <a:r>
              <a:rPr lang="sv-SE" baseline="0" dirty="0" smtClean="0"/>
              <a:t> by </a:t>
            </a:r>
            <a:r>
              <a:rPr lang="sv-SE" baseline="0" dirty="0" err="1" smtClean="0"/>
              <a:t>our</a:t>
            </a:r>
            <a:r>
              <a:rPr lang="sv-SE" baseline="0" dirty="0" smtClean="0"/>
              <a:t> service partner Ubiquity Press. </a:t>
            </a:r>
          </a:p>
          <a:p>
            <a:pPr marL="171450" indent="-171450">
              <a:buFont typeface="Arial" charset="0"/>
              <a:buChar char="•"/>
            </a:pPr>
            <a:r>
              <a:rPr lang="sv-SE" baseline="0" dirty="0" smtClean="0"/>
              <a:t>SUP </a:t>
            </a:r>
            <a:r>
              <a:rPr lang="sv-SE" baseline="0" dirty="0" err="1" smtClean="0"/>
              <a:t>adds</a:t>
            </a:r>
            <a:r>
              <a:rPr lang="sv-SE" baseline="0" dirty="0" smtClean="0"/>
              <a:t> a </a:t>
            </a:r>
            <a:r>
              <a:rPr lang="sv-SE" baseline="0" dirty="0" err="1" smtClean="0"/>
              <a:t>layer</a:t>
            </a:r>
            <a:r>
              <a:rPr lang="sv-SE" baseline="0" dirty="0" smtClean="0"/>
              <a:t> to the process by </a:t>
            </a:r>
            <a:r>
              <a:rPr lang="sv-SE" baseline="0" dirty="0" err="1" smtClean="0"/>
              <a:t>providing</a:t>
            </a:r>
            <a:r>
              <a:rPr lang="sv-SE" baseline="0" dirty="0" smtClean="0"/>
              <a:t> a </a:t>
            </a:r>
            <a:r>
              <a:rPr lang="sv-SE" baseline="0" dirty="0" err="1" smtClean="0"/>
              <a:t>home</a:t>
            </a:r>
            <a:r>
              <a:rPr lang="sv-SE" baseline="0" dirty="0" smtClean="0"/>
              <a:t> for the </a:t>
            </a:r>
            <a:r>
              <a:rPr lang="sv-SE" baseline="0" dirty="0" err="1" smtClean="0"/>
              <a:t>strategic</a:t>
            </a:r>
            <a:r>
              <a:rPr lang="sv-SE" baseline="0" dirty="0" smtClean="0"/>
              <a:t> planning </a:t>
            </a:r>
            <a:r>
              <a:rPr lang="sv-SE" baseline="0" dirty="0" err="1" smtClean="0"/>
              <a:t>of</a:t>
            </a:r>
            <a:r>
              <a:rPr lang="sv-SE" baseline="0" dirty="0" smtClean="0"/>
              <a:t> </a:t>
            </a:r>
            <a:r>
              <a:rPr lang="sv-SE" baseline="0" dirty="0" err="1" smtClean="0"/>
              <a:t>editorial</a:t>
            </a:r>
            <a:r>
              <a:rPr lang="sv-SE" baseline="0" dirty="0" smtClean="0"/>
              <a:t> </a:t>
            </a:r>
            <a:r>
              <a:rPr lang="sv-SE" baseline="0" dirty="0" err="1" smtClean="0"/>
              <a:t>work</a:t>
            </a:r>
            <a:r>
              <a:rPr lang="sv-SE" baseline="0" dirty="0" smtClean="0"/>
              <a:t> and system management </a:t>
            </a:r>
            <a:r>
              <a:rPr lang="sv-SE" baseline="0" dirty="0" err="1" smtClean="0"/>
              <a:t>though</a:t>
            </a:r>
            <a:r>
              <a:rPr lang="sv-SE" baseline="0" dirty="0" smtClean="0"/>
              <a:t> UP.</a:t>
            </a:r>
            <a:endParaRPr lang="sv-SE" dirty="0" smtClean="0"/>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5</a:t>
            </a:fld>
            <a:endParaRPr lang="sv-SE"/>
          </a:p>
        </p:txBody>
      </p:sp>
    </p:spTree>
    <p:extLst>
      <p:ext uri="{BB962C8B-B14F-4D97-AF65-F5344CB8AC3E}">
        <p14:creationId xmlns:p14="http://schemas.microsoft.com/office/powerpoint/2010/main" val="254096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fontScale="77500" lnSpcReduction="20000"/>
          </a:bodyPr>
          <a:lstStyle/>
          <a:p>
            <a:pPr marL="0" indent="0">
              <a:buFont typeface="Arial" charset="0"/>
              <a:buNone/>
            </a:pPr>
            <a:r>
              <a:rPr lang="en-GB" b="1" noProof="0" dirty="0" smtClean="0"/>
              <a:t>What Stockholm University Press (SUP) add</a:t>
            </a:r>
          </a:p>
          <a:p>
            <a:pPr marL="171450" indent="-171450">
              <a:buFont typeface="Arial" charset="0"/>
              <a:buChar char="•"/>
            </a:pPr>
            <a:r>
              <a:rPr lang="en-GB" noProof="0" dirty="0" smtClean="0"/>
              <a:t>The rationality of publishing, based on what researchers need to do to</a:t>
            </a:r>
            <a:r>
              <a:rPr lang="en-GB" baseline="0" noProof="0" dirty="0" smtClean="0"/>
              <a:t> earn merit</a:t>
            </a:r>
            <a:endParaRPr lang="en-GB" noProof="0" dirty="0" smtClean="0"/>
          </a:p>
          <a:p>
            <a:pPr marL="171450" indent="-171450">
              <a:buFont typeface="Arial" charset="0"/>
              <a:buChar char="•"/>
            </a:pPr>
            <a:r>
              <a:rPr lang="en-GB" noProof="0" dirty="0" smtClean="0"/>
              <a:t>SUP work to</a:t>
            </a:r>
            <a:r>
              <a:rPr lang="en-GB" baseline="0" noProof="0" dirty="0" smtClean="0"/>
              <a:t> accelerate this process and </a:t>
            </a:r>
            <a:r>
              <a:rPr lang="en-GB" noProof="0" dirty="0" smtClean="0"/>
              <a:t>to create agency for researchers</a:t>
            </a:r>
            <a:r>
              <a:rPr lang="en-GB" baseline="0" noProof="0" dirty="0" smtClean="0"/>
              <a:t> </a:t>
            </a:r>
            <a:r>
              <a:rPr lang="en-GB" noProof="0" dirty="0" smtClean="0"/>
              <a:t>to act in two ways.</a:t>
            </a:r>
          </a:p>
          <a:p>
            <a:pPr marL="628650" lvl="1" indent="-171450">
              <a:buFont typeface="Arial" charset="0"/>
              <a:buChar char="•"/>
            </a:pPr>
            <a:r>
              <a:rPr lang="en-GB" noProof="0" dirty="0" smtClean="0">
                <a:sym typeface="Wingdings"/>
              </a:rPr>
              <a:t>A</a:t>
            </a:r>
            <a:r>
              <a:rPr lang="en-GB" baseline="0" noProof="0" dirty="0" smtClean="0">
                <a:sym typeface="Wingdings"/>
              </a:rPr>
              <a:t> well-oiled</a:t>
            </a:r>
            <a:r>
              <a:rPr lang="en-GB" noProof="0" dirty="0" smtClean="0">
                <a:sym typeface="Wingdings"/>
              </a:rPr>
              <a:t> publishing structure without extra costs or too much additional work for the authors</a:t>
            </a:r>
            <a:r>
              <a:rPr lang="en-GB" baseline="0" noProof="0" dirty="0" smtClean="0">
                <a:sym typeface="Wingdings"/>
              </a:rPr>
              <a:t> and editors</a:t>
            </a:r>
            <a:endParaRPr lang="en-GB" noProof="0" dirty="0" smtClean="0">
              <a:sym typeface="Wingdings"/>
            </a:endParaRPr>
          </a:p>
          <a:p>
            <a:pPr marL="628650" lvl="1" indent="-171450">
              <a:buFont typeface="Arial" charset="0"/>
              <a:buChar char="•"/>
            </a:pPr>
            <a:r>
              <a:rPr lang="en-GB" noProof="0" dirty="0" smtClean="0">
                <a:sym typeface="Wingdings"/>
              </a:rPr>
              <a:t>A university-wide framework for talking about the rationality of publishing by adding knowledge and skills to the organisation</a:t>
            </a:r>
          </a:p>
          <a:p>
            <a:pPr marL="171450" indent="-171450">
              <a:buFont typeface="Arial" charset="0"/>
              <a:buChar char="•"/>
            </a:pPr>
            <a:r>
              <a:rPr lang="en-GB" noProof="0" dirty="0" smtClean="0"/>
              <a:t>Learning in a social context – the press itself becomes a learning tool for</a:t>
            </a:r>
            <a:r>
              <a:rPr lang="en-GB" baseline="0" noProof="0" dirty="0" smtClean="0"/>
              <a:t> the entire university, we can teach young scholars that an alternative route to the traditional channels is possible</a:t>
            </a:r>
          </a:p>
          <a:p>
            <a:pPr marL="171450" indent="-171450">
              <a:buFont typeface="Arial" charset="0"/>
              <a:buChar char="•"/>
            </a:pPr>
            <a:r>
              <a:rPr lang="en-GB" b="0" baseline="0" noProof="0" dirty="0" smtClean="0"/>
              <a:t>Keeping up structures to encourage ethical publishing guidelines and best practices to archive the intended goal – to communicate</a:t>
            </a:r>
            <a:endParaRPr lang="en-GB" b="0" noProof="0" dirty="0" smtClean="0"/>
          </a:p>
          <a:p>
            <a:pPr marL="0" indent="0">
              <a:buFont typeface="Arial" charset="0"/>
              <a:buNone/>
            </a:pPr>
            <a:endParaRPr lang="en-GB" b="0" noProof="0" dirty="0" smtClean="0"/>
          </a:p>
          <a:p>
            <a:pPr marL="171450" indent="-171450">
              <a:buFont typeface="Arial" charset="0"/>
              <a:buChar char="•"/>
            </a:pPr>
            <a:r>
              <a:rPr lang="en-GB" b="0" noProof="0" dirty="0" smtClean="0"/>
              <a:t>So, the</a:t>
            </a:r>
            <a:r>
              <a:rPr lang="en-GB" b="0" baseline="0" noProof="0" dirty="0" smtClean="0"/>
              <a:t> most important task of the publisher is to support, enhance and drive development to support the social nature of the science-making process.</a:t>
            </a:r>
          </a:p>
          <a:p>
            <a:pPr marL="171450" indent="-171450">
              <a:buFont typeface="Arial" charset="0"/>
              <a:buChar char="•"/>
            </a:pPr>
            <a:r>
              <a:rPr lang="en-GB" b="0" baseline="0" noProof="0" dirty="0" smtClean="0"/>
              <a:t>The press is there to follow the practical syllogism of the researcher </a:t>
            </a:r>
            <a:r>
              <a:rPr lang="en-GB" b="0" baseline="0" noProof="0" dirty="0" smtClean="0">
                <a:sym typeface="Wingdings"/>
              </a:rPr>
              <a:t> I’m a researcher, therefore I publish to communicate my results and conclusions.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noProof="0" dirty="0" smtClean="0">
                <a:sym typeface="Wingdings"/>
              </a:rPr>
              <a:t>We create a platform to take care of the practical work, to let the researchers focus on their expertise, by running an agile and responsive organisation where we are not afraid to adjust to changes in the landscape</a:t>
            </a:r>
          </a:p>
          <a:p>
            <a:pPr marL="0" indent="0">
              <a:buFont typeface="Arial" charset="0"/>
              <a:buNone/>
            </a:pPr>
            <a:endParaRPr lang="en-GB" b="0" baseline="0" noProof="0" dirty="0" smtClean="0">
              <a:sym typeface="Wingdings"/>
            </a:endParaRPr>
          </a:p>
          <a:p>
            <a:pPr marL="0" indent="0">
              <a:buFont typeface="Arial" charset="0"/>
              <a:buNone/>
            </a:pPr>
            <a:r>
              <a:rPr lang="en-GB" b="1" baseline="0" noProof="0" dirty="0" smtClean="0">
                <a:sym typeface="Wingdings"/>
              </a:rPr>
              <a:t>Aims &amp; Considerations</a:t>
            </a:r>
          </a:p>
          <a:p>
            <a:pPr marL="171450" indent="-171450">
              <a:buFont typeface="Arial" charset="0"/>
              <a:buChar char="•"/>
            </a:pPr>
            <a:r>
              <a:rPr lang="en-GB" b="0" baseline="0" noProof="0" dirty="0" smtClean="0">
                <a:sym typeface="Wingdings"/>
              </a:rPr>
              <a:t>We are working on the issues of dissemination of knowledge about publishing strategies, and to create a new system for merits through editorial work, in addition to the the author role.</a:t>
            </a:r>
          </a:p>
          <a:p>
            <a:pPr marL="171450" indent="-171450">
              <a:buFont typeface="Arial" charset="0"/>
              <a:buChar char="•"/>
            </a:pPr>
            <a:r>
              <a:rPr lang="en-GB" b="0" baseline="0" noProof="0" dirty="0" smtClean="0">
                <a:sym typeface="Wingdings"/>
              </a:rPr>
              <a:t>We also create platforms to look at publishing metrics from different perspectives, to serve the HSS areas but also to add recognition for the work intrinsic in the peer-review process.</a:t>
            </a:r>
          </a:p>
          <a:p>
            <a:pPr marL="171450" indent="-171450">
              <a:buFont typeface="Arial" charset="0"/>
              <a:buChar char="•"/>
            </a:pPr>
            <a:endParaRPr lang="en-GB" b="0" baseline="0" noProof="0" dirty="0" smtClean="0">
              <a:sym typeface="Wingdings"/>
            </a:endParaRPr>
          </a:p>
          <a:p>
            <a:pPr marL="0" indent="0">
              <a:buFont typeface="Arial" charset="0"/>
              <a:buNone/>
            </a:pPr>
            <a:r>
              <a:rPr lang="en-GB" b="1" baseline="0" noProof="0" dirty="0" smtClean="0">
                <a:sym typeface="Wingdings"/>
              </a:rPr>
              <a:t>Final Remark</a:t>
            </a:r>
          </a:p>
          <a:p>
            <a:pPr marL="171450" indent="-171450">
              <a:buFont typeface="Arial" charset="0"/>
              <a:buChar char="•"/>
            </a:pPr>
            <a:r>
              <a:rPr lang="en-GB" b="0" baseline="0" noProof="0" dirty="0" smtClean="0">
                <a:sym typeface="Wingdings"/>
              </a:rPr>
              <a:t>One could argue that starting a new press without any of the old measures of credibility in place is actually not supporting researchers problems with finding the right publication channels for dissemination of their work, we could be seen as just adding another small publisher struggling at the outskirts of the communication networks.</a:t>
            </a:r>
          </a:p>
          <a:p>
            <a:pPr marL="171450" indent="-171450">
              <a:buFont typeface="Arial" charset="0"/>
              <a:buChar char="•"/>
            </a:pPr>
            <a:r>
              <a:rPr lang="en-GB" b="0" baseline="0" noProof="0" dirty="0" smtClean="0">
                <a:sym typeface="Wingdings"/>
              </a:rPr>
              <a:t>Yes, that could in part be true. That is also the reason why the only way to do this is with an Open Access policy in all parts of our processes. </a:t>
            </a:r>
          </a:p>
          <a:p>
            <a:pPr marL="171450" indent="-171450">
              <a:buFont typeface="Arial" charset="0"/>
              <a:buChar char="•"/>
            </a:pPr>
            <a:r>
              <a:rPr lang="en-GB" b="0" baseline="0" noProof="0" dirty="0" smtClean="0">
                <a:sym typeface="Wingdings"/>
              </a:rPr>
              <a:t>We should work with transparent methods and open channels in to be open for scrutiny. </a:t>
            </a:r>
          </a:p>
          <a:p>
            <a:pPr marL="171450" indent="-171450">
              <a:buFont typeface="Arial" charset="0"/>
              <a:buChar char="•"/>
            </a:pPr>
            <a:r>
              <a:rPr lang="en-GB" b="0" baseline="0" noProof="0" dirty="0" smtClean="0">
                <a:sym typeface="Wingdings"/>
              </a:rPr>
              <a:t>And, we should ensure to follow the international guidelines about publication ethics to ensure that we keep the same high standards as traditional publishers, just to a lower cost and with more transparency along with personal support and guidance.</a:t>
            </a:r>
          </a:p>
        </p:txBody>
      </p:sp>
      <p:sp>
        <p:nvSpPr>
          <p:cNvPr id="4" name="Platshållare för bildnummer 3"/>
          <p:cNvSpPr>
            <a:spLocks noGrp="1"/>
          </p:cNvSpPr>
          <p:nvPr>
            <p:ph type="sldNum" sz="quarter" idx="10"/>
          </p:nvPr>
        </p:nvSpPr>
        <p:spPr/>
        <p:txBody>
          <a:bodyPr/>
          <a:lstStyle/>
          <a:p>
            <a:fld id="{A9264AB5-3208-46EB-A2CB-53BA67DEFF15}" type="slidenum">
              <a:rPr lang="sv-SE" smtClean="0"/>
              <a:pPr/>
              <a:t>6</a:t>
            </a:fld>
            <a:endParaRPr lang="sv-SE"/>
          </a:p>
        </p:txBody>
      </p:sp>
    </p:spTree>
    <p:extLst>
      <p:ext uri="{BB962C8B-B14F-4D97-AF65-F5344CB8AC3E}">
        <p14:creationId xmlns:p14="http://schemas.microsoft.com/office/powerpoint/2010/main" val="1249005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smtClean="0"/>
              <a:t>I’ve</a:t>
            </a:r>
            <a:r>
              <a:rPr lang="sv-SE" dirty="0" smtClean="0"/>
              <a:t> </a:t>
            </a:r>
            <a:r>
              <a:rPr lang="sv-SE" dirty="0" err="1" smtClean="0"/>
              <a:t>deliberately</a:t>
            </a:r>
            <a:r>
              <a:rPr lang="sv-SE" baseline="0" dirty="0" smtClean="0"/>
              <a:t> </a:t>
            </a:r>
            <a:r>
              <a:rPr lang="sv-SE" baseline="0" dirty="0" err="1" smtClean="0"/>
              <a:t>planned</a:t>
            </a:r>
            <a:r>
              <a:rPr lang="sv-SE" baseline="0" dirty="0" smtClean="0"/>
              <a:t> my presentation a </a:t>
            </a:r>
            <a:r>
              <a:rPr lang="sv-SE" baseline="0" dirty="0" err="1" smtClean="0"/>
              <a:t>little</a:t>
            </a:r>
            <a:r>
              <a:rPr lang="sv-SE" baseline="0" dirty="0" smtClean="0"/>
              <a:t> bit </a:t>
            </a:r>
            <a:r>
              <a:rPr lang="sv-SE" baseline="0" dirty="0" err="1" smtClean="0"/>
              <a:t>shorter</a:t>
            </a:r>
            <a:r>
              <a:rPr lang="sv-SE" baseline="0" dirty="0" smtClean="0"/>
              <a:t> </a:t>
            </a:r>
            <a:r>
              <a:rPr lang="sv-SE" baseline="0" dirty="0" err="1" smtClean="0"/>
              <a:t>than</a:t>
            </a:r>
            <a:r>
              <a:rPr lang="sv-SE" baseline="0" dirty="0" smtClean="0"/>
              <a:t> </a:t>
            </a:r>
            <a:r>
              <a:rPr lang="sv-SE" baseline="0" dirty="0" err="1" smtClean="0"/>
              <a:t>what</a:t>
            </a:r>
            <a:r>
              <a:rPr lang="sv-SE" baseline="0" dirty="0" smtClean="0"/>
              <a:t> the program </a:t>
            </a:r>
            <a:r>
              <a:rPr lang="sv-SE" baseline="0" dirty="0" err="1" smtClean="0"/>
              <a:t>allows</a:t>
            </a:r>
            <a:r>
              <a:rPr lang="sv-SE" baseline="0" dirty="0" smtClean="0"/>
              <a:t>, </a:t>
            </a:r>
            <a:r>
              <a:rPr lang="sv-SE" baseline="0" dirty="0" err="1" smtClean="0"/>
              <a:t>since</a:t>
            </a:r>
            <a:r>
              <a:rPr lang="sv-SE" baseline="0" dirty="0" smtClean="0"/>
              <a:t> </a:t>
            </a:r>
            <a:r>
              <a:rPr lang="sv-SE" baseline="0" dirty="0" err="1" smtClean="0"/>
              <a:t>I’m</a:t>
            </a:r>
            <a:r>
              <a:rPr lang="sv-SE" baseline="0" dirty="0" smtClean="0"/>
              <a:t> </a:t>
            </a:r>
            <a:r>
              <a:rPr lang="sv-SE" baseline="0" dirty="0" err="1" smtClean="0"/>
              <a:t>also</a:t>
            </a:r>
            <a:r>
              <a:rPr lang="sv-SE" baseline="0" dirty="0" smtClean="0"/>
              <a:t> </a:t>
            </a:r>
            <a:r>
              <a:rPr lang="sv-SE" baseline="0" dirty="0" err="1" smtClean="0"/>
              <a:t>here</a:t>
            </a:r>
            <a:r>
              <a:rPr lang="sv-SE" baseline="0" dirty="0" smtClean="0"/>
              <a:t> to get feedback from </a:t>
            </a:r>
            <a:r>
              <a:rPr lang="sv-SE" baseline="0" dirty="0" err="1" smtClean="0"/>
              <a:t>you</a:t>
            </a:r>
            <a:r>
              <a:rPr lang="sv-SE" baseline="0" dirty="0" smtClean="0"/>
              <a:t> on </a:t>
            </a:r>
            <a:r>
              <a:rPr lang="sv-SE" baseline="0" dirty="0" err="1" smtClean="0"/>
              <a:t>these</a:t>
            </a:r>
            <a:r>
              <a:rPr lang="sv-SE" baseline="0" dirty="0" smtClean="0"/>
              <a:t> </a:t>
            </a:r>
            <a:r>
              <a:rPr lang="sv-SE" baseline="0" dirty="0" err="1" smtClean="0"/>
              <a:t>thoughts</a:t>
            </a:r>
            <a:r>
              <a:rPr lang="sv-SE" baseline="0" dirty="0" smtClean="0"/>
              <a:t> </a:t>
            </a:r>
            <a:r>
              <a:rPr lang="sv-SE" baseline="0" dirty="0" err="1" smtClean="0"/>
              <a:t>about</a:t>
            </a:r>
            <a:r>
              <a:rPr lang="sv-SE" baseline="0" dirty="0" smtClean="0"/>
              <a:t> </a:t>
            </a:r>
            <a:r>
              <a:rPr lang="sv-SE" baseline="0" dirty="0" err="1" smtClean="0"/>
              <a:t>our</a:t>
            </a:r>
            <a:r>
              <a:rPr lang="sv-SE" baseline="0" dirty="0" smtClean="0"/>
              <a:t> </a:t>
            </a:r>
            <a:r>
              <a:rPr lang="sv-SE" baseline="0" dirty="0" err="1" smtClean="0"/>
              <a:t>role</a:t>
            </a:r>
            <a:r>
              <a:rPr lang="sv-SE" baseline="0" dirty="0" smtClean="0"/>
              <a:t> as a </a:t>
            </a:r>
            <a:r>
              <a:rPr lang="sv-SE" baseline="0" dirty="0" err="1" smtClean="0"/>
              <a:t>university</a:t>
            </a:r>
            <a:r>
              <a:rPr lang="sv-SE" baseline="0" dirty="0" smtClean="0"/>
              <a:t> press. </a:t>
            </a:r>
            <a:r>
              <a:rPr lang="sv-SE" baseline="0" dirty="0" err="1" smtClean="0"/>
              <a:t>What</a:t>
            </a:r>
            <a:r>
              <a:rPr lang="sv-SE" baseline="0" dirty="0" smtClean="0"/>
              <a:t> do </a:t>
            </a:r>
            <a:r>
              <a:rPr lang="sv-SE" baseline="0" dirty="0" err="1" smtClean="0"/>
              <a:t>you</a:t>
            </a:r>
            <a:r>
              <a:rPr lang="sv-SE" baseline="0" dirty="0" smtClean="0"/>
              <a:t> </a:t>
            </a:r>
            <a:r>
              <a:rPr lang="sv-SE" baseline="0" dirty="0" err="1" smtClean="0"/>
              <a:t>think</a:t>
            </a:r>
            <a:r>
              <a:rPr lang="sv-SE" baseline="0" dirty="0" smtClean="0"/>
              <a:t> </a:t>
            </a:r>
            <a:r>
              <a:rPr lang="sv-SE" baseline="0" dirty="0" err="1" smtClean="0"/>
              <a:t>we</a:t>
            </a:r>
            <a:r>
              <a:rPr lang="sv-SE" baseline="0" dirty="0" smtClean="0"/>
              <a:t> </a:t>
            </a:r>
            <a:r>
              <a:rPr lang="sv-SE" baseline="0" dirty="0" err="1" smtClean="0"/>
              <a:t>should</a:t>
            </a:r>
            <a:r>
              <a:rPr lang="sv-SE" baseline="0" dirty="0" smtClean="0"/>
              <a:t> do? </a:t>
            </a:r>
            <a:r>
              <a:rPr lang="sv-SE" baseline="0" dirty="0" err="1" smtClean="0"/>
              <a:t>What</a:t>
            </a:r>
            <a:r>
              <a:rPr lang="sv-SE" baseline="0" dirty="0" smtClean="0"/>
              <a:t> do </a:t>
            </a:r>
            <a:r>
              <a:rPr lang="sv-SE" baseline="0" dirty="0" err="1" smtClean="0"/>
              <a:t>you</a:t>
            </a:r>
            <a:r>
              <a:rPr lang="sv-SE" baseline="0" dirty="0" smtClean="0"/>
              <a:t> </a:t>
            </a:r>
            <a:r>
              <a:rPr lang="sv-SE" baseline="0" dirty="0" err="1" smtClean="0"/>
              <a:t>think</a:t>
            </a:r>
            <a:r>
              <a:rPr lang="sv-SE" baseline="0" dirty="0" smtClean="0"/>
              <a:t> the researchers </a:t>
            </a:r>
            <a:r>
              <a:rPr lang="sv-SE" baseline="0" dirty="0" err="1" smtClean="0"/>
              <a:t>need</a:t>
            </a:r>
            <a:r>
              <a:rPr lang="sv-SE" baseline="0" dirty="0" smtClean="0"/>
              <a:t>? </a:t>
            </a:r>
            <a:r>
              <a:rPr lang="sv-SE" baseline="0" dirty="0" err="1" smtClean="0"/>
              <a:t>Why</a:t>
            </a:r>
            <a:r>
              <a:rPr lang="sv-SE" baseline="0" dirty="0" smtClean="0"/>
              <a:t> do </a:t>
            </a:r>
            <a:r>
              <a:rPr lang="sv-SE" baseline="0" dirty="0" err="1" smtClean="0"/>
              <a:t>they</a:t>
            </a:r>
            <a:r>
              <a:rPr lang="sv-SE" baseline="0" dirty="0" smtClean="0"/>
              <a:t> </a:t>
            </a:r>
            <a:r>
              <a:rPr lang="sv-SE" baseline="0" dirty="0" err="1" smtClean="0"/>
              <a:t>need</a:t>
            </a:r>
            <a:r>
              <a:rPr lang="sv-SE" baseline="0" dirty="0" smtClean="0"/>
              <a:t> it?</a:t>
            </a:r>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7</a:t>
            </a:fld>
            <a:endParaRPr lang="sv-SE"/>
          </a:p>
        </p:txBody>
      </p:sp>
    </p:spTree>
    <p:extLst>
      <p:ext uri="{BB962C8B-B14F-4D97-AF65-F5344CB8AC3E}">
        <p14:creationId xmlns:p14="http://schemas.microsoft.com/office/powerpoint/2010/main" val="751333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9</a:t>
            </a:fld>
            <a:endParaRPr lang="sv-SE"/>
          </a:p>
        </p:txBody>
      </p:sp>
    </p:spTree>
    <p:extLst>
      <p:ext uri="{BB962C8B-B14F-4D97-AF65-F5344CB8AC3E}">
        <p14:creationId xmlns:p14="http://schemas.microsoft.com/office/powerpoint/2010/main" val="1516979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7" name="Picture 2" descr="SU_PPT_eld"/>
          <p:cNvPicPr>
            <a:picLocks noChangeAspect="1" noChangeArrowheads="1"/>
          </p:cNvPicPr>
          <p:nvPr userDrawn="1"/>
        </p:nvPicPr>
        <p:blipFill>
          <a:blip r:embed="rId2" cstate="print"/>
          <a:srcRect l="4988" t="-362"/>
          <a:stretch>
            <a:fillRect/>
          </a:stretch>
        </p:blipFill>
        <p:spPr bwMode="auto">
          <a:xfrm>
            <a:off x="0" y="1571625"/>
            <a:ext cx="7258050" cy="5286375"/>
          </a:xfrm>
          <a:prstGeom prst="rect">
            <a:avLst/>
          </a:prstGeom>
          <a:noFill/>
        </p:spPr>
      </p:pic>
      <p:sp>
        <p:nvSpPr>
          <p:cNvPr id="2" name="Rubrik 1"/>
          <p:cNvSpPr>
            <a:spLocks noGrp="1"/>
          </p:cNvSpPr>
          <p:nvPr>
            <p:ph type="ctrTitle"/>
          </p:nvPr>
        </p:nvSpPr>
        <p:spPr>
          <a:xfrm>
            <a:off x="1008000" y="2437200"/>
            <a:ext cx="6631200" cy="1425600"/>
          </a:xfrm>
          <a:prstGeom prst="rect">
            <a:avLst/>
          </a:prstGeo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smtClean="0"/>
              <a:t>Klicka här för att ändra format</a:t>
            </a:r>
            <a:endParaRPr lang="sv-SE" dirty="0"/>
          </a:p>
        </p:txBody>
      </p:sp>
      <p:sp>
        <p:nvSpPr>
          <p:cNvPr id="3" name="Underrubrik 2"/>
          <p:cNvSpPr>
            <a:spLocks noGrp="1"/>
          </p:cNvSpPr>
          <p:nvPr>
            <p:ph type="subTitle" idx="1"/>
          </p:nvPr>
        </p:nvSpPr>
        <p:spPr>
          <a:xfrm>
            <a:off x="1008000" y="3859200"/>
            <a:ext cx="6631200" cy="1166400"/>
          </a:xfrm>
          <a:prstGeom prst="rect">
            <a:avLst/>
          </a:prstGeo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4" name="Platshållare för datum 3"/>
          <p:cNvSpPr>
            <a:spLocks noGrp="1"/>
          </p:cNvSpPr>
          <p:nvPr>
            <p:ph type="dt" sz="half" idx="10"/>
          </p:nvPr>
        </p:nvSpPr>
        <p:spPr>
          <a:xfrm>
            <a:off x="781200" y="6152400"/>
            <a:ext cx="1123200" cy="280800"/>
          </a:xfrm>
        </p:spPr>
        <p:txBody>
          <a:bodyPr/>
          <a:lstStyle/>
          <a:p>
            <a:fld id="{DCAD0FF4-D49C-43BC-9119-4EF626B6C9BA}" type="datetime1">
              <a:rPr lang="en-GB" smtClean="0"/>
              <a:pPr/>
              <a:t>03/12/2015</a:t>
            </a:fld>
            <a:endParaRPr lang="sv-SE"/>
          </a:p>
        </p:txBody>
      </p:sp>
      <p:sp>
        <p:nvSpPr>
          <p:cNvPr id="5" name="Platshållare för sidfot 4"/>
          <p:cNvSpPr>
            <a:spLocks noGrp="1"/>
          </p:cNvSpPr>
          <p:nvPr>
            <p:ph type="ftr" sz="quarter" idx="11"/>
          </p:nvPr>
        </p:nvSpPr>
        <p:spPr>
          <a:xfrm>
            <a:off x="1936800" y="6152400"/>
            <a:ext cx="4492800" cy="280800"/>
          </a:xfrm>
        </p:spPr>
        <p:txBody>
          <a:bodyPr/>
          <a:lstStyle/>
          <a:p>
            <a:r>
              <a:rPr lang="en-GB" smtClean="0"/>
              <a:t>/Name Name, Institution or similar</a:t>
            </a:r>
            <a:endParaRPr lang="sv-SE" dirty="0"/>
          </a:p>
        </p:txBody>
      </p:sp>
      <p:sp>
        <p:nvSpPr>
          <p:cNvPr id="6" name="Platshållare för bildnummer 5"/>
          <p:cNvSpPr>
            <a:spLocks noGrp="1"/>
          </p:cNvSpPr>
          <p:nvPr>
            <p:ph type="sldNum" sz="quarter" idx="12"/>
          </p:nvPr>
        </p:nvSpPr>
        <p:spPr>
          <a:xfrm>
            <a:off x="6588000" y="6152400"/>
            <a:ext cx="2133600" cy="280800"/>
          </a:xfrm>
        </p:spPr>
        <p:txBody>
          <a:bodyPr/>
          <a:lstStyle/>
          <a:p>
            <a:fld id="{400B66ED-EE6C-4E7E-848D-94DB84BF3115}" type="slidenum">
              <a:rPr lang="sv-SE" smtClean="0"/>
              <a:pPr/>
              <a:t>‹Nr.›</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6850800" cy="795600"/>
          </a:xfrm>
          <a:prstGeom prst="rect">
            <a:avLst/>
          </a:prstGeom>
        </p:spPr>
        <p:txBody>
          <a:bodyPr anchor="t" anchorCtr="0"/>
          <a:lstStyle/>
          <a:p>
            <a:r>
              <a:rPr lang="sv-SE" smtClean="0"/>
              <a:t>Klicka här för att ändra format</a:t>
            </a:r>
            <a:endParaRPr lang="sv-SE" dirty="0"/>
          </a:p>
        </p:txBody>
      </p:sp>
      <p:sp>
        <p:nvSpPr>
          <p:cNvPr id="3" name="Platshållare för innehåll 2"/>
          <p:cNvSpPr>
            <a:spLocks noGrp="1"/>
          </p:cNvSpPr>
          <p:nvPr>
            <p:ph idx="1"/>
          </p:nvPr>
        </p:nvSpPr>
        <p:spPr>
          <a:xfrm>
            <a:off x="792000" y="2808000"/>
            <a:ext cx="6850800" cy="32148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p>
            <a:fld id="{A57C4272-7F51-4337-B704-357F433A00E2}" type="datetime1">
              <a:rPr lang="en-GB" smtClean="0"/>
              <a:pPr/>
              <a:t>03/12/2015</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6850800" cy="795600"/>
          </a:xfrm>
          <a:prstGeom prst="rect">
            <a:avLst/>
          </a:prstGeom>
        </p:spPr>
        <p:txBody>
          <a:bodyPr anchor="t" anchorCtr="0"/>
          <a:lstStyle/>
          <a:p>
            <a:r>
              <a:rPr lang="sv-SE" smtClean="0"/>
              <a:t>Klicka här för att ändra format</a:t>
            </a:r>
            <a:endParaRPr lang="sv-SE" dirty="0"/>
          </a:p>
        </p:txBody>
      </p:sp>
      <p:sp>
        <p:nvSpPr>
          <p:cNvPr id="3" name="Platshållare för innehåll 2"/>
          <p:cNvSpPr>
            <a:spLocks noGrp="1"/>
          </p:cNvSpPr>
          <p:nvPr>
            <p:ph sz="half" idx="1"/>
          </p:nvPr>
        </p:nvSpPr>
        <p:spPr>
          <a:xfrm>
            <a:off x="792000" y="2808000"/>
            <a:ext cx="3348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4291200" y="2808000"/>
            <a:ext cx="3348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p:txBody>
          <a:bodyPr/>
          <a:lstStyle/>
          <a:p>
            <a:fld id="{1C40E8B0-0D26-4236-93F3-5803B98259AA}" type="datetime1">
              <a:rPr lang="en-GB" smtClean="0"/>
              <a:pPr/>
              <a:t>03/12/2015</a:t>
            </a:fld>
            <a:endParaRPr lang="sv-SE"/>
          </a:p>
        </p:txBody>
      </p:sp>
      <p:sp>
        <p:nvSpPr>
          <p:cNvPr id="6" name="Platshållare för sidfot 5"/>
          <p:cNvSpPr>
            <a:spLocks noGrp="1"/>
          </p:cNvSpPr>
          <p:nvPr>
            <p:ph type="ftr" sz="quarter" idx="11"/>
          </p:nvPr>
        </p:nvSpPr>
        <p:spPr/>
        <p:txBody>
          <a:bodyPr/>
          <a:lstStyle/>
          <a:p>
            <a:r>
              <a:rPr lang="en-GB" smtClean="0"/>
              <a:t>/Name Name, Institution or similar</a:t>
            </a:r>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aption and Text">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6850800" cy="795600"/>
          </a:xfrm>
          <a:prstGeom prst="rect">
            <a:avLst/>
          </a:prstGeom>
        </p:spPr>
        <p:txBody>
          <a:bodyPr anchor="t" anchorCtr="0"/>
          <a:lstStyle/>
          <a:p>
            <a:r>
              <a:rPr lang="sv-SE" smtClean="0"/>
              <a:t>Klicka här för att ändra format</a:t>
            </a:r>
            <a:endParaRPr lang="sv-SE" dirty="0"/>
          </a:p>
        </p:txBody>
      </p:sp>
      <p:sp>
        <p:nvSpPr>
          <p:cNvPr id="3" name="Platshållare för innehåll 2"/>
          <p:cNvSpPr>
            <a:spLocks noGrp="1"/>
          </p:cNvSpPr>
          <p:nvPr>
            <p:ph idx="1"/>
          </p:nvPr>
        </p:nvSpPr>
        <p:spPr>
          <a:xfrm>
            <a:off x="792000" y="2808000"/>
            <a:ext cx="6850800" cy="3214800"/>
          </a:xfrm>
          <a:prstGeom prst="rect">
            <a:avLst/>
          </a:prstGeom>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B481B277-EB7D-4555-93E9-632DD97DDC9D}" type="datetime1">
              <a:rPr lang="en-GB" smtClean="0"/>
              <a:pPr/>
              <a:t>03/12/2015</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a:prstGeom prst="rect">
            <a:avLst/>
          </a:prstGeom>
        </p:spPr>
        <p:txBody>
          <a:bodyPr anchor="t" anchorCtr="0"/>
          <a:lstStyle>
            <a:lvl1pPr>
              <a:defRPr/>
            </a:lvl1pPr>
          </a:lstStyle>
          <a:p>
            <a:r>
              <a:rPr lang="sv-SE" smtClean="0"/>
              <a:t>Klicka här för att ändra format</a:t>
            </a:r>
            <a:endParaRPr lang="sv-SE" dirty="0"/>
          </a:p>
        </p:txBody>
      </p:sp>
      <p:sp>
        <p:nvSpPr>
          <p:cNvPr id="4" name="Platshållare för innehåll 3"/>
          <p:cNvSpPr>
            <a:spLocks noGrp="1"/>
          </p:cNvSpPr>
          <p:nvPr>
            <p:ph sz="half" idx="2"/>
          </p:nvPr>
        </p:nvSpPr>
        <p:spPr>
          <a:xfrm>
            <a:off x="792000" y="2808000"/>
            <a:ext cx="4690800" cy="3214800"/>
          </a:xfrm>
          <a:prstGeom prst="rect">
            <a:avLst/>
          </a:prstGeo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innehåll 5"/>
          <p:cNvSpPr>
            <a:spLocks noGrp="1"/>
          </p:cNvSpPr>
          <p:nvPr>
            <p:ph sz="quarter" idx="4"/>
          </p:nvPr>
        </p:nvSpPr>
        <p:spPr>
          <a:xfrm>
            <a:off x="5619600" y="1962000"/>
            <a:ext cx="3060000" cy="4060800"/>
          </a:xfrm>
          <a:prstGeom prst="rect">
            <a:avLst/>
          </a:prstGeo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7" name="Platshållare för datum 6"/>
          <p:cNvSpPr>
            <a:spLocks noGrp="1"/>
          </p:cNvSpPr>
          <p:nvPr>
            <p:ph type="dt" sz="half" idx="10"/>
          </p:nvPr>
        </p:nvSpPr>
        <p:spPr/>
        <p:txBody>
          <a:bodyPr/>
          <a:lstStyle/>
          <a:p>
            <a:fld id="{89FEF56C-8DD4-4518-B195-372A8CB95D71}" type="datetime1">
              <a:rPr lang="en-GB" smtClean="0"/>
              <a:pPr/>
              <a:t>03/12/2015</a:t>
            </a:fld>
            <a:endParaRPr lang="sv-SE"/>
          </a:p>
        </p:txBody>
      </p:sp>
      <p:sp>
        <p:nvSpPr>
          <p:cNvPr id="8" name="Platshållare för sidfot 7"/>
          <p:cNvSpPr>
            <a:spLocks noGrp="1"/>
          </p:cNvSpPr>
          <p:nvPr>
            <p:ph type="ftr" sz="quarter" idx="11"/>
          </p:nvPr>
        </p:nvSpPr>
        <p:spPr/>
        <p:txBody>
          <a:bodyPr/>
          <a:lstStyle/>
          <a:p>
            <a:r>
              <a:rPr lang="en-GB" smtClean="0"/>
              <a:t>/Name Name, Institution or similar</a:t>
            </a:r>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p>
            <a:fld id="{D85AB2B1-052C-4B1A-893D-771DF8B39875}" type="datetime1">
              <a:rPr lang="en-GB" smtClean="0"/>
              <a:pPr/>
              <a:t>03/12/2015</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EDE2C68-A447-4207-AC49-529F7E83D889}" type="datetime1">
              <a:rPr lang="en-GB" smtClean="0"/>
              <a:pPr/>
              <a:t>03/12/2015</a:t>
            </a:fld>
            <a:endParaRPr lang="sv-SE"/>
          </a:p>
        </p:txBody>
      </p:sp>
      <p:sp>
        <p:nvSpPr>
          <p:cNvPr id="3" name="Platshållare för sidfot 2"/>
          <p:cNvSpPr>
            <a:spLocks noGrp="1"/>
          </p:cNvSpPr>
          <p:nvPr>
            <p:ph type="ftr" sz="quarter" idx="11"/>
          </p:nvPr>
        </p:nvSpPr>
        <p:spPr/>
        <p:txBody>
          <a:bodyPr/>
          <a:lstStyle/>
          <a:p>
            <a:r>
              <a:rPr lang="en-GB" smtClean="0"/>
              <a:t>/Name Name, Institution or similar</a:t>
            </a:r>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9" descr="SU_PPT_kronor"/>
          <p:cNvPicPr>
            <a:picLocks noChangeAspect="1" noChangeArrowheads="1"/>
          </p:cNvPicPr>
          <p:nvPr userDrawn="1"/>
        </p:nvPicPr>
        <p:blipFill>
          <a:blip r:embed="rId2" cstate="print"/>
          <a:srcRect/>
          <a:stretch>
            <a:fillRect/>
          </a:stretch>
        </p:blipFill>
        <p:spPr bwMode="auto">
          <a:xfrm>
            <a:off x="0" y="1682750"/>
            <a:ext cx="5595938" cy="5175250"/>
          </a:xfrm>
          <a:prstGeom prst="rect">
            <a:avLst/>
          </a:prstGeom>
          <a:noFill/>
        </p:spPr>
      </p:pic>
      <p:sp>
        <p:nvSpPr>
          <p:cNvPr id="2" name="Rubrik 1"/>
          <p:cNvSpPr>
            <a:spLocks noGrp="1"/>
          </p:cNvSpPr>
          <p:nvPr>
            <p:ph type="ctrTitle"/>
          </p:nvPr>
        </p:nvSpPr>
        <p:spPr>
          <a:xfrm>
            <a:off x="1008000" y="2437200"/>
            <a:ext cx="6631200" cy="1425600"/>
          </a:xfrm>
          <a:prstGeom prst="rect">
            <a:avLst/>
          </a:prstGeo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en-US" smtClean="0"/>
              <a:t>Click to edit Master title style</a:t>
            </a:r>
            <a:endParaRPr lang="sv-SE" dirty="0"/>
          </a:p>
        </p:txBody>
      </p:sp>
      <p:sp>
        <p:nvSpPr>
          <p:cNvPr id="3" name="Underrubrik 2"/>
          <p:cNvSpPr>
            <a:spLocks noGrp="1"/>
          </p:cNvSpPr>
          <p:nvPr>
            <p:ph type="subTitle" idx="1"/>
          </p:nvPr>
        </p:nvSpPr>
        <p:spPr>
          <a:xfrm>
            <a:off x="1008000" y="3859200"/>
            <a:ext cx="6631200" cy="1166400"/>
          </a:xfrm>
          <a:prstGeom prst="rect">
            <a:avLst/>
          </a:prstGeo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v-SE" dirty="0"/>
          </a:p>
        </p:txBody>
      </p:sp>
      <p:sp>
        <p:nvSpPr>
          <p:cNvPr id="4" name="Platshållare för datum 3"/>
          <p:cNvSpPr>
            <a:spLocks noGrp="1"/>
          </p:cNvSpPr>
          <p:nvPr>
            <p:ph type="dt" sz="half" idx="10"/>
          </p:nvPr>
        </p:nvSpPr>
        <p:spPr>
          <a:xfrm>
            <a:off x="781200" y="6152400"/>
            <a:ext cx="1123200" cy="280800"/>
          </a:xfrm>
        </p:spPr>
        <p:txBody>
          <a:bodyPr/>
          <a:lstStyle/>
          <a:p>
            <a:fld id="{DCAD0FF4-D49C-43BC-9119-4EF626B6C9BA}" type="datetime1">
              <a:rPr lang="en-GB" smtClean="0"/>
              <a:pPr/>
              <a:t>03/12/2015</a:t>
            </a:fld>
            <a:endParaRPr lang="sv-SE"/>
          </a:p>
        </p:txBody>
      </p:sp>
      <p:sp>
        <p:nvSpPr>
          <p:cNvPr id="5" name="Platshållare för sidfot 4"/>
          <p:cNvSpPr>
            <a:spLocks noGrp="1"/>
          </p:cNvSpPr>
          <p:nvPr>
            <p:ph type="ftr" sz="quarter" idx="11"/>
          </p:nvPr>
        </p:nvSpPr>
        <p:spPr>
          <a:xfrm>
            <a:off x="1936800" y="6152400"/>
            <a:ext cx="4492800" cy="280800"/>
          </a:xfrm>
        </p:spPr>
        <p:txBody>
          <a:bodyPr/>
          <a:lstStyle/>
          <a:p>
            <a:r>
              <a:rPr lang="en-GB" smtClean="0"/>
              <a:t>/Name Name, Institution or similar</a:t>
            </a:r>
            <a:endParaRPr lang="sv-SE" dirty="0"/>
          </a:p>
        </p:txBody>
      </p:sp>
      <p:sp>
        <p:nvSpPr>
          <p:cNvPr id="6" name="Platshållare för bildnummer 5"/>
          <p:cNvSpPr>
            <a:spLocks noGrp="1"/>
          </p:cNvSpPr>
          <p:nvPr>
            <p:ph type="sldNum" sz="quarter" idx="12"/>
          </p:nvPr>
        </p:nvSpPr>
        <p:spPr>
          <a:xfrm>
            <a:off x="6588000" y="6152400"/>
            <a:ext cx="2133600" cy="280800"/>
          </a:xfrm>
        </p:spPr>
        <p:txBody>
          <a:bodyPr/>
          <a:lstStyle/>
          <a:p>
            <a:fld id="{400B66ED-EE6C-4E7E-848D-94DB84BF3115}" type="slidenum">
              <a:rPr lang="sv-SE" smtClean="0"/>
              <a:pPr/>
              <a:t>‹Nr.›</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aption and Content">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6850800" cy="795600"/>
          </a:xfrm>
          <a:prstGeom prst="rect">
            <a:avLst/>
          </a:prstGeom>
        </p:spPr>
        <p:txBody>
          <a:bodyPr anchor="t" anchorCtr="0"/>
          <a:lstStyle/>
          <a:p>
            <a:r>
              <a:rPr lang="en-US" smtClean="0"/>
              <a:t>Click to edit Master title style</a:t>
            </a:r>
            <a:endParaRPr lang="sv-SE"/>
          </a:p>
        </p:txBody>
      </p:sp>
      <p:sp>
        <p:nvSpPr>
          <p:cNvPr id="3" name="Platshållare för innehåll 2"/>
          <p:cNvSpPr>
            <a:spLocks noGrp="1"/>
          </p:cNvSpPr>
          <p:nvPr>
            <p:ph idx="1"/>
          </p:nvPr>
        </p:nvSpPr>
        <p:spPr>
          <a:xfrm>
            <a:off x="792000" y="2808000"/>
            <a:ext cx="6850800" cy="32148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sv-SE" dirty="0"/>
          </a:p>
        </p:txBody>
      </p:sp>
      <p:sp>
        <p:nvSpPr>
          <p:cNvPr id="4" name="Platshållare för datum 3"/>
          <p:cNvSpPr>
            <a:spLocks noGrp="1"/>
          </p:cNvSpPr>
          <p:nvPr>
            <p:ph type="dt" sz="half" idx="10"/>
          </p:nvPr>
        </p:nvSpPr>
        <p:spPr/>
        <p:txBody>
          <a:bodyPr/>
          <a:lstStyle/>
          <a:p>
            <a:fld id="{A57C4272-7F51-4337-B704-357F433A00E2}" type="datetime1">
              <a:rPr lang="en-GB" smtClean="0"/>
              <a:pPr/>
              <a:t>03/12/2015</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6850800" cy="795600"/>
          </a:xfrm>
          <a:prstGeom prst="rect">
            <a:avLst/>
          </a:prstGeom>
        </p:spPr>
        <p:txBody>
          <a:bodyPr anchor="t" anchorCtr="0"/>
          <a:lstStyle/>
          <a:p>
            <a:r>
              <a:rPr lang="en-US" smtClean="0"/>
              <a:t>Click to edit Master title style</a:t>
            </a:r>
            <a:endParaRPr lang="sv-SE" dirty="0"/>
          </a:p>
        </p:txBody>
      </p:sp>
      <p:sp>
        <p:nvSpPr>
          <p:cNvPr id="3" name="Platshållare för innehåll 2"/>
          <p:cNvSpPr>
            <a:spLocks noGrp="1"/>
          </p:cNvSpPr>
          <p:nvPr>
            <p:ph sz="half" idx="1"/>
          </p:nvPr>
        </p:nvSpPr>
        <p:spPr>
          <a:xfrm>
            <a:off x="792000" y="2808000"/>
            <a:ext cx="3348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4" name="Platshållare för innehåll 3"/>
          <p:cNvSpPr>
            <a:spLocks noGrp="1"/>
          </p:cNvSpPr>
          <p:nvPr>
            <p:ph sz="half" idx="2"/>
          </p:nvPr>
        </p:nvSpPr>
        <p:spPr>
          <a:xfrm>
            <a:off x="4291200" y="2808000"/>
            <a:ext cx="3348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5" name="Platshållare för datum 4"/>
          <p:cNvSpPr>
            <a:spLocks noGrp="1"/>
          </p:cNvSpPr>
          <p:nvPr>
            <p:ph type="dt" sz="half" idx="10"/>
          </p:nvPr>
        </p:nvSpPr>
        <p:spPr/>
        <p:txBody>
          <a:bodyPr/>
          <a:lstStyle/>
          <a:p>
            <a:fld id="{1C40E8B0-0D26-4236-93F3-5803B98259AA}" type="datetime1">
              <a:rPr lang="en-GB" smtClean="0"/>
              <a:pPr/>
              <a:t>03/12/2015</a:t>
            </a:fld>
            <a:endParaRPr lang="sv-SE"/>
          </a:p>
        </p:txBody>
      </p:sp>
      <p:sp>
        <p:nvSpPr>
          <p:cNvPr id="6" name="Platshållare för sidfot 5"/>
          <p:cNvSpPr>
            <a:spLocks noGrp="1"/>
          </p:cNvSpPr>
          <p:nvPr>
            <p:ph type="ftr" sz="quarter" idx="11"/>
          </p:nvPr>
        </p:nvSpPr>
        <p:spPr/>
        <p:txBody>
          <a:bodyPr/>
          <a:lstStyle/>
          <a:p>
            <a:r>
              <a:rPr lang="en-GB" smtClean="0"/>
              <a:t>/Name Name, Institution or similar</a:t>
            </a:r>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aption and Text">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6850800" cy="795600"/>
          </a:xfrm>
          <a:prstGeom prst="rect">
            <a:avLst/>
          </a:prstGeom>
        </p:spPr>
        <p:txBody>
          <a:bodyPr anchor="t" anchorCtr="0"/>
          <a:lstStyle/>
          <a:p>
            <a:r>
              <a:rPr lang="en-US" smtClean="0"/>
              <a:t>Click to edit Master title style</a:t>
            </a:r>
            <a:endParaRPr lang="sv-SE" dirty="0"/>
          </a:p>
        </p:txBody>
      </p:sp>
      <p:sp>
        <p:nvSpPr>
          <p:cNvPr id="3" name="Platshållare för innehåll 2"/>
          <p:cNvSpPr>
            <a:spLocks noGrp="1"/>
          </p:cNvSpPr>
          <p:nvPr>
            <p:ph idx="1"/>
          </p:nvPr>
        </p:nvSpPr>
        <p:spPr>
          <a:xfrm>
            <a:off x="792000" y="2808000"/>
            <a:ext cx="6850800" cy="3214800"/>
          </a:xfrm>
          <a:prstGeom prst="rect">
            <a:avLst/>
          </a:prstGeom>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4" name="Platshållare för datum 3"/>
          <p:cNvSpPr>
            <a:spLocks noGrp="1"/>
          </p:cNvSpPr>
          <p:nvPr>
            <p:ph type="dt" sz="half" idx="10"/>
          </p:nvPr>
        </p:nvSpPr>
        <p:spPr/>
        <p:txBody>
          <a:bodyPr/>
          <a:lstStyle/>
          <a:p>
            <a:fld id="{B481B277-EB7D-4555-93E9-632DD97DDC9D}" type="datetime1">
              <a:rPr lang="en-GB" smtClean="0"/>
              <a:pPr/>
              <a:t>03/12/2015</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a:prstGeom prst="rect">
            <a:avLst/>
          </a:prstGeom>
        </p:spPr>
        <p:txBody>
          <a:bodyPr anchor="t" anchorCtr="0"/>
          <a:lstStyle>
            <a:lvl1pPr>
              <a:defRPr/>
            </a:lvl1pPr>
          </a:lstStyle>
          <a:p>
            <a:r>
              <a:rPr lang="en-US" smtClean="0"/>
              <a:t>Click to edit Master title style</a:t>
            </a:r>
            <a:endParaRPr lang="sv-SE" dirty="0"/>
          </a:p>
        </p:txBody>
      </p:sp>
      <p:sp>
        <p:nvSpPr>
          <p:cNvPr id="4" name="Platshållare för innehåll 3"/>
          <p:cNvSpPr>
            <a:spLocks noGrp="1"/>
          </p:cNvSpPr>
          <p:nvPr>
            <p:ph sz="half" idx="2"/>
          </p:nvPr>
        </p:nvSpPr>
        <p:spPr>
          <a:xfrm>
            <a:off x="792000" y="2808000"/>
            <a:ext cx="4690800" cy="3214800"/>
          </a:xfrm>
          <a:prstGeom prst="rect">
            <a:avLst/>
          </a:prstGeo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6" name="Platshållare för innehåll 5"/>
          <p:cNvSpPr>
            <a:spLocks noGrp="1"/>
          </p:cNvSpPr>
          <p:nvPr>
            <p:ph sz="quarter" idx="4"/>
          </p:nvPr>
        </p:nvSpPr>
        <p:spPr>
          <a:xfrm>
            <a:off x="5619600" y="1962000"/>
            <a:ext cx="3060000" cy="4060800"/>
          </a:xfrm>
          <a:prstGeom prst="rect">
            <a:avLst/>
          </a:prstGeo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7" name="Platshållare för datum 6"/>
          <p:cNvSpPr>
            <a:spLocks noGrp="1"/>
          </p:cNvSpPr>
          <p:nvPr>
            <p:ph type="dt" sz="half" idx="10"/>
          </p:nvPr>
        </p:nvSpPr>
        <p:spPr/>
        <p:txBody>
          <a:bodyPr/>
          <a:lstStyle/>
          <a:p>
            <a:fld id="{89FEF56C-8DD4-4518-B195-372A8CB95D71}" type="datetime1">
              <a:rPr lang="en-GB" smtClean="0"/>
              <a:pPr/>
              <a:t>03/12/2015</a:t>
            </a:fld>
            <a:endParaRPr lang="sv-SE"/>
          </a:p>
        </p:txBody>
      </p:sp>
      <p:sp>
        <p:nvSpPr>
          <p:cNvPr id="8" name="Platshållare för sidfot 7"/>
          <p:cNvSpPr>
            <a:spLocks noGrp="1"/>
          </p:cNvSpPr>
          <p:nvPr>
            <p:ph type="ftr" sz="quarter" idx="11"/>
          </p:nvPr>
        </p:nvSpPr>
        <p:spPr/>
        <p:txBody>
          <a:bodyPr/>
          <a:lstStyle/>
          <a:p>
            <a:r>
              <a:rPr lang="en-GB" smtClean="0"/>
              <a:t>/Name Name, Institution or similar</a:t>
            </a:r>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4" name="Platshållare för datum 3"/>
          <p:cNvSpPr>
            <a:spLocks noGrp="1"/>
          </p:cNvSpPr>
          <p:nvPr>
            <p:ph type="dt" sz="half" idx="10"/>
          </p:nvPr>
        </p:nvSpPr>
        <p:spPr/>
        <p:txBody>
          <a:bodyPr/>
          <a:lstStyle/>
          <a:p>
            <a:fld id="{D85AB2B1-052C-4B1A-893D-771DF8B39875}" type="datetime1">
              <a:rPr lang="en-GB" smtClean="0"/>
              <a:pPr/>
              <a:t>03/12/2015</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EDE2C68-A447-4207-AC49-529F7E83D889}" type="datetime1">
              <a:rPr lang="en-GB" smtClean="0"/>
              <a:pPr/>
              <a:t>03/12/2015</a:t>
            </a:fld>
            <a:endParaRPr lang="sv-SE"/>
          </a:p>
        </p:txBody>
      </p:sp>
      <p:sp>
        <p:nvSpPr>
          <p:cNvPr id="3" name="Platshållare för sidfot 2"/>
          <p:cNvSpPr>
            <a:spLocks noGrp="1"/>
          </p:cNvSpPr>
          <p:nvPr>
            <p:ph type="ftr" sz="quarter" idx="11"/>
          </p:nvPr>
        </p:nvSpPr>
        <p:spPr/>
        <p:txBody>
          <a:bodyPr/>
          <a:lstStyle/>
          <a:p>
            <a:r>
              <a:rPr lang="en-GB" smtClean="0"/>
              <a:t>/Name Name, Institution or similar</a:t>
            </a:r>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9" descr="SU_PPT_olivkvist"/>
          <p:cNvPicPr>
            <a:picLocks noChangeAspect="1" noChangeArrowheads="1"/>
          </p:cNvPicPr>
          <p:nvPr userDrawn="1"/>
        </p:nvPicPr>
        <p:blipFill>
          <a:blip r:embed="rId2" cstate="print"/>
          <a:srcRect l="1746"/>
          <a:stretch>
            <a:fillRect/>
          </a:stretch>
        </p:blipFill>
        <p:spPr bwMode="auto">
          <a:xfrm>
            <a:off x="1588" y="317500"/>
            <a:ext cx="6881812" cy="6540500"/>
          </a:xfrm>
          <a:prstGeom prst="rect">
            <a:avLst/>
          </a:prstGeom>
          <a:noFill/>
        </p:spPr>
      </p:pic>
      <p:sp>
        <p:nvSpPr>
          <p:cNvPr id="2" name="Rubrik 1"/>
          <p:cNvSpPr>
            <a:spLocks noGrp="1"/>
          </p:cNvSpPr>
          <p:nvPr>
            <p:ph type="ctrTitle"/>
          </p:nvPr>
        </p:nvSpPr>
        <p:spPr>
          <a:xfrm>
            <a:off x="1008000" y="2437200"/>
            <a:ext cx="6631200" cy="1425600"/>
          </a:xfrm>
          <a:prstGeom prst="rect">
            <a:avLst/>
          </a:prstGeo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en-US" smtClean="0"/>
              <a:t>Click to edit Master title style</a:t>
            </a:r>
            <a:endParaRPr lang="sv-SE" dirty="0"/>
          </a:p>
        </p:txBody>
      </p:sp>
      <p:sp>
        <p:nvSpPr>
          <p:cNvPr id="3" name="Underrubrik 2"/>
          <p:cNvSpPr>
            <a:spLocks noGrp="1"/>
          </p:cNvSpPr>
          <p:nvPr>
            <p:ph type="subTitle" idx="1"/>
          </p:nvPr>
        </p:nvSpPr>
        <p:spPr>
          <a:xfrm>
            <a:off x="1008000" y="3859200"/>
            <a:ext cx="6631200" cy="1166400"/>
          </a:xfrm>
          <a:prstGeom prst="rect">
            <a:avLst/>
          </a:prstGeo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v-SE" dirty="0"/>
          </a:p>
        </p:txBody>
      </p:sp>
      <p:sp>
        <p:nvSpPr>
          <p:cNvPr id="4" name="Platshållare för datum 3"/>
          <p:cNvSpPr>
            <a:spLocks noGrp="1"/>
          </p:cNvSpPr>
          <p:nvPr>
            <p:ph type="dt" sz="half" idx="10"/>
          </p:nvPr>
        </p:nvSpPr>
        <p:spPr>
          <a:xfrm>
            <a:off x="781200" y="6152400"/>
            <a:ext cx="1123200" cy="280800"/>
          </a:xfrm>
        </p:spPr>
        <p:txBody>
          <a:bodyPr/>
          <a:lstStyle/>
          <a:p>
            <a:fld id="{DCAD0FF4-D49C-43BC-9119-4EF626B6C9BA}" type="datetime1">
              <a:rPr lang="en-GB" smtClean="0"/>
              <a:pPr/>
              <a:t>03/12/2015</a:t>
            </a:fld>
            <a:endParaRPr lang="sv-SE"/>
          </a:p>
        </p:txBody>
      </p:sp>
      <p:sp>
        <p:nvSpPr>
          <p:cNvPr id="5" name="Platshållare för sidfot 4"/>
          <p:cNvSpPr>
            <a:spLocks noGrp="1"/>
          </p:cNvSpPr>
          <p:nvPr>
            <p:ph type="ftr" sz="quarter" idx="11"/>
          </p:nvPr>
        </p:nvSpPr>
        <p:spPr>
          <a:xfrm>
            <a:off x="1936800" y="6152400"/>
            <a:ext cx="4492800" cy="280800"/>
          </a:xfrm>
        </p:spPr>
        <p:txBody>
          <a:bodyPr/>
          <a:lstStyle/>
          <a:p>
            <a:r>
              <a:rPr lang="en-GB" smtClean="0"/>
              <a:t>/Name Name, Institution or similar</a:t>
            </a:r>
            <a:endParaRPr lang="sv-SE" dirty="0"/>
          </a:p>
        </p:txBody>
      </p:sp>
      <p:sp>
        <p:nvSpPr>
          <p:cNvPr id="6" name="Platshållare för bildnummer 5"/>
          <p:cNvSpPr>
            <a:spLocks noGrp="1"/>
          </p:cNvSpPr>
          <p:nvPr>
            <p:ph type="sldNum" sz="quarter" idx="12"/>
          </p:nvPr>
        </p:nvSpPr>
        <p:spPr>
          <a:xfrm>
            <a:off x="6588000" y="6152400"/>
            <a:ext cx="2133600" cy="280800"/>
          </a:xfrm>
        </p:spPr>
        <p:txBody>
          <a:bodyPr/>
          <a:lstStyle/>
          <a:p>
            <a:fld id="{400B66ED-EE6C-4E7E-848D-94DB84BF3115}" type="slidenum">
              <a:rPr lang="sv-SE" smtClean="0"/>
              <a:pPr/>
              <a:t>‹Nr.›</a:t>
            </a:fld>
            <a:endParaRPr lang="sv-S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aption and Content">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6850800" cy="795600"/>
          </a:xfrm>
          <a:prstGeom prst="rect">
            <a:avLst/>
          </a:prstGeom>
        </p:spPr>
        <p:txBody>
          <a:bodyPr anchor="t" anchorCtr="0"/>
          <a:lstStyle/>
          <a:p>
            <a:r>
              <a:rPr lang="en-US" smtClean="0"/>
              <a:t>Click to edit Master title style</a:t>
            </a:r>
            <a:endParaRPr lang="sv-SE"/>
          </a:p>
        </p:txBody>
      </p:sp>
      <p:sp>
        <p:nvSpPr>
          <p:cNvPr id="3" name="Platshållare för innehåll 2"/>
          <p:cNvSpPr>
            <a:spLocks noGrp="1"/>
          </p:cNvSpPr>
          <p:nvPr>
            <p:ph idx="1"/>
          </p:nvPr>
        </p:nvSpPr>
        <p:spPr>
          <a:xfrm>
            <a:off x="792000" y="2808000"/>
            <a:ext cx="6850800" cy="32148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sv-SE" dirty="0"/>
          </a:p>
        </p:txBody>
      </p:sp>
      <p:sp>
        <p:nvSpPr>
          <p:cNvPr id="4" name="Platshållare för datum 3"/>
          <p:cNvSpPr>
            <a:spLocks noGrp="1"/>
          </p:cNvSpPr>
          <p:nvPr>
            <p:ph type="dt" sz="half" idx="10"/>
          </p:nvPr>
        </p:nvSpPr>
        <p:spPr/>
        <p:txBody>
          <a:bodyPr/>
          <a:lstStyle/>
          <a:p>
            <a:fld id="{A57C4272-7F51-4337-B704-357F433A00E2}" type="datetime1">
              <a:rPr lang="en-GB" smtClean="0"/>
              <a:pPr/>
              <a:t>03/12/2015</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6850800" cy="795600"/>
          </a:xfrm>
          <a:prstGeom prst="rect">
            <a:avLst/>
          </a:prstGeom>
        </p:spPr>
        <p:txBody>
          <a:bodyPr anchor="t" anchorCtr="0"/>
          <a:lstStyle/>
          <a:p>
            <a:r>
              <a:rPr lang="en-US" smtClean="0"/>
              <a:t>Click to edit Master title style</a:t>
            </a:r>
            <a:endParaRPr lang="sv-SE" dirty="0"/>
          </a:p>
        </p:txBody>
      </p:sp>
      <p:sp>
        <p:nvSpPr>
          <p:cNvPr id="3" name="Platshållare för innehåll 2"/>
          <p:cNvSpPr>
            <a:spLocks noGrp="1"/>
          </p:cNvSpPr>
          <p:nvPr>
            <p:ph sz="half" idx="1"/>
          </p:nvPr>
        </p:nvSpPr>
        <p:spPr>
          <a:xfrm>
            <a:off x="792000" y="2808000"/>
            <a:ext cx="3348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4" name="Platshållare för innehåll 3"/>
          <p:cNvSpPr>
            <a:spLocks noGrp="1"/>
          </p:cNvSpPr>
          <p:nvPr>
            <p:ph sz="half" idx="2"/>
          </p:nvPr>
        </p:nvSpPr>
        <p:spPr>
          <a:xfrm>
            <a:off x="4291200" y="2808000"/>
            <a:ext cx="3348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5" name="Platshållare för datum 4"/>
          <p:cNvSpPr>
            <a:spLocks noGrp="1"/>
          </p:cNvSpPr>
          <p:nvPr>
            <p:ph type="dt" sz="half" idx="10"/>
          </p:nvPr>
        </p:nvSpPr>
        <p:spPr/>
        <p:txBody>
          <a:bodyPr/>
          <a:lstStyle/>
          <a:p>
            <a:fld id="{1C40E8B0-0D26-4236-93F3-5803B98259AA}" type="datetime1">
              <a:rPr lang="en-GB" smtClean="0"/>
              <a:pPr/>
              <a:t>03/12/2015</a:t>
            </a:fld>
            <a:endParaRPr lang="sv-SE"/>
          </a:p>
        </p:txBody>
      </p:sp>
      <p:sp>
        <p:nvSpPr>
          <p:cNvPr id="6" name="Platshållare för sidfot 5"/>
          <p:cNvSpPr>
            <a:spLocks noGrp="1"/>
          </p:cNvSpPr>
          <p:nvPr>
            <p:ph type="ftr" sz="quarter" idx="11"/>
          </p:nvPr>
        </p:nvSpPr>
        <p:spPr/>
        <p:txBody>
          <a:bodyPr/>
          <a:lstStyle/>
          <a:p>
            <a:r>
              <a:rPr lang="en-GB" smtClean="0"/>
              <a:t>/Name Name, Institution or similar</a:t>
            </a:r>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aption and Text">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6850800" cy="795600"/>
          </a:xfrm>
          <a:prstGeom prst="rect">
            <a:avLst/>
          </a:prstGeom>
        </p:spPr>
        <p:txBody>
          <a:bodyPr anchor="t" anchorCtr="0"/>
          <a:lstStyle/>
          <a:p>
            <a:r>
              <a:rPr lang="en-US" smtClean="0"/>
              <a:t>Click to edit Master title style</a:t>
            </a:r>
            <a:endParaRPr lang="sv-SE" dirty="0"/>
          </a:p>
        </p:txBody>
      </p:sp>
      <p:sp>
        <p:nvSpPr>
          <p:cNvPr id="3" name="Platshållare för innehåll 2"/>
          <p:cNvSpPr>
            <a:spLocks noGrp="1"/>
          </p:cNvSpPr>
          <p:nvPr>
            <p:ph idx="1"/>
          </p:nvPr>
        </p:nvSpPr>
        <p:spPr>
          <a:xfrm>
            <a:off x="792000" y="2808000"/>
            <a:ext cx="6850800" cy="3214800"/>
          </a:xfrm>
          <a:prstGeom prst="rect">
            <a:avLst/>
          </a:prstGeom>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4" name="Platshållare för datum 3"/>
          <p:cNvSpPr>
            <a:spLocks noGrp="1"/>
          </p:cNvSpPr>
          <p:nvPr>
            <p:ph type="dt" sz="half" idx="10"/>
          </p:nvPr>
        </p:nvSpPr>
        <p:spPr/>
        <p:txBody>
          <a:bodyPr/>
          <a:lstStyle/>
          <a:p>
            <a:fld id="{B481B277-EB7D-4555-93E9-632DD97DDC9D}" type="datetime1">
              <a:rPr lang="en-GB" smtClean="0"/>
              <a:pPr/>
              <a:t>03/12/2015</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a:prstGeom prst="rect">
            <a:avLst/>
          </a:prstGeom>
        </p:spPr>
        <p:txBody>
          <a:bodyPr anchor="t" anchorCtr="0"/>
          <a:lstStyle>
            <a:lvl1pPr>
              <a:defRPr/>
            </a:lvl1pPr>
          </a:lstStyle>
          <a:p>
            <a:r>
              <a:rPr lang="en-US" smtClean="0"/>
              <a:t>Click to edit Master title style</a:t>
            </a:r>
            <a:endParaRPr lang="sv-SE" dirty="0"/>
          </a:p>
        </p:txBody>
      </p:sp>
      <p:sp>
        <p:nvSpPr>
          <p:cNvPr id="4" name="Platshållare för innehåll 3"/>
          <p:cNvSpPr>
            <a:spLocks noGrp="1"/>
          </p:cNvSpPr>
          <p:nvPr>
            <p:ph sz="half" idx="2"/>
          </p:nvPr>
        </p:nvSpPr>
        <p:spPr>
          <a:xfrm>
            <a:off x="792000" y="2808000"/>
            <a:ext cx="4690800" cy="3214800"/>
          </a:xfrm>
          <a:prstGeom prst="rect">
            <a:avLst/>
          </a:prstGeo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6" name="Platshållare för innehåll 5"/>
          <p:cNvSpPr>
            <a:spLocks noGrp="1"/>
          </p:cNvSpPr>
          <p:nvPr>
            <p:ph sz="quarter" idx="4"/>
          </p:nvPr>
        </p:nvSpPr>
        <p:spPr>
          <a:xfrm>
            <a:off x="5619600" y="1962000"/>
            <a:ext cx="3060000" cy="4060800"/>
          </a:xfrm>
          <a:prstGeom prst="rect">
            <a:avLst/>
          </a:prstGeo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7" name="Platshållare för datum 6"/>
          <p:cNvSpPr>
            <a:spLocks noGrp="1"/>
          </p:cNvSpPr>
          <p:nvPr>
            <p:ph type="dt" sz="half" idx="10"/>
          </p:nvPr>
        </p:nvSpPr>
        <p:spPr/>
        <p:txBody>
          <a:bodyPr/>
          <a:lstStyle/>
          <a:p>
            <a:fld id="{89FEF56C-8DD4-4518-B195-372A8CB95D71}" type="datetime1">
              <a:rPr lang="en-GB" smtClean="0"/>
              <a:pPr/>
              <a:t>03/12/2015</a:t>
            </a:fld>
            <a:endParaRPr lang="sv-SE"/>
          </a:p>
        </p:txBody>
      </p:sp>
      <p:sp>
        <p:nvSpPr>
          <p:cNvPr id="8" name="Platshållare för sidfot 7"/>
          <p:cNvSpPr>
            <a:spLocks noGrp="1"/>
          </p:cNvSpPr>
          <p:nvPr>
            <p:ph type="ftr" sz="quarter" idx="11"/>
          </p:nvPr>
        </p:nvSpPr>
        <p:spPr/>
        <p:txBody>
          <a:bodyPr/>
          <a:lstStyle/>
          <a:p>
            <a:r>
              <a:rPr lang="en-GB" smtClean="0"/>
              <a:t>/Name Name, Institution or similar</a:t>
            </a:r>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4" name="Platshållare för datum 3"/>
          <p:cNvSpPr>
            <a:spLocks noGrp="1"/>
          </p:cNvSpPr>
          <p:nvPr>
            <p:ph type="dt" sz="half" idx="10"/>
          </p:nvPr>
        </p:nvSpPr>
        <p:spPr/>
        <p:txBody>
          <a:bodyPr/>
          <a:lstStyle/>
          <a:p>
            <a:fld id="{D85AB2B1-052C-4B1A-893D-771DF8B39875}" type="datetime1">
              <a:rPr lang="en-GB" smtClean="0"/>
              <a:pPr/>
              <a:t>03/12/2015</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EDE2C68-A447-4207-AC49-529F7E83D889}" type="datetime1">
              <a:rPr lang="en-GB" smtClean="0"/>
              <a:pPr/>
              <a:t>03/12/2015</a:t>
            </a:fld>
            <a:endParaRPr lang="sv-SE"/>
          </a:p>
        </p:txBody>
      </p:sp>
      <p:sp>
        <p:nvSpPr>
          <p:cNvPr id="3" name="Platshållare för sidfot 2"/>
          <p:cNvSpPr>
            <a:spLocks noGrp="1"/>
          </p:cNvSpPr>
          <p:nvPr>
            <p:ph type="ftr" sz="quarter" idx="11"/>
          </p:nvPr>
        </p:nvSpPr>
        <p:spPr/>
        <p:txBody>
          <a:bodyPr/>
          <a:lstStyle/>
          <a:p>
            <a:r>
              <a:rPr lang="en-GB" smtClean="0"/>
              <a:t>/Name Name, Institution or similar</a:t>
            </a:r>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theme" Target="../theme/theme2.xml"/><Relationship Id="rId9" Type="http://schemas.openxmlformats.org/officeDocument/2006/relationships/image" Target="../media/image1.png"/><Relationship Id="rId1" Type="http://schemas.openxmlformats.org/officeDocument/2006/relationships/slideLayout" Target="../slideLayouts/slideLayout8.xml"/><Relationship Id="rId2"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theme" Target="../theme/theme3.xml"/><Relationship Id="rId9" Type="http://schemas.openxmlformats.org/officeDocument/2006/relationships/image" Target="../media/image1.png"/><Relationship Id="rId1" Type="http://schemas.openxmlformats.org/officeDocument/2006/relationships/slideLayout" Target="../slideLayouts/slideLayout15.xml"/><Relationship Id="rId2"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781200" y="6152400"/>
            <a:ext cx="11232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AEFE5D8C-6658-4CE8-AFEF-D97C75A23B81}" type="datetime1">
              <a:rPr lang="en-GB" smtClean="0"/>
              <a:pPr/>
              <a:t>03/12/2015</a:t>
            </a:fld>
            <a:endParaRPr lang="sv-SE" dirty="0"/>
          </a:p>
        </p:txBody>
      </p:sp>
      <p:sp>
        <p:nvSpPr>
          <p:cNvPr id="5" name="Platshållare för sidfot 4"/>
          <p:cNvSpPr>
            <a:spLocks noGrp="1"/>
          </p:cNvSpPr>
          <p:nvPr>
            <p:ph type="ftr" sz="quarter" idx="3"/>
          </p:nvPr>
        </p:nvSpPr>
        <p:spPr>
          <a:xfrm>
            <a:off x="1936800" y="6152400"/>
            <a:ext cx="44928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r>
              <a:rPr lang="en-GB" dirty="0" smtClean="0"/>
              <a:t>/Name </a:t>
            </a:r>
            <a:r>
              <a:rPr lang="en-GB" dirty="0" err="1" smtClean="0"/>
              <a:t>Name</a:t>
            </a:r>
            <a:r>
              <a:rPr lang="en-GB" dirty="0" smtClean="0"/>
              <a:t>, Institution or similar</a:t>
            </a:r>
            <a:endParaRPr lang="sv-SE" dirty="0"/>
          </a:p>
        </p:txBody>
      </p:sp>
      <p:sp>
        <p:nvSpPr>
          <p:cNvPr id="6" name="Platshållare för bildnummer 5"/>
          <p:cNvSpPr>
            <a:spLocks noGrp="1"/>
          </p:cNvSpPr>
          <p:nvPr>
            <p:ph type="sldNum" sz="quarter" idx="4"/>
          </p:nvPr>
        </p:nvSpPr>
        <p:spPr>
          <a:xfrm>
            <a:off x="6588000" y="6152400"/>
            <a:ext cx="21336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‹Nr.›</a:t>
            </a:fld>
            <a:endParaRPr lang="sv-SE" dirty="0"/>
          </a:p>
        </p:txBody>
      </p:sp>
      <p:sp>
        <p:nvSpPr>
          <p:cNvPr id="9" name="Text Placeholder 8"/>
          <p:cNvSpPr>
            <a:spLocks noGrp="1"/>
          </p:cNvSpPr>
          <p:nvPr>
            <p:ph type="body" idx="1"/>
          </p:nvPr>
        </p:nvSpPr>
        <p:spPr>
          <a:xfrm>
            <a:off x="792000" y="2808000"/>
            <a:ext cx="6850800" cy="3214800"/>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10" name="Title Placeholder 9"/>
          <p:cNvSpPr>
            <a:spLocks noGrp="1"/>
          </p:cNvSpPr>
          <p:nvPr>
            <p:ph type="title"/>
          </p:nvPr>
        </p:nvSpPr>
        <p:spPr>
          <a:xfrm>
            <a:off x="792000" y="1944000"/>
            <a:ext cx="6850800" cy="795600"/>
          </a:xfrm>
          <a:prstGeom prst="rect">
            <a:avLst/>
          </a:prstGeom>
        </p:spPr>
        <p:txBody>
          <a:bodyPr vert="horz" lIns="91440" tIns="45720" rIns="91440" bIns="45720" rtlCol="0" anchor="t" anchorCtr="0">
            <a:normAutofit/>
          </a:bodyPr>
          <a:lstStyle/>
          <a:p>
            <a:r>
              <a:rPr lang="sv-SE" smtClean="0"/>
              <a:t>Klicka här för att ändra format</a:t>
            </a:r>
            <a:endParaRPr lang="en-GB"/>
          </a:p>
        </p:txBody>
      </p:sp>
      <p:pic>
        <p:nvPicPr>
          <p:cNvPr id="11" name="Picture 10" descr="logo-org-engelsk_rgb.png"/>
          <p:cNvPicPr>
            <a:picLocks noChangeAspect="1"/>
          </p:cNvPicPr>
          <p:nvPr userDrawn="1"/>
        </p:nvPicPr>
        <p:blipFill>
          <a:blip r:embed="rId9" cstate="print"/>
          <a:stretch>
            <a:fillRect/>
          </a:stretch>
        </p:blipFill>
        <p:spPr>
          <a:xfrm>
            <a:off x="7732800" y="288000"/>
            <a:ext cx="1062230" cy="106375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53" r:id="rId5"/>
    <p:sldLayoutId id="2147483661" r:id="rId6"/>
    <p:sldLayoutId id="2147483655" r:id="rId7"/>
  </p:sldLayoutIdLst>
  <p:hf sldNum="0" hdr="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781200" y="6152400"/>
            <a:ext cx="11232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AEFE5D8C-6658-4CE8-AFEF-D97C75A23B81}" type="datetime1">
              <a:rPr lang="en-GB" smtClean="0"/>
              <a:pPr/>
              <a:t>03/12/2015</a:t>
            </a:fld>
            <a:endParaRPr lang="sv-SE" dirty="0"/>
          </a:p>
        </p:txBody>
      </p:sp>
      <p:sp>
        <p:nvSpPr>
          <p:cNvPr id="5" name="Platshållare för sidfot 4"/>
          <p:cNvSpPr>
            <a:spLocks noGrp="1"/>
          </p:cNvSpPr>
          <p:nvPr>
            <p:ph type="ftr" sz="quarter" idx="3"/>
          </p:nvPr>
        </p:nvSpPr>
        <p:spPr>
          <a:xfrm>
            <a:off x="1936800" y="6152400"/>
            <a:ext cx="44928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r>
              <a:rPr lang="en-GB" dirty="0" smtClean="0"/>
              <a:t>/Name </a:t>
            </a:r>
            <a:r>
              <a:rPr lang="en-GB" dirty="0" err="1" smtClean="0"/>
              <a:t>Name</a:t>
            </a:r>
            <a:r>
              <a:rPr lang="en-GB" dirty="0" smtClean="0"/>
              <a:t>, Institution or similar</a:t>
            </a:r>
            <a:endParaRPr lang="sv-SE" dirty="0"/>
          </a:p>
        </p:txBody>
      </p:sp>
      <p:sp>
        <p:nvSpPr>
          <p:cNvPr id="6" name="Platshållare för bildnummer 5"/>
          <p:cNvSpPr>
            <a:spLocks noGrp="1"/>
          </p:cNvSpPr>
          <p:nvPr>
            <p:ph type="sldNum" sz="quarter" idx="4"/>
          </p:nvPr>
        </p:nvSpPr>
        <p:spPr>
          <a:xfrm>
            <a:off x="6588000" y="6152400"/>
            <a:ext cx="21336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‹Nr.›</a:t>
            </a:fld>
            <a:endParaRPr lang="sv-SE" dirty="0"/>
          </a:p>
        </p:txBody>
      </p:sp>
      <p:sp>
        <p:nvSpPr>
          <p:cNvPr id="9" name="Text Placeholder 8"/>
          <p:cNvSpPr>
            <a:spLocks noGrp="1"/>
          </p:cNvSpPr>
          <p:nvPr>
            <p:ph type="body" idx="1"/>
          </p:nvPr>
        </p:nvSpPr>
        <p:spPr>
          <a:xfrm>
            <a:off x="792000" y="2808000"/>
            <a:ext cx="6850800" cy="32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Title Placeholder 9"/>
          <p:cNvSpPr>
            <a:spLocks noGrp="1"/>
          </p:cNvSpPr>
          <p:nvPr>
            <p:ph type="title"/>
          </p:nvPr>
        </p:nvSpPr>
        <p:spPr>
          <a:xfrm>
            <a:off x="792000" y="1944000"/>
            <a:ext cx="6850800" cy="795600"/>
          </a:xfrm>
          <a:prstGeom prst="rect">
            <a:avLst/>
          </a:prstGeom>
        </p:spPr>
        <p:txBody>
          <a:bodyPr vert="horz" lIns="91440" tIns="45720" rIns="91440" bIns="45720" rtlCol="0" anchor="t" anchorCtr="0">
            <a:normAutofit/>
          </a:bodyPr>
          <a:lstStyle/>
          <a:p>
            <a:r>
              <a:rPr lang="en-US" smtClean="0"/>
              <a:t>Click to edit Master title style</a:t>
            </a:r>
            <a:endParaRPr lang="en-GB"/>
          </a:p>
        </p:txBody>
      </p:sp>
      <p:pic>
        <p:nvPicPr>
          <p:cNvPr id="8" name="Picture 7" descr="logo-org-engelsk_rgb.png"/>
          <p:cNvPicPr>
            <a:picLocks noChangeAspect="1"/>
          </p:cNvPicPr>
          <p:nvPr userDrawn="1"/>
        </p:nvPicPr>
        <p:blipFill>
          <a:blip r:embed="rId9" cstate="print"/>
          <a:stretch>
            <a:fillRect/>
          </a:stretch>
        </p:blipFill>
        <p:spPr>
          <a:xfrm>
            <a:off x="7732800" y="288000"/>
            <a:ext cx="1062230" cy="1063754"/>
          </a:xfrm>
          <a:prstGeom prst="rect">
            <a:avLst/>
          </a:prstGeom>
        </p:spPr>
      </p:pic>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hf sldNum="0" hdr="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781200" y="6152400"/>
            <a:ext cx="11232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AEFE5D8C-6658-4CE8-AFEF-D97C75A23B81}" type="datetime1">
              <a:rPr lang="en-GB" smtClean="0"/>
              <a:pPr/>
              <a:t>03/12/2015</a:t>
            </a:fld>
            <a:endParaRPr lang="sv-SE" dirty="0"/>
          </a:p>
        </p:txBody>
      </p:sp>
      <p:sp>
        <p:nvSpPr>
          <p:cNvPr id="5" name="Platshållare för sidfot 4"/>
          <p:cNvSpPr>
            <a:spLocks noGrp="1"/>
          </p:cNvSpPr>
          <p:nvPr>
            <p:ph type="ftr" sz="quarter" idx="3"/>
          </p:nvPr>
        </p:nvSpPr>
        <p:spPr>
          <a:xfrm>
            <a:off x="1936800" y="6152400"/>
            <a:ext cx="44928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r>
              <a:rPr lang="en-GB" dirty="0" smtClean="0"/>
              <a:t>/Name </a:t>
            </a:r>
            <a:r>
              <a:rPr lang="en-GB" dirty="0" err="1" smtClean="0"/>
              <a:t>Name</a:t>
            </a:r>
            <a:r>
              <a:rPr lang="en-GB" dirty="0" smtClean="0"/>
              <a:t>, Institution or similar</a:t>
            </a:r>
            <a:endParaRPr lang="sv-SE" dirty="0"/>
          </a:p>
        </p:txBody>
      </p:sp>
      <p:sp>
        <p:nvSpPr>
          <p:cNvPr id="6" name="Platshållare för bildnummer 5"/>
          <p:cNvSpPr>
            <a:spLocks noGrp="1"/>
          </p:cNvSpPr>
          <p:nvPr>
            <p:ph type="sldNum" sz="quarter" idx="4"/>
          </p:nvPr>
        </p:nvSpPr>
        <p:spPr>
          <a:xfrm>
            <a:off x="6588000" y="6152400"/>
            <a:ext cx="21336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‹Nr.›</a:t>
            </a:fld>
            <a:endParaRPr lang="sv-SE" dirty="0"/>
          </a:p>
        </p:txBody>
      </p:sp>
      <p:sp>
        <p:nvSpPr>
          <p:cNvPr id="9" name="Text Placeholder 8"/>
          <p:cNvSpPr>
            <a:spLocks noGrp="1"/>
          </p:cNvSpPr>
          <p:nvPr>
            <p:ph type="body" idx="1"/>
          </p:nvPr>
        </p:nvSpPr>
        <p:spPr>
          <a:xfrm>
            <a:off x="792000" y="2808000"/>
            <a:ext cx="6850800" cy="32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Title Placeholder 9"/>
          <p:cNvSpPr>
            <a:spLocks noGrp="1"/>
          </p:cNvSpPr>
          <p:nvPr>
            <p:ph type="title"/>
          </p:nvPr>
        </p:nvSpPr>
        <p:spPr>
          <a:xfrm>
            <a:off x="792000" y="1944000"/>
            <a:ext cx="6850800" cy="795600"/>
          </a:xfrm>
          <a:prstGeom prst="rect">
            <a:avLst/>
          </a:prstGeom>
        </p:spPr>
        <p:txBody>
          <a:bodyPr vert="horz" lIns="91440" tIns="45720" rIns="91440" bIns="45720" rtlCol="0" anchor="t" anchorCtr="0">
            <a:normAutofit/>
          </a:bodyPr>
          <a:lstStyle/>
          <a:p>
            <a:r>
              <a:rPr lang="en-US" smtClean="0"/>
              <a:t>Click to edit Master title style</a:t>
            </a:r>
            <a:endParaRPr lang="en-GB"/>
          </a:p>
        </p:txBody>
      </p:sp>
      <p:pic>
        <p:nvPicPr>
          <p:cNvPr id="8" name="Picture 7" descr="logo-org-engelsk_rgb.png"/>
          <p:cNvPicPr>
            <a:picLocks noChangeAspect="1"/>
          </p:cNvPicPr>
          <p:nvPr userDrawn="1"/>
        </p:nvPicPr>
        <p:blipFill>
          <a:blip r:embed="rId9" cstate="print"/>
          <a:stretch>
            <a:fillRect/>
          </a:stretch>
        </p:blipFill>
        <p:spPr>
          <a:xfrm>
            <a:off x="7732800" y="288000"/>
            <a:ext cx="1062230" cy="1063754"/>
          </a:xfrm>
          <a:prstGeom prst="rect">
            <a:avLst/>
          </a:prstGeom>
        </p:spPr>
      </p:pic>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Lst>
  <p:hf sldNum="0" hdr="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www.stockholmuniversitypress.se/" TargetMode="External"/><Relationship Id="rId4" Type="http://schemas.openxmlformats.org/officeDocument/2006/relationships/hyperlink" Target="http://www.su.se/english/" TargetMode="External"/><Relationship Id="rId5" Type="http://schemas.openxmlformats.org/officeDocument/2006/relationships/hyperlink" Target="http://www.ubiquitypress.com/" TargetMode="External"/><Relationship Id="rId6" Type="http://schemas.openxmlformats.org/officeDocument/2006/relationships/hyperlink" Target="http://www.oapen.org/home"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3600" b="1" dirty="0"/>
              <a:t>U</a:t>
            </a:r>
            <a:r>
              <a:rPr lang="en-GB" sz="3600" b="1" dirty="0" smtClean="0"/>
              <a:t>ser-driven scholarly communications</a:t>
            </a:r>
            <a:endParaRPr lang="en-GB" sz="3600" dirty="0"/>
          </a:p>
        </p:txBody>
      </p:sp>
      <p:sp>
        <p:nvSpPr>
          <p:cNvPr id="3" name="Subtitle 2"/>
          <p:cNvSpPr>
            <a:spLocks noGrp="1"/>
          </p:cNvSpPr>
          <p:nvPr>
            <p:ph type="subTitle" idx="1"/>
          </p:nvPr>
        </p:nvSpPr>
        <p:spPr>
          <a:xfrm>
            <a:off x="1008000" y="3859200"/>
            <a:ext cx="6631200" cy="2306104"/>
          </a:xfrm>
        </p:spPr>
        <p:txBody>
          <a:bodyPr/>
          <a:lstStyle/>
          <a:p>
            <a:r>
              <a:rPr lang="en-GB" b="1" dirty="0" smtClean="0"/>
              <a:t>The </a:t>
            </a:r>
            <a:r>
              <a:rPr lang="en-GB" b="1" dirty="0"/>
              <a:t>Stockholm University </a:t>
            </a:r>
            <a:r>
              <a:rPr lang="en-GB" b="1" dirty="0" smtClean="0"/>
              <a:t>Library example</a:t>
            </a:r>
          </a:p>
          <a:p>
            <a:endParaRPr lang="en-GB" b="1" dirty="0" smtClean="0"/>
          </a:p>
          <a:p>
            <a:r>
              <a:rPr lang="en-GB" sz="1800" b="1" i="1" dirty="0" smtClean="0"/>
              <a:t>Sofie Wennström, Analyst, Dept. of Quality</a:t>
            </a:r>
          </a:p>
          <a:p>
            <a:r>
              <a:rPr lang="en-GB" sz="1800" b="1" i="1" dirty="0" smtClean="0"/>
              <a:t>	@SofieWennstrom | @</a:t>
            </a:r>
            <a:r>
              <a:rPr lang="en-GB" sz="1800" b="1" i="1" dirty="0" err="1" smtClean="0"/>
              <a:t>SthlmUniPress</a:t>
            </a:r>
            <a:endParaRPr lang="en-GB" sz="1800" b="1" i="1" dirty="0" smtClean="0"/>
          </a:p>
          <a:p>
            <a:r>
              <a:rPr lang="en-GB" sz="1800" b="1" i="1" dirty="0" smtClean="0"/>
              <a:t>	</a:t>
            </a:r>
            <a:r>
              <a:rPr lang="en-GB" sz="1800" b="1" i="1" dirty="0" err="1" smtClean="0"/>
              <a:t>sofie.wennstrom@sub.su.se</a:t>
            </a:r>
            <a:endParaRPr lang="en-GB" sz="1800" b="1" i="1" dirty="0"/>
          </a:p>
        </p:txBody>
      </p:sp>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5229200"/>
            <a:ext cx="432048" cy="432048"/>
          </a:xfrm>
          <a:prstGeom prst="rect">
            <a:avLst/>
          </a:prstGeom>
        </p:spPr>
      </p:pic>
      <p:pic>
        <p:nvPicPr>
          <p:cNvPr id="7" name="Bildobjekt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9773" y="5740598"/>
            <a:ext cx="343815" cy="22382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58"/>
            <a:ext cx="9708614" cy="6863558"/>
          </a:xfrm>
          <a:prstGeom prst="rect">
            <a:avLst/>
          </a:prstGeom>
        </p:spPr>
      </p:pic>
      <p:sp>
        <p:nvSpPr>
          <p:cNvPr id="3" name="textruta 2"/>
          <p:cNvSpPr txBox="1"/>
          <p:nvPr/>
        </p:nvSpPr>
        <p:spPr>
          <a:xfrm>
            <a:off x="179512" y="260648"/>
            <a:ext cx="3312368" cy="954107"/>
          </a:xfrm>
          <a:prstGeom prst="rect">
            <a:avLst/>
          </a:prstGeom>
          <a:noFill/>
        </p:spPr>
        <p:txBody>
          <a:bodyPr wrap="square" rtlCol="0">
            <a:spAutoFit/>
          </a:bodyPr>
          <a:lstStyle/>
          <a:p>
            <a:r>
              <a:rPr lang="en-GB" sz="2800" b="1" dirty="0" smtClean="0">
                <a:solidFill>
                  <a:schemeClr val="bg1"/>
                </a:solidFill>
                <a:latin typeface="Verdana" charset="0"/>
                <a:ea typeface="Verdana" charset="0"/>
                <a:cs typeface="Verdana" charset="0"/>
              </a:rPr>
              <a:t>Scholarly Communication</a:t>
            </a:r>
            <a:endParaRPr lang="en-GB" sz="2800" b="1" dirty="0">
              <a:solidFill>
                <a:schemeClr val="bg1"/>
              </a:solidFill>
              <a:latin typeface="Verdana" charset="0"/>
              <a:ea typeface="Verdana" charset="0"/>
              <a:cs typeface="Verdana" charset="0"/>
            </a:endParaRPr>
          </a:p>
        </p:txBody>
      </p:sp>
    </p:spTree>
    <p:extLst>
      <p:ext uri="{BB962C8B-B14F-4D97-AF65-F5344CB8AC3E}">
        <p14:creationId xmlns:p14="http://schemas.microsoft.com/office/powerpoint/2010/main" val="12169046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93" y="0"/>
            <a:ext cx="9841345" cy="6957392"/>
          </a:xfrm>
          <a:prstGeom prst="rect">
            <a:avLst/>
          </a:prstGeom>
        </p:spPr>
      </p:pic>
      <p:sp>
        <p:nvSpPr>
          <p:cNvPr id="3" name="textruta 2"/>
          <p:cNvSpPr txBox="1"/>
          <p:nvPr/>
        </p:nvSpPr>
        <p:spPr>
          <a:xfrm>
            <a:off x="6012160" y="260648"/>
            <a:ext cx="2808312" cy="954107"/>
          </a:xfrm>
          <a:prstGeom prst="rect">
            <a:avLst/>
          </a:prstGeom>
          <a:noFill/>
        </p:spPr>
        <p:txBody>
          <a:bodyPr wrap="square" rtlCol="0">
            <a:spAutoFit/>
          </a:bodyPr>
          <a:lstStyle/>
          <a:p>
            <a:r>
              <a:rPr lang="en-GB" sz="2800" b="1" dirty="0" smtClean="0">
                <a:solidFill>
                  <a:schemeClr val="bg1"/>
                </a:solidFill>
                <a:latin typeface="Verdana" charset="0"/>
                <a:ea typeface="Verdana" charset="0"/>
                <a:cs typeface="Verdana" charset="0"/>
              </a:rPr>
              <a:t>Basic Structure</a:t>
            </a:r>
            <a:endParaRPr lang="en-GB" sz="2800" b="1" dirty="0">
              <a:solidFill>
                <a:schemeClr val="bg1"/>
              </a:solidFill>
              <a:latin typeface="Verdana" charset="0"/>
              <a:ea typeface="Verdana" charset="0"/>
              <a:cs typeface="Verdana" charset="0"/>
            </a:endParaRPr>
          </a:p>
        </p:txBody>
      </p:sp>
    </p:spTree>
    <p:extLst>
      <p:ext uri="{BB962C8B-B14F-4D97-AF65-F5344CB8AC3E}">
        <p14:creationId xmlns:p14="http://schemas.microsoft.com/office/powerpoint/2010/main" val="10192403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700752" cy="6858000"/>
          </a:xfrm>
          <a:prstGeom prst="rect">
            <a:avLst/>
          </a:prstGeom>
        </p:spPr>
      </p:pic>
      <p:sp>
        <p:nvSpPr>
          <p:cNvPr id="3" name="textruta 2"/>
          <p:cNvSpPr txBox="1"/>
          <p:nvPr/>
        </p:nvSpPr>
        <p:spPr>
          <a:xfrm>
            <a:off x="251520" y="170637"/>
            <a:ext cx="2304256" cy="954107"/>
          </a:xfrm>
          <a:prstGeom prst="rect">
            <a:avLst/>
          </a:prstGeom>
          <a:noFill/>
        </p:spPr>
        <p:txBody>
          <a:bodyPr wrap="square" rtlCol="0">
            <a:spAutoFit/>
          </a:bodyPr>
          <a:lstStyle/>
          <a:p>
            <a:r>
              <a:rPr lang="en-GB" sz="2800" b="1" dirty="0" smtClean="0">
                <a:solidFill>
                  <a:schemeClr val="bg1"/>
                </a:solidFill>
                <a:latin typeface="Verdana" charset="0"/>
                <a:ea typeface="Verdana" charset="0"/>
                <a:cs typeface="Verdana" charset="0"/>
              </a:rPr>
              <a:t>Editorial Structure</a:t>
            </a:r>
            <a:endParaRPr lang="en-GB" sz="2800" b="1" dirty="0">
              <a:solidFill>
                <a:schemeClr val="bg1"/>
              </a:solidFill>
              <a:latin typeface="Verdana" charset="0"/>
              <a:ea typeface="Verdana" charset="0"/>
              <a:cs typeface="Verdana" charset="0"/>
            </a:endParaRPr>
          </a:p>
        </p:txBody>
      </p:sp>
    </p:spTree>
    <p:extLst>
      <p:ext uri="{BB962C8B-B14F-4D97-AF65-F5344CB8AC3E}">
        <p14:creationId xmlns:p14="http://schemas.microsoft.com/office/powerpoint/2010/main" val="2056911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84" y="-27384"/>
            <a:ext cx="9800260" cy="6928348"/>
          </a:xfrm>
          <a:prstGeom prst="rect">
            <a:avLst/>
          </a:prstGeom>
        </p:spPr>
      </p:pic>
      <p:sp>
        <p:nvSpPr>
          <p:cNvPr id="3" name="textruta 2"/>
          <p:cNvSpPr txBox="1"/>
          <p:nvPr/>
        </p:nvSpPr>
        <p:spPr>
          <a:xfrm>
            <a:off x="251520" y="170637"/>
            <a:ext cx="2808312" cy="954107"/>
          </a:xfrm>
          <a:prstGeom prst="rect">
            <a:avLst/>
          </a:prstGeom>
          <a:noFill/>
        </p:spPr>
        <p:txBody>
          <a:bodyPr wrap="square" rtlCol="0">
            <a:spAutoFit/>
          </a:bodyPr>
          <a:lstStyle/>
          <a:p>
            <a:r>
              <a:rPr lang="en-GB" sz="2800" b="1" smtClean="0">
                <a:solidFill>
                  <a:schemeClr val="bg1"/>
                </a:solidFill>
                <a:latin typeface="Verdana" charset="0"/>
                <a:ea typeface="Verdana" charset="0"/>
                <a:cs typeface="Verdana" charset="0"/>
              </a:rPr>
              <a:t>Book Project</a:t>
            </a:r>
            <a:endParaRPr lang="en-GB" sz="2800" b="1" dirty="0" smtClean="0">
              <a:solidFill>
                <a:schemeClr val="bg1"/>
              </a:solidFill>
              <a:latin typeface="Verdana" charset="0"/>
              <a:ea typeface="Verdana" charset="0"/>
              <a:cs typeface="Verdana" charset="0"/>
            </a:endParaRPr>
          </a:p>
          <a:p>
            <a:r>
              <a:rPr lang="en-GB" sz="2800" b="1" dirty="0" smtClean="0">
                <a:solidFill>
                  <a:schemeClr val="bg1"/>
                </a:solidFill>
                <a:latin typeface="Verdana" charset="0"/>
                <a:ea typeface="Verdana" charset="0"/>
                <a:cs typeface="Verdana" charset="0"/>
              </a:rPr>
              <a:t>Structure</a:t>
            </a:r>
            <a:endParaRPr lang="en-GB" sz="2800" b="1" dirty="0">
              <a:solidFill>
                <a:schemeClr val="bg1"/>
              </a:solidFill>
              <a:latin typeface="Verdana" charset="0"/>
              <a:ea typeface="Verdana" charset="0"/>
              <a:cs typeface="Verdana" charset="0"/>
            </a:endParaRPr>
          </a:p>
        </p:txBody>
      </p:sp>
    </p:spTree>
    <p:extLst>
      <p:ext uri="{BB962C8B-B14F-4D97-AF65-F5344CB8AC3E}">
        <p14:creationId xmlns:p14="http://schemas.microsoft.com/office/powerpoint/2010/main" val="5259294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58"/>
            <a:ext cx="9708614" cy="6863558"/>
          </a:xfrm>
          <a:prstGeom prst="rect">
            <a:avLst/>
          </a:prstGeom>
        </p:spPr>
      </p:pic>
      <p:sp>
        <p:nvSpPr>
          <p:cNvPr id="3" name="Vänsterböjd 2"/>
          <p:cNvSpPr/>
          <p:nvPr/>
        </p:nvSpPr>
        <p:spPr>
          <a:xfrm rot="13896754">
            <a:off x="2604519" y="913949"/>
            <a:ext cx="360040" cy="1152128"/>
          </a:xfrm>
          <a:prstGeom prst="curvedLeftArrow">
            <a:avLst/>
          </a:prstGeom>
          <a:solidFill>
            <a:schemeClr val="bg1"/>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Vänsterböjd 4"/>
          <p:cNvSpPr/>
          <p:nvPr/>
        </p:nvSpPr>
        <p:spPr>
          <a:xfrm rot="2433582">
            <a:off x="6343487" y="4631781"/>
            <a:ext cx="360040" cy="1152128"/>
          </a:xfrm>
          <a:prstGeom prst="curvedLeftArrow">
            <a:avLst/>
          </a:prstGeom>
          <a:solidFill>
            <a:schemeClr val="bg1"/>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Vänsterböjd 5"/>
          <p:cNvSpPr/>
          <p:nvPr/>
        </p:nvSpPr>
        <p:spPr>
          <a:xfrm rot="8644967">
            <a:off x="2571445" y="4729071"/>
            <a:ext cx="360040" cy="1152128"/>
          </a:xfrm>
          <a:prstGeom prst="curvedLeftArrow">
            <a:avLst/>
          </a:prstGeom>
          <a:solidFill>
            <a:schemeClr val="bg1"/>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8" name="Vänsterböjd 7"/>
          <p:cNvSpPr/>
          <p:nvPr/>
        </p:nvSpPr>
        <p:spPr>
          <a:xfrm rot="18814659">
            <a:off x="6229543" y="957267"/>
            <a:ext cx="360040" cy="1152128"/>
          </a:xfrm>
          <a:prstGeom prst="curvedLeftArrow">
            <a:avLst/>
          </a:prstGeom>
          <a:solidFill>
            <a:schemeClr val="bg1"/>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4" name="textruta 3"/>
          <p:cNvSpPr txBox="1"/>
          <p:nvPr/>
        </p:nvSpPr>
        <p:spPr>
          <a:xfrm>
            <a:off x="298050" y="260648"/>
            <a:ext cx="2041702" cy="1077218"/>
          </a:xfrm>
          <a:prstGeom prst="rect">
            <a:avLst/>
          </a:prstGeom>
          <a:noFill/>
        </p:spPr>
        <p:txBody>
          <a:bodyPr wrap="square" rtlCol="0">
            <a:spAutoFit/>
          </a:bodyPr>
          <a:lstStyle/>
          <a:p>
            <a:r>
              <a:rPr lang="en-GB" sz="3200" b="1" dirty="0" smtClean="0">
                <a:solidFill>
                  <a:schemeClr val="bg1"/>
                </a:solidFill>
                <a:latin typeface="Verdana" charset="0"/>
                <a:ea typeface="Verdana" charset="0"/>
                <a:cs typeface="Verdana" charset="0"/>
              </a:rPr>
              <a:t>What we add</a:t>
            </a:r>
            <a:endParaRPr lang="en-GB" sz="3200" b="1" dirty="0">
              <a:solidFill>
                <a:schemeClr val="bg1"/>
              </a:solidFill>
              <a:latin typeface="Verdana" charset="0"/>
              <a:ea typeface="Verdana" charset="0"/>
              <a:cs typeface="Verdana" charset="0"/>
            </a:endParaRPr>
          </a:p>
        </p:txBody>
      </p:sp>
    </p:spTree>
    <p:extLst>
      <p:ext uri="{BB962C8B-B14F-4D97-AF65-F5344CB8AC3E}">
        <p14:creationId xmlns:p14="http://schemas.microsoft.com/office/powerpoint/2010/main" val="866631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36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360"/>
                                          </p:val>
                                        </p:tav>
                                        <p:tav tm="100000">
                                          <p:val>
                                            <p:fltVal val="0"/>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360"/>
                                          </p:val>
                                        </p:tav>
                                        <p:tav tm="100000">
                                          <p:val>
                                            <p:fltVal val="0"/>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1000" fill="hold"/>
                                        <p:tgtEl>
                                          <p:spTgt spid="3"/>
                                        </p:tgtEl>
                                        <p:attrNameLst>
                                          <p:attrName>ppt_w</p:attrName>
                                        </p:attrNameLst>
                                      </p:cBhvr>
                                      <p:tavLst>
                                        <p:tav tm="0">
                                          <p:val>
                                            <p:fltVal val="0"/>
                                          </p:val>
                                        </p:tav>
                                        <p:tav tm="100000">
                                          <p:val>
                                            <p:strVal val="#ppt_w"/>
                                          </p:val>
                                        </p:tav>
                                      </p:tavLst>
                                    </p:anim>
                                    <p:anim calcmode="lin" valueType="num">
                                      <p:cBhvr>
                                        <p:cTn id="32" dur="1000" fill="hold"/>
                                        <p:tgtEl>
                                          <p:spTgt spid="3"/>
                                        </p:tgtEl>
                                        <p:attrNameLst>
                                          <p:attrName>ppt_h</p:attrName>
                                        </p:attrNameLst>
                                      </p:cBhvr>
                                      <p:tavLst>
                                        <p:tav tm="0">
                                          <p:val>
                                            <p:fltVal val="0"/>
                                          </p:val>
                                        </p:tav>
                                        <p:tav tm="100000">
                                          <p:val>
                                            <p:strVal val="#ppt_h"/>
                                          </p:val>
                                        </p:tav>
                                      </p:tavLst>
                                    </p:anim>
                                    <p:anim calcmode="lin" valueType="num">
                                      <p:cBhvr>
                                        <p:cTn id="33" dur="1000" fill="hold"/>
                                        <p:tgtEl>
                                          <p:spTgt spid="3"/>
                                        </p:tgtEl>
                                        <p:attrNameLst>
                                          <p:attrName>style.rotation</p:attrName>
                                        </p:attrNameLst>
                                      </p:cBhvr>
                                      <p:tavLst>
                                        <p:tav tm="0">
                                          <p:val>
                                            <p:fltVal val="360"/>
                                          </p:val>
                                        </p:tav>
                                        <p:tav tm="100000">
                                          <p:val>
                                            <p:fltVal val="0"/>
                                          </p:val>
                                        </p:tav>
                                      </p:tavLst>
                                    </p:anim>
                                    <p:animEffect transition="in" filter="fade">
                                      <p:cBhvr>
                                        <p:cTn id="3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dirty="0" smtClean="0"/>
              <a:t>Thank you – Questions?</a:t>
            </a:r>
            <a:endParaRPr lang="en-GB" dirty="0"/>
          </a:p>
        </p:txBody>
      </p:sp>
      <p:sp>
        <p:nvSpPr>
          <p:cNvPr id="3" name="Platshållare för innehåll 2"/>
          <p:cNvSpPr>
            <a:spLocks noGrp="1"/>
          </p:cNvSpPr>
          <p:nvPr>
            <p:ph idx="1"/>
          </p:nvPr>
        </p:nvSpPr>
        <p:spPr/>
        <p:txBody>
          <a:bodyPr/>
          <a:lstStyle/>
          <a:p>
            <a:pPr marL="0" indent="0">
              <a:buNone/>
            </a:pPr>
            <a:r>
              <a:rPr lang="sv-SE" b="1" dirty="0" smtClean="0"/>
              <a:t>Useful Links</a:t>
            </a:r>
          </a:p>
          <a:p>
            <a:r>
              <a:rPr lang="sv-SE" dirty="0" smtClean="0">
                <a:hlinkClick r:id="rId3"/>
              </a:rPr>
              <a:t>www.stockholmuniversitypress.se</a:t>
            </a:r>
            <a:r>
              <a:rPr lang="sv-SE" dirty="0" smtClean="0"/>
              <a:t> </a:t>
            </a:r>
          </a:p>
          <a:p>
            <a:r>
              <a:rPr lang="sv-SE" dirty="0">
                <a:hlinkClick r:id="rId4"/>
              </a:rPr>
              <a:t>http://blog.stockholmuniversitypress.se</a:t>
            </a:r>
          </a:p>
          <a:p>
            <a:r>
              <a:rPr lang="sv-SE" dirty="0" smtClean="0">
                <a:hlinkClick r:id="rId4"/>
              </a:rPr>
              <a:t>http</a:t>
            </a:r>
            <a:r>
              <a:rPr lang="sv-SE" dirty="0">
                <a:hlinkClick r:id="rId4"/>
              </a:rPr>
              <a:t>://www.su.se/english</a:t>
            </a:r>
            <a:r>
              <a:rPr lang="sv-SE" dirty="0" smtClean="0">
                <a:hlinkClick r:id="rId4"/>
              </a:rPr>
              <a:t>/</a:t>
            </a:r>
            <a:endParaRPr lang="sv-SE" dirty="0" smtClean="0"/>
          </a:p>
          <a:p>
            <a:r>
              <a:rPr lang="sv-SE" dirty="0" smtClean="0">
                <a:hlinkClick r:id="rId5"/>
              </a:rPr>
              <a:t>http://www.ubiquitypress.com</a:t>
            </a:r>
            <a:endParaRPr lang="sv-SE" dirty="0" smtClean="0"/>
          </a:p>
          <a:p>
            <a:r>
              <a:rPr lang="sv-SE" dirty="0">
                <a:hlinkClick r:id="rId6"/>
              </a:rPr>
              <a:t>http://</a:t>
            </a:r>
            <a:r>
              <a:rPr lang="sv-SE" dirty="0" smtClean="0">
                <a:hlinkClick r:id="rId6"/>
              </a:rPr>
              <a:t>www.oapen.org/home</a:t>
            </a:r>
            <a:endParaRPr lang="sv-SE" dirty="0" smtClean="0"/>
          </a:p>
          <a:p>
            <a:endParaRPr lang="sv-SE" dirty="0" smtClean="0"/>
          </a:p>
          <a:p>
            <a:endParaRPr lang="sv-SE" dirty="0" smtClean="0"/>
          </a:p>
          <a:p>
            <a:endParaRPr lang="sv-SE" dirty="0"/>
          </a:p>
        </p:txBody>
      </p:sp>
      <p:sp>
        <p:nvSpPr>
          <p:cNvPr id="5" name="Platshållare för sidfot 4"/>
          <p:cNvSpPr>
            <a:spLocks noGrp="1"/>
          </p:cNvSpPr>
          <p:nvPr>
            <p:ph type="ftr" sz="quarter" idx="11"/>
          </p:nvPr>
        </p:nvSpPr>
        <p:spPr>
          <a:xfrm>
            <a:off x="1403648" y="6152400"/>
            <a:ext cx="5688632" cy="518400"/>
          </a:xfrm>
        </p:spPr>
        <p:txBody>
          <a:bodyPr/>
          <a:lstStyle/>
          <a:p>
            <a:r>
              <a:rPr lang="en-GB" dirty="0" smtClean="0"/>
              <a:t>/Sofie Wennström, Stockholm University Library, Sweden</a:t>
            </a:r>
          </a:p>
          <a:p>
            <a:r>
              <a:rPr lang="en-GB" dirty="0" smtClean="0"/>
              <a:t>@SofieWennstrom | @</a:t>
            </a:r>
            <a:r>
              <a:rPr lang="en-GB" dirty="0" err="1" smtClean="0"/>
              <a:t>SthlmUniPress</a:t>
            </a:r>
            <a:endParaRPr lang="sv-SE" dirty="0"/>
          </a:p>
        </p:txBody>
      </p:sp>
    </p:spTree>
    <p:extLst>
      <p:ext uri="{BB962C8B-B14F-4D97-AF65-F5344CB8AC3E}">
        <p14:creationId xmlns:p14="http://schemas.microsoft.com/office/powerpoint/2010/main" val="16419548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99592" y="1124744"/>
            <a:ext cx="6850800" cy="795600"/>
          </a:xfrm>
        </p:spPr>
        <p:txBody>
          <a:bodyPr/>
          <a:lstStyle/>
          <a:p>
            <a:r>
              <a:rPr lang="en-GB" dirty="0" smtClean="0"/>
              <a:t>Common Questions</a:t>
            </a:r>
            <a:endParaRPr lang="en-GB" dirty="0"/>
          </a:p>
        </p:txBody>
      </p:sp>
      <p:sp>
        <p:nvSpPr>
          <p:cNvPr id="3" name="Platshållare för innehåll 2"/>
          <p:cNvSpPr>
            <a:spLocks noGrp="1"/>
          </p:cNvSpPr>
          <p:nvPr>
            <p:ph idx="1"/>
          </p:nvPr>
        </p:nvSpPr>
        <p:spPr>
          <a:xfrm>
            <a:off x="792000" y="1772816"/>
            <a:ext cx="6850800" cy="4249984"/>
          </a:xfrm>
        </p:spPr>
        <p:txBody>
          <a:bodyPr>
            <a:normAutofit fontScale="55000" lnSpcReduction="20000"/>
          </a:bodyPr>
          <a:lstStyle/>
          <a:p>
            <a:r>
              <a:rPr lang="en-GB" dirty="0" smtClean="0"/>
              <a:t>The cost of publishing?</a:t>
            </a:r>
          </a:p>
          <a:p>
            <a:pPr lvl="1"/>
            <a:r>
              <a:rPr lang="en-GB" dirty="0" smtClean="0"/>
              <a:t>GBP  300 per journal article</a:t>
            </a:r>
          </a:p>
          <a:p>
            <a:pPr lvl="1"/>
            <a:r>
              <a:rPr lang="en-GB" dirty="0" smtClean="0"/>
              <a:t>Approx. GBP 3,250 for a standard book (200 pages)</a:t>
            </a:r>
          </a:p>
          <a:p>
            <a:r>
              <a:rPr lang="en-GB" dirty="0" smtClean="0"/>
              <a:t>Who makes decisions?</a:t>
            </a:r>
          </a:p>
          <a:p>
            <a:pPr lvl="1"/>
            <a:r>
              <a:rPr lang="en-GB" dirty="0" smtClean="0"/>
              <a:t>The Publishing Committee, based on recommendations from the editorial boards</a:t>
            </a:r>
          </a:p>
          <a:p>
            <a:r>
              <a:rPr lang="en-GB" dirty="0" smtClean="0"/>
              <a:t>Which subject areas do you cover?</a:t>
            </a:r>
          </a:p>
          <a:p>
            <a:pPr lvl="1"/>
            <a:r>
              <a:rPr lang="en-GB" dirty="0" smtClean="0"/>
              <a:t>All the areas where there’s a demand for reasonably priced OA publishing</a:t>
            </a:r>
          </a:p>
          <a:p>
            <a:pPr lvl="1"/>
            <a:r>
              <a:rPr lang="en-GB" dirty="0" smtClean="0"/>
              <a:t>An Editorial Board for the subject area is also needed</a:t>
            </a:r>
          </a:p>
          <a:p>
            <a:r>
              <a:rPr lang="en-GB" dirty="0" smtClean="0"/>
              <a:t>What dissemination channels do you use?</a:t>
            </a:r>
          </a:p>
          <a:p>
            <a:pPr lvl="1"/>
            <a:r>
              <a:rPr lang="en-GB" dirty="0" smtClean="0"/>
              <a:t>OAPEN for online books</a:t>
            </a:r>
          </a:p>
          <a:p>
            <a:pPr lvl="1"/>
            <a:r>
              <a:rPr lang="en-GB" dirty="0" smtClean="0"/>
              <a:t>Amazon &amp; </a:t>
            </a:r>
            <a:r>
              <a:rPr lang="en-GB" dirty="0" err="1" smtClean="0"/>
              <a:t>Bokinfo</a:t>
            </a:r>
            <a:r>
              <a:rPr lang="en-GB" dirty="0" smtClean="0"/>
              <a:t> (SWE) for Print-on-Demand books</a:t>
            </a:r>
          </a:p>
          <a:p>
            <a:pPr lvl="1"/>
            <a:r>
              <a:rPr lang="en-GB" dirty="0"/>
              <a:t>S</a:t>
            </a:r>
            <a:r>
              <a:rPr lang="en-GB" dirty="0" smtClean="0"/>
              <a:t>ubject area databases &amp; Search Engine Optimisation for journals (takes time to </a:t>
            </a:r>
            <a:r>
              <a:rPr lang="en-GB" dirty="0" err="1" smtClean="0"/>
              <a:t>fulful</a:t>
            </a:r>
            <a:r>
              <a:rPr lang="en-GB" dirty="0" smtClean="0"/>
              <a:t> criteria)</a:t>
            </a:r>
          </a:p>
          <a:p>
            <a:pPr lvl="1"/>
            <a:r>
              <a:rPr lang="en-GB" dirty="0" smtClean="0"/>
              <a:t>Approved by the Norwegian Register for Scientific Publishers (Level 1) &amp; The Danish Bibliometric Indicator</a:t>
            </a:r>
          </a:p>
          <a:p>
            <a:r>
              <a:rPr lang="en-GB" dirty="0" smtClean="0"/>
              <a:t>What organisations are you members of?</a:t>
            </a:r>
          </a:p>
          <a:p>
            <a:pPr lvl="1"/>
            <a:r>
              <a:rPr lang="en-GB" dirty="0" smtClean="0"/>
              <a:t>OASPA,DOAJ,  Ubiquity Partner Network, CrossRef &amp; COPE (the last two via Ubiquity Press)</a:t>
            </a:r>
          </a:p>
          <a:p>
            <a:endParaRPr lang="en-GB" dirty="0"/>
          </a:p>
        </p:txBody>
      </p:sp>
      <p:sp>
        <p:nvSpPr>
          <p:cNvPr id="6" name="Platshållare för sidfot 4"/>
          <p:cNvSpPr>
            <a:spLocks noGrp="1"/>
          </p:cNvSpPr>
          <p:nvPr>
            <p:ph type="ftr" sz="quarter" idx="11"/>
          </p:nvPr>
        </p:nvSpPr>
        <p:spPr>
          <a:xfrm>
            <a:off x="1403648" y="6152400"/>
            <a:ext cx="5688632" cy="518400"/>
          </a:xfrm>
        </p:spPr>
        <p:txBody>
          <a:bodyPr/>
          <a:lstStyle/>
          <a:p>
            <a:r>
              <a:rPr lang="en-GB" dirty="0" smtClean="0"/>
              <a:t>/Sofie Wennström, Stockholm University Library, Sweden</a:t>
            </a:r>
          </a:p>
          <a:p>
            <a:r>
              <a:rPr lang="en-GB" dirty="0" smtClean="0"/>
              <a:t>@SofieWennstrom | @</a:t>
            </a:r>
            <a:r>
              <a:rPr lang="en-GB" dirty="0" err="1" smtClean="0"/>
              <a:t>SthlmUniPress</a:t>
            </a:r>
            <a:endParaRPr lang="sv-SE" dirty="0"/>
          </a:p>
        </p:txBody>
      </p:sp>
    </p:spTree>
    <p:extLst>
      <p:ext uri="{BB962C8B-B14F-4D97-AF65-F5344CB8AC3E}">
        <p14:creationId xmlns:p14="http://schemas.microsoft.com/office/powerpoint/2010/main" val="643314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9552" y="188640"/>
            <a:ext cx="6850800" cy="795600"/>
          </a:xfrm>
        </p:spPr>
        <p:txBody>
          <a:bodyPr/>
          <a:lstStyle/>
          <a:p>
            <a:r>
              <a:rPr lang="sv-SE" dirty="0" smtClean="0"/>
              <a:t>Speaker text</a:t>
            </a:r>
            <a:endParaRPr lang="sv-SE" dirty="0"/>
          </a:p>
        </p:txBody>
      </p:sp>
      <p:sp>
        <p:nvSpPr>
          <p:cNvPr id="3" name="Platshållare för innehåll 2"/>
          <p:cNvSpPr>
            <a:spLocks noGrp="1"/>
          </p:cNvSpPr>
          <p:nvPr>
            <p:ph idx="1"/>
          </p:nvPr>
        </p:nvSpPr>
        <p:spPr>
          <a:xfrm>
            <a:off x="323528" y="764704"/>
            <a:ext cx="8280920" cy="5616624"/>
          </a:xfrm>
        </p:spPr>
        <p:txBody>
          <a:bodyPr>
            <a:normAutofit fontScale="25000" lnSpcReduction="20000"/>
          </a:bodyPr>
          <a:lstStyle/>
          <a:p>
            <a:pPr>
              <a:lnSpc>
                <a:spcPct val="120000"/>
              </a:lnSpc>
            </a:pPr>
            <a:r>
              <a:rPr lang="en-GB" b="1" dirty="0" smtClean="0"/>
              <a:t>Slide 1: - Introduction</a:t>
            </a:r>
          </a:p>
          <a:p>
            <a:pPr marL="171450" indent="-171450">
              <a:lnSpc>
                <a:spcPct val="120000"/>
              </a:lnSpc>
              <a:buFont typeface="Arial" charset="0"/>
              <a:buChar char="•"/>
            </a:pPr>
            <a:r>
              <a:rPr lang="en-GB" dirty="0" smtClean="0"/>
              <a:t>I’d like </a:t>
            </a:r>
            <a:r>
              <a:rPr lang="en-GB" dirty="0" err="1" smtClean="0"/>
              <a:t>to</a:t>
            </a:r>
            <a:r>
              <a:rPr lang="en-GB" dirty="0" smtClean="0"/>
              <a:t> talk to you today about the governing principles of the publication services at Stockholm University Library, by using the Stockholm University Press as an example.</a:t>
            </a:r>
          </a:p>
          <a:p>
            <a:pPr marL="171450" indent="-171450">
              <a:lnSpc>
                <a:spcPct val="120000"/>
              </a:lnSpc>
              <a:buFont typeface="Arial" charset="0"/>
              <a:buChar char="•"/>
            </a:pPr>
            <a:r>
              <a:rPr lang="en-GB" dirty="0" smtClean="0"/>
              <a:t>Stockholm university has over 3,300 faculty members, and more than 69,000 registered students (29,000 full time), mostly HSS, but strong in some science areas as well.</a:t>
            </a:r>
          </a:p>
          <a:p>
            <a:pPr marL="171450" indent="-171450">
              <a:lnSpc>
                <a:spcPct val="120000"/>
              </a:lnSpc>
              <a:buFont typeface="Arial" charset="0"/>
              <a:buChar char="•"/>
            </a:pPr>
            <a:r>
              <a:rPr lang="en-GB" dirty="0" smtClean="0"/>
              <a:t>We needed an upgraded publishing service for our researchers, and there was a demand for more Open Access options. The press was formed based on a decision of the Vice-Chancellor in December 2012, who delegate to the Library to take care of the running of this operation. </a:t>
            </a:r>
          </a:p>
          <a:p>
            <a:pPr marL="171450" indent="-171450">
              <a:lnSpc>
                <a:spcPct val="120000"/>
              </a:lnSpc>
              <a:buFont typeface="Arial" charset="0"/>
              <a:buChar char="•"/>
            </a:pPr>
            <a:r>
              <a:rPr lang="en-GB" dirty="0" smtClean="0"/>
              <a:t>The request was to form an Open Access press, on a non-profit basis (following the principles of the entire university).</a:t>
            </a:r>
          </a:p>
          <a:p>
            <a:pPr marL="171450" indent="-171450">
              <a:lnSpc>
                <a:spcPct val="120000"/>
              </a:lnSpc>
              <a:buFont typeface="Arial" charset="0"/>
              <a:buChar char="•"/>
            </a:pPr>
            <a:r>
              <a:rPr lang="en-GB" dirty="0" smtClean="0"/>
              <a:t>An early decision in the process of forming the press, was to ensure it had a clear focus on the users, the researchers, to ensure that the work effort made sense from the perspective of the entire university.</a:t>
            </a:r>
          </a:p>
          <a:p>
            <a:pPr marL="171450" indent="-171450">
              <a:lnSpc>
                <a:spcPct val="120000"/>
              </a:lnSpc>
              <a:buFont typeface="Arial" charset="0"/>
              <a:buChar char="•"/>
            </a:pPr>
            <a:r>
              <a:rPr lang="en-GB" dirty="0" smtClean="0"/>
              <a:t>The press has been allowed to grow slowly, and in accordance with the users’ needs, and that is what I would like to describe today.</a:t>
            </a:r>
          </a:p>
          <a:p>
            <a:pPr>
              <a:lnSpc>
                <a:spcPct val="120000"/>
              </a:lnSpc>
            </a:pPr>
            <a:r>
              <a:rPr lang="en-GB" b="1" dirty="0" smtClean="0"/>
              <a:t>Slide 2:- Scholarly Communication</a:t>
            </a:r>
          </a:p>
          <a:p>
            <a:pPr marL="171450" indent="-171450">
              <a:lnSpc>
                <a:spcPct val="120000"/>
              </a:lnSpc>
              <a:spcBef>
                <a:spcPts val="0"/>
              </a:spcBef>
              <a:buSzTx/>
              <a:buFont typeface="Arial" charset="0"/>
              <a:buChar char="•"/>
              <a:defRPr/>
            </a:pPr>
            <a:r>
              <a:rPr lang="en-GB" dirty="0" smtClean="0"/>
              <a:t>Meaning of research &amp; publishing: Exchange of ideas</a:t>
            </a:r>
          </a:p>
          <a:p>
            <a:pPr marL="171450" indent="-171450">
              <a:lnSpc>
                <a:spcPct val="120000"/>
              </a:lnSpc>
              <a:buFont typeface="Arial" charset="0"/>
              <a:buChar char="•"/>
            </a:pPr>
            <a:r>
              <a:rPr lang="en-GB" dirty="0" smtClean="0"/>
              <a:t>Another meaning-making action intrinsic in the process is to Review others’ work to be inspired and to help them get better</a:t>
            </a:r>
          </a:p>
          <a:p>
            <a:pPr marL="171450" indent="-171450">
              <a:lnSpc>
                <a:spcPct val="120000"/>
              </a:lnSpc>
              <a:spcBef>
                <a:spcPts val="0"/>
              </a:spcBef>
              <a:buSzTx/>
              <a:buFont typeface="Arial" charset="0"/>
              <a:buChar char="•"/>
              <a:defRPr/>
            </a:pPr>
            <a:r>
              <a:rPr lang="en-GB" dirty="0" smtClean="0"/>
              <a:t>The scientific process is driven by creating possibilities to discuss and develop ideas into something greater through publication of papers</a:t>
            </a:r>
          </a:p>
          <a:p>
            <a:pPr marL="171450" indent="-171450">
              <a:lnSpc>
                <a:spcPct val="120000"/>
              </a:lnSpc>
              <a:spcBef>
                <a:spcPts val="0"/>
              </a:spcBef>
              <a:buSzTx/>
              <a:buFont typeface="Arial" charset="0"/>
              <a:buChar char="•"/>
              <a:defRPr/>
            </a:pPr>
            <a:r>
              <a:rPr lang="en-GB" dirty="0" smtClean="0"/>
              <a:t>This process is built-in to the university systems, where publishing plays an important part not only to drive development but also by the evaluation practices. </a:t>
            </a:r>
          </a:p>
          <a:p>
            <a:pPr marL="171450" indent="-171450">
              <a:lnSpc>
                <a:spcPct val="120000"/>
              </a:lnSpc>
              <a:spcBef>
                <a:spcPts val="0"/>
              </a:spcBef>
              <a:buSzTx/>
              <a:buFont typeface="Arial" charset="0"/>
              <a:buChar char="•"/>
              <a:defRPr/>
            </a:pPr>
            <a:r>
              <a:rPr lang="en-GB" dirty="0" smtClean="0"/>
              <a:t>A publishing venture at a university need to take all this into account and make sure to follow this practical syllogism</a:t>
            </a:r>
          </a:p>
          <a:p>
            <a:pPr marL="171450" indent="-171450">
              <a:lnSpc>
                <a:spcPct val="120000"/>
              </a:lnSpc>
              <a:spcBef>
                <a:spcPts val="0"/>
              </a:spcBef>
              <a:buSzTx/>
              <a:buFont typeface="Arial" charset="0"/>
              <a:buChar char="•"/>
              <a:defRPr/>
            </a:pPr>
            <a:r>
              <a:rPr lang="en-GB" dirty="0" smtClean="0"/>
              <a:t>Science isn’t done until it’s communicated! (Sir Mark Walport, UK Science Chief, at LIBER Annual Conference 2015, London, UK): </a:t>
            </a:r>
          </a:p>
          <a:p>
            <a:pPr marL="171450" indent="-171450">
              <a:lnSpc>
                <a:spcPct val="120000"/>
              </a:lnSpc>
              <a:spcBef>
                <a:spcPts val="0"/>
              </a:spcBef>
              <a:buSzTx/>
              <a:buFont typeface="Arial" charset="0"/>
              <a:buChar char="•"/>
              <a:defRPr/>
            </a:pPr>
            <a:r>
              <a:rPr lang="en-GB" dirty="0" smtClean="0"/>
              <a:t>Based on this quote, we can form a practical syllogism to explain what drives the scholarly communication process:</a:t>
            </a:r>
          </a:p>
          <a:p>
            <a:pPr marL="171450" indent="-171450">
              <a:lnSpc>
                <a:spcPct val="120000"/>
              </a:lnSpc>
              <a:spcBef>
                <a:spcPts val="0"/>
              </a:spcBef>
              <a:buSzTx/>
              <a:buFont typeface="Arial" charset="0"/>
              <a:buChar char="•"/>
              <a:defRPr/>
            </a:pPr>
            <a:r>
              <a:rPr lang="en-GB" dirty="0" smtClean="0"/>
              <a:t>Premise 1) All researchers should communicate, Premise 2) I am a researcher; Conclusion) I need to publish to communicate</a:t>
            </a:r>
          </a:p>
          <a:p>
            <a:pPr marL="171450" indent="-171450">
              <a:lnSpc>
                <a:spcPct val="120000"/>
              </a:lnSpc>
              <a:spcBef>
                <a:spcPts val="0"/>
              </a:spcBef>
              <a:buSzTx/>
              <a:buFont typeface="Arial" charset="0"/>
              <a:buChar char="•"/>
              <a:defRPr/>
            </a:pPr>
            <a:r>
              <a:rPr lang="en-GB" dirty="0" smtClean="0"/>
              <a:t>Our role as a publisher is then to simplify this process to leave more room for the actual research being done. So, how is this done then?</a:t>
            </a:r>
          </a:p>
          <a:p>
            <a:pPr>
              <a:lnSpc>
                <a:spcPct val="120000"/>
              </a:lnSpc>
              <a:spcBef>
                <a:spcPts val="0"/>
              </a:spcBef>
              <a:buSzTx/>
              <a:defRPr/>
            </a:pPr>
            <a:r>
              <a:rPr lang="en-GB" b="1" dirty="0" smtClean="0"/>
              <a:t>Slide 3 –Basic Structure</a:t>
            </a:r>
          </a:p>
          <a:p>
            <a:pPr marL="171450" indent="-171450">
              <a:lnSpc>
                <a:spcPct val="120000"/>
              </a:lnSpc>
              <a:buFont typeface="Arial" charset="0"/>
              <a:buChar char="•"/>
            </a:pPr>
            <a:r>
              <a:rPr lang="en-GB" dirty="0" smtClean="0"/>
              <a:t>Stockholm University Press is a part of the university structure, as it is a part of the university as a whole.</a:t>
            </a:r>
          </a:p>
          <a:p>
            <a:pPr marL="171450" indent="-171450">
              <a:lnSpc>
                <a:spcPct val="120000"/>
              </a:lnSpc>
              <a:buFont typeface="Arial" charset="0"/>
              <a:buChar char="•"/>
            </a:pPr>
            <a:r>
              <a:rPr lang="en-GB" dirty="0" smtClean="0"/>
              <a:t>The governing bodies of book series and journals is formed by researchers.</a:t>
            </a:r>
          </a:p>
          <a:p>
            <a:pPr marL="171450" indent="-171450">
              <a:lnSpc>
                <a:spcPct val="120000"/>
              </a:lnSpc>
              <a:buFont typeface="Arial" charset="0"/>
              <a:buChar char="•"/>
            </a:pPr>
            <a:r>
              <a:rPr lang="en-GB" dirty="0" smtClean="0"/>
              <a:t>The Publishing Committee include elected members of senior faculty along with representatives from the Library staff.</a:t>
            </a:r>
          </a:p>
          <a:p>
            <a:pPr marL="171450" indent="-171450">
              <a:lnSpc>
                <a:spcPct val="120000"/>
              </a:lnSpc>
              <a:buFont typeface="Arial" charset="0"/>
              <a:buChar char="•"/>
            </a:pPr>
            <a:r>
              <a:rPr lang="en-GB" dirty="0" smtClean="0"/>
              <a:t>The Editorial Boards are formed of active researchers in each respective subject area, based on their own ideas and scope. It is also common to recruit board members from other institutions or countries, to facilitate networking and external review</a:t>
            </a:r>
          </a:p>
          <a:p>
            <a:pPr marL="171450" indent="-171450">
              <a:lnSpc>
                <a:spcPct val="120000"/>
              </a:lnSpc>
              <a:buFont typeface="Arial" charset="0"/>
              <a:buChar char="•"/>
            </a:pPr>
            <a:r>
              <a:rPr lang="en-GB" dirty="0" smtClean="0"/>
              <a:t>External reviewers – no one can review a manuscript from their own department or institution, so all reviewers should be invited on this premise, based on the networks of the board members</a:t>
            </a:r>
          </a:p>
          <a:p>
            <a:pPr marL="171450" indent="-171450">
              <a:lnSpc>
                <a:spcPct val="120000"/>
              </a:lnSpc>
              <a:buFont typeface="Arial" charset="0"/>
              <a:buChar char="•"/>
            </a:pPr>
            <a:r>
              <a:rPr lang="en-GB" dirty="0" smtClean="0"/>
              <a:t>The administration is a part of the university, and thus have access to databases and information channels to facilitate the support to researchers as authors, editors and reviewers</a:t>
            </a:r>
          </a:p>
          <a:p>
            <a:pPr marL="171450" indent="-171450">
              <a:lnSpc>
                <a:spcPct val="120000"/>
              </a:lnSpc>
              <a:spcBef>
                <a:spcPts val="0"/>
              </a:spcBef>
              <a:buSzTx/>
              <a:buFont typeface="Arial" charset="0"/>
              <a:buChar char="•"/>
              <a:defRPr/>
            </a:pPr>
            <a:r>
              <a:rPr lang="en-GB" dirty="0" smtClean="0"/>
              <a:t>No library staff works solely with press matters. They have other duties at the library to ensure that the perspective about the meaning-making process is in place (I, for example work with forming strategies for learning and instruction about all library services to both researchers and students)</a:t>
            </a:r>
          </a:p>
          <a:p>
            <a:pPr>
              <a:lnSpc>
                <a:spcPct val="120000"/>
              </a:lnSpc>
              <a:spcBef>
                <a:spcPts val="0"/>
              </a:spcBef>
              <a:buSzTx/>
              <a:defRPr/>
            </a:pPr>
            <a:r>
              <a:rPr lang="en-GB" b="1" dirty="0" smtClean="0"/>
              <a:t>Slide 4 – Editorial Structure</a:t>
            </a:r>
          </a:p>
          <a:p>
            <a:pPr marL="171450" indent="-171450">
              <a:lnSpc>
                <a:spcPct val="120000"/>
              </a:lnSpc>
              <a:spcBef>
                <a:spcPts val="0"/>
              </a:spcBef>
              <a:buSzTx/>
              <a:buFont typeface="Arial" charset="0"/>
              <a:buChar char="•"/>
              <a:defRPr/>
            </a:pPr>
            <a:r>
              <a:rPr lang="en-GB" dirty="0" smtClean="0"/>
              <a:t>The editorial structure is built on the collaboration between the different stakeholders of the process</a:t>
            </a:r>
          </a:p>
          <a:p>
            <a:pPr marL="171450" indent="-171450">
              <a:lnSpc>
                <a:spcPct val="120000"/>
              </a:lnSpc>
              <a:spcBef>
                <a:spcPts val="0"/>
              </a:spcBef>
              <a:buSzTx/>
              <a:buFont typeface="Arial" charset="0"/>
              <a:buChar char="•"/>
              <a:defRPr/>
            </a:pPr>
            <a:r>
              <a:rPr lang="en-GB" dirty="0" smtClean="0"/>
              <a:t>Authors submit papers, proposals and full manuscripts</a:t>
            </a:r>
          </a:p>
          <a:p>
            <a:pPr marL="171450" indent="-171450">
              <a:lnSpc>
                <a:spcPct val="120000"/>
              </a:lnSpc>
              <a:spcBef>
                <a:spcPts val="0"/>
              </a:spcBef>
              <a:buSzTx/>
              <a:buFont typeface="Arial" charset="0"/>
              <a:buChar char="•"/>
              <a:defRPr/>
            </a:pPr>
            <a:r>
              <a:rPr lang="en-GB" dirty="0" smtClean="0"/>
              <a:t>The Editorial Boards assess the manuscripts and appoints reviewers and make decisions or recommendations of decisions (the structure is a little bit different between journals and books)</a:t>
            </a:r>
          </a:p>
          <a:p>
            <a:pPr marL="171450" indent="-171450">
              <a:lnSpc>
                <a:spcPct val="120000"/>
              </a:lnSpc>
              <a:spcBef>
                <a:spcPts val="0"/>
              </a:spcBef>
              <a:buSzTx/>
              <a:buFont typeface="Arial" charset="0"/>
              <a:buChar char="•"/>
              <a:defRPr/>
            </a:pPr>
            <a:r>
              <a:rPr lang="en-GB" dirty="0" smtClean="0"/>
              <a:t>The Library/Press staff facilitates the process and run the day-to-day management</a:t>
            </a:r>
          </a:p>
          <a:p>
            <a:pPr marL="171450" indent="-171450">
              <a:lnSpc>
                <a:spcPct val="120000"/>
              </a:lnSpc>
              <a:spcBef>
                <a:spcPts val="0"/>
              </a:spcBef>
              <a:buSzTx/>
              <a:buFont typeface="Arial" charset="0"/>
              <a:buChar char="•"/>
              <a:defRPr/>
            </a:pPr>
            <a:r>
              <a:rPr lang="en-GB" dirty="0" smtClean="0"/>
              <a:t>The Publishing Committee makes final decisions about proposals (books and journals) and book </a:t>
            </a:r>
            <a:r>
              <a:rPr lang="en-GB" dirty="0" err="1" smtClean="0"/>
              <a:t>manbuscripts</a:t>
            </a:r>
            <a:endParaRPr lang="en-GB" dirty="0" smtClean="0"/>
          </a:p>
          <a:p>
            <a:pPr marL="171450" indent="-171450">
              <a:lnSpc>
                <a:spcPct val="120000"/>
              </a:lnSpc>
              <a:spcBef>
                <a:spcPts val="0"/>
              </a:spcBef>
              <a:buSzTx/>
              <a:buFont typeface="Arial" charset="0"/>
              <a:buChar char="•"/>
              <a:defRPr/>
            </a:pPr>
            <a:r>
              <a:rPr lang="en-GB" dirty="0" smtClean="0"/>
              <a:t>The Journal Editors make decisions about the acceptance of single articles</a:t>
            </a:r>
          </a:p>
          <a:p>
            <a:pPr marL="171450" indent="-171450">
              <a:lnSpc>
                <a:spcPct val="120000"/>
              </a:lnSpc>
              <a:spcBef>
                <a:spcPts val="0"/>
              </a:spcBef>
              <a:buSzTx/>
              <a:buFont typeface="Arial" charset="0"/>
              <a:buChar char="•"/>
              <a:defRPr/>
            </a:pPr>
            <a:r>
              <a:rPr lang="en-GB" dirty="0" smtClean="0"/>
              <a:t>The Readers/Users are a part of the cake, as they can come with feedback through open commenting sections, and by analysis of usage patterns</a:t>
            </a:r>
          </a:p>
          <a:p>
            <a:pPr marL="171450" indent="-171450">
              <a:lnSpc>
                <a:spcPct val="120000"/>
              </a:lnSpc>
              <a:spcBef>
                <a:spcPts val="0"/>
              </a:spcBef>
              <a:buSzTx/>
              <a:buFont typeface="Arial" charset="0"/>
              <a:buChar char="•"/>
              <a:defRPr/>
            </a:pPr>
            <a:r>
              <a:rPr lang="en-GB" dirty="0" smtClean="0"/>
              <a:t>The different pieces of this cake interlaces with each other, and the press processes are built to facilitate these interactions, by for example online systems for handling the review process for books and journals.</a:t>
            </a:r>
          </a:p>
          <a:p>
            <a:pPr marL="171450" indent="-171450">
              <a:lnSpc>
                <a:spcPct val="120000"/>
              </a:lnSpc>
              <a:spcBef>
                <a:spcPts val="0"/>
              </a:spcBef>
              <a:buSzTx/>
              <a:buFont typeface="Arial" charset="0"/>
              <a:buChar char="•"/>
              <a:defRPr/>
            </a:pPr>
            <a:r>
              <a:rPr lang="en-GB" dirty="0" smtClean="0"/>
              <a:t>We share these systems with the network of presses belonging to the Ubiquity Partner Network, and can thus take advantage of developments being made without having to focus on them ourselves, so they also make a part of the same delicious cake.</a:t>
            </a:r>
          </a:p>
          <a:p>
            <a:pPr marL="171450" indent="-171450">
              <a:lnSpc>
                <a:spcPct val="120000"/>
              </a:lnSpc>
              <a:spcBef>
                <a:spcPts val="0"/>
              </a:spcBef>
              <a:buSzTx/>
              <a:buFont typeface="Arial"/>
              <a:buChar char="•"/>
              <a:defRPr/>
            </a:pPr>
            <a:r>
              <a:rPr lang="en-GB" dirty="0" smtClean="0"/>
              <a:t>Researchers at the University forms Editorial Board groups who are responsible for the assessment of proposals and book manuscripts and to select and communicate with the reviewers of both these incarnations of book projects.</a:t>
            </a:r>
          </a:p>
          <a:p>
            <a:pPr marL="171450" indent="-171450">
              <a:lnSpc>
                <a:spcPct val="120000"/>
              </a:lnSpc>
              <a:spcBef>
                <a:spcPts val="0"/>
              </a:spcBef>
              <a:buSzTx/>
              <a:buFont typeface="Arial"/>
              <a:buChar char="•"/>
              <a:defRPr/>
            </a:pPr>
            <a:r>
              <a:rPr lang="en-GB" dirty="0" smtClean="0"/>
              <a:t>The Stockholm University Press staff is assisting editorial boards with system practices, guidelines, instructions, liaising with our partner press, assisting authors during submission, answering questions, handling licencing queries and many more things.</a:t>
            </a:r>
          </a:p>
          <a:p>
            <a:pPr marL="171450" indent="-171450">
              <a:lnSpc>
                <a:spcPct val="120000"/>
              </a:lnSpc>
              <a:buFont typeface="Arial"/>
              <a:buChar char="•"/>
            </a:pPr>
            <a:r>
              <a:rPr lang="en-GB" dirty="0" smtClean="0"/>
              <a:t>The Publishing Committee consists of representatives from all Faculties at Stockholm University and representatives from the Press staff. Their job is to establish ethical guidelines, contributing to the scope of the entire press bit most importantly they make the final decisions on whether or not to publish a book or a journal. They will quality check all final recommendations from editorial boards, to ensure that the process has been correctly handled with a special representative focussing on publication ethics</a:t>
            </a:r>
          </a:p>
          <a:p>
            <a:pPr marL="171450" indent="-171450">
              <a:lnSpc>
                <a:spcPct val="120000"/>
              </a:lnSpc>
              <a:buFont typeface="Arial"/>
              <a:buChar char="•"/>
            </a:pPr>
            <a:r>
              <a:rPr lang="en-GB" dirty="0" smtClean="0"/>
              <a:t>The Ubiquity Press and their network structure are mostly involved with activities after the acceptance date of projects, but will also assist with the day-to-day running of journals, peer review systems but are also involved in giving advice on the editorial processes. The network of presses serves as a point of reflection and collaboration</a:t>
            </a:r>
          </a:p>
          <a:p>
            <a:pPr marL="171450" indent="-171450">
              <a:lnSpc>
                <a:spcPct val="120000"/>
              </a:lnSpc>
              <a:buFont typeface="Arial"/>
              <a:buChar char="•"/>
            </a:pPr>
            <a:r>
              <a:rPr lang="en-GB" dirty="0" smtClean="0"/>
              <a:t>The Readers/users of our services is also a part of the structure, as most of our ideas for improvements and development come from their comments and suggestions.</a:t>
            </a:r>
          </a:p>
          <a:p>
            <a:pPr>
              <a:lnSpc>
                <a:spcPct val="120000"/>
              </a:lnSpc>
            </a:pPr>
            <a:r>
              <a:rPr lang="en-GB" dirty="0" smtClean="0"/>
              <a:t>Slide 5 – Book Project Structure</a:t>
            </a:r>
          </a:p>
          <a:p>
            <a:pPr marL="171450" indent="-171450">
              <a:lnSpc>
                <a:spcPct val="120000"/>
              </a:lnSpc>
              <a:buFont typeface="Arial" charset="0"/>
              <a:buChar char="•"/>
            </a:pPr>
            <a:r>
              <a:rPr lang="en-GB" dirty="0" smtClean="0"/>
              <a:t>This is the Stockholm University Press workflow for books.</a:t>
            </a:r>
          </a:p>
          <a:p>
            <a:pPr marL="171450" indent="-171450">
              <a:lnSpc>
                <a:spcPct val="120000"/>
              </a:lnSpc>
              <a:buFont typeface="Arial" charset="0"/>
              <a:buChar char="•"/>
            </a:pPr>
            <a:r>
              <a:rPr lang="en-GB" dirty="0" smtClean="0"/>
              <a:t>Starts with a proposal </a:t>
            </a:r>
            <a:r>
              <a:rPr lang="en-GB" dirty="0" smtClean="0">
                <a:sym typeface="Wingdings"/>
              </a:rPr>
              <a:t> </a:t>
            </a:r>
            <a:r>
              <a:rPr lang="en-GB" dirty="0" smtClean="0"/>
              <a:t>through a first screening by editors and reviewers </a:t>
            </a:r>
            <a:r>
              <a:rPr lang="en-GB" dirty="0" smtClean="0">
                <a:sym typeface="Wingdings"/>
              </a:rPr>
              <a:t> decision in Publishing Committee  if accept then</a:t>
            </a:r>
            <a:r>
              <a:rPr lang="en-GB" dirty="0" smtClean="0"/>
              <a:t> a contract with the authors and full manuscript submission </a:t>
            </a:r>
            <a:r>
              <a:rPr lang="en-GB" dirty="0" smtClean="0">
                <a:sym typeface="Wingdings"/>
              </a:rPr>
              <a:t> </a:t>
            </a:r>
            <a:r>
              <a:rPr lang="en-GB" dirty="0" smtClean="0"/>
              <a:t>the second review process (can include the same reviewers as for the proposal) </a:t>
            </a:r>
            <a:r>
              <a:rPr lang="en-GB" dirty="0" smtClean="0">
                <a:sym typeface="Wingdings"/>
              </a:rPr>
              <a:t> Author correct suggested revisions  Final assessment by Editorial Board and Publishing Committee  Publish e-book with print-on-demand option through for </a:t>
            </a:r>
            <a:r>
              <a:rPr lang="en-GB" dirty="0" smtClean="0"/>
              <a:t>the major online book stores (Amazon, and Book info in Sweden etc.)</a:t>
            </a:r>
          </a:p>
          <a:p>
            <a:pPr marL="171450" indent="-171450">
              <a:lnSpc>
                <a:spcPct val="120000"/>
              </a:lnSpc>
              <a:buFont typeface="Arial" charset="0"/>
              <a:buChar char="•"/>
            </a:pPr>
            <a:r>
              <a:rPr lang="en-GB" dirty="0" smtClean="0"/>
              <a:t>The quality assurance part is managed by the library/press staff in close collaboration with the editorial boards, by way of the online systems</a:t>
            </a:r>
          </a:p>
          <a:p>
            <a:pPr marL="171450" indent="-171450">
              <a:lnSpc>
                <a:spcPct val="120000"/>
              </a:lnSpc>
              <a:buFont typeface="Arial" charset="0"/>
              <a:buChar char="•"/>
            </a:pPr>
            <a:r>
              <a:rPr lang="en-GB" dirty="0" smtClean="0"/>
              <a:t>The production process (typesetting, copy-editing, printing) is managed by our service partner Ubiquity Press. </a:t>
            </a:r>
          </a:p>
          <a:p>
            <a:pPr marL="171450" indent="-171450">
              <a:lnSpc>
                <a:spcPct val="120000"/>
              </a:lnSpc>
              <a:buFont typeface="Arial" charset="0"/>
              <a:buChar char="•"/>
            </a:pPr>
            <a:r>
              <a:rPr lang="en-GB" dirty="0" smtClean="0"/>
              <a:t>SUP adds a layer to the process by providing a home for the strategic planning of editorial work and system management though UP.</a:t>
            </a:r>
          </a:p>
          <a:p>
            <a:pPr>
              <a:lnSpc>
                <a:spcPct val="120000"/>
              </a:lnSpc>
            </a:pPr>
            <a:r>
              <a:rPr lang="en-GB" b="1" dirty="0"/>
              <a:t>Slide </a:t>
            </a:r>
            <a:r>
              <a:rPr lang="en-GB" b="1" dirty="0" smtClean="0"/>
              <a:t>6 – What we add</a:t>
            </a:r>
          </a:p>
          <a:p>
            <a:pPr marL="0" indent="0">
              <a:lnSpc>
                <a:spcPct val="120000"/>
              </a:lnSpc>
              <a:buFont typeface="Arial" charset="0"/>
              <a:buNone/>
            </a:pPr>
            <a:r>
              <a:rPr lang="en-GB" b="1" i="1" dirty="0"/>
              <a:t>What Stockholm University Press (SUP) add</a:t>
            </a:r>
          </a:p>
          <a:p>
            <a:pPr marL="171450" indent="-171450">
              <a:lnSpc>
                <a:spcPct val="120000"/>
              </a:lnSpc>
              <a:buFont typeface="Arial" charset="0"/>
              <a:buChar char="•"/>
            </a:pPr>
            <a:r>
              <a:rPr lang="en-GB" dirty="0"/>
              <a:t>The rationality of publishing, based on what researchers need to do to earn merit</a:t>
            </a:r>
          </a:p>
          <a:p>
            <a:pPr marL="171450" indent="-171450">
              <a:lnSpc>
                <a:spcPct val="120000"/>
              </a:lnSpc>
              <a:buFont typeface="Arial" charset="0"/>
              <a:buChar char="•"/>
            </a:pPr>
            <a:r>
              <a:rPr lang="en-GB" dirty="0"/>
              <a:t>SUP work to accelerate this process and to create agency for researchers to act in two ways.</a:t>
            </a:r>
          </a:p>
          <a:p>
            <a:pPr marL="628650" lvl="1" indent="-171450">
              <a:lnSpc>
                <a:spcPct val="120000"/>
              </a:lnSpc>
              <a:buFont typeface="Arial" charset="0"/>
              <a:buChar char="•"/>
            </a:pPr>
            <a:r>
              <a:rPr lang="en-GB" dirty="0">
                <a:sym typeface="Wingdings"/>
              </a:rPr>
              <a:t>A well-oiled publishing structure without extra costs or too much additional work for the authors and editors</a:t>
            </a:r>
          </a:p>
          <a:p>
            <a:pPr marL="628650" lvl="1" indent="-171450">
              <a:lnSpc>
                <a:spcPct val="120000"/>
              </a:lnSpc>
              <a:buFont typeface="Arial" charset="0"/>
              <a:buChar char="•"/>
            </a:pPr>
            <a:r>
              <a:rPr lang="en-GB" dirty="0">
                <a:sym typeface="Wingdings"/>
              </a:rPr>
              <a:t>A university-wide framework for talking about the rationality of publishing by adding knowledge and skills to the organisation</a:t>
            </a:r>
          </a:p>
          <a:p>
            <a:pPr marL="171450" indent="-171450">
              <a:lnSpc>
                <a:spcPct val="120000"/>
              </a:lnSpc>
              <a:buFont typeface="Arial" charset="0"/>
              <a:buChar char="•"/>
            </a:pPr>
            <a:r>
              <a:rPr lang="en-GB" dirty="0"/>
              <a:t>Learning in a social context – the press itself becomes a learning tool for the entire university, we can teach young scholars that an alternative route to the traditional channels is possible</a:t>
            </a:r>
          </a:p>
          <a:p>
            <a:pPr marL="171450" indent="-171450">
              <a:lnSpc>
                <a:spcPct val="120000"/>
              </a:lnSpc>
              <a:buFont typeface="Arial" charset="0"/>
              <a:buChar char="•"/>
            </a:pPr>
            <a:r>
              <a:rPr lang="en-GB" dirty="0"/>
              <a:t>Keeping up structures to encourage ethical publishing guidelines and best practices to archive the intended goal – to </a:t>
            </a:r>
            <a:r>
              <a:rPr lang="en-GB" dirty="0" smtClean="0"/>
              <a:t>communicate</a:t>
            </a:r>
            <a:endParaRPr lang="en-GB" dirty="0"/>
          </a:p>
          <a:p>
            <a:pPr marL="171450" indent="-171450">
              <a:lnSpc>
                <a:spcPct val="120000"/>
              </a:lnSpc>
              <a:buFont typeface="Arial" charset="0"/>
              <a:buChar char="•"/>
            </a:pPr>
            <a:r>
              <a:rPr lang="en-GB" dirty="0"/>
              <a:t>So, the most important task of the publisher is to support, enhance and drive development to support the social nature of the science-making process.</a:t>
            </a:r>
          </a:p>
          <a:p>
            <a:pPr marL="171450" indent="-171450">
              <a:lnSpc>
                <a:spcPct val="120000"/>
              </a:lnSpc>
              <a:buFont typeface="Arial" charset="0"/>
              <a:buChar char="•"/>
            </a:pPr>
            <a:r>
              <a:rPr lang="en-GB" dirty="0"/>
              <a:t>The press is there to follow the practical syllogism of the researcher </a:t>
            </a:r>
            <a:r>
              <a:rPr lang="en-GB" dirty="0">
                <a:sym typeface="Wingdings"/>
              </a:rPr>
              <a:t> I’m a researcher, therefore I publish to communicate my results and conclusions.</a:t>
            </a:r>
          </a:p>
          <a:p>
            <a:pPr marL="171450" indent="-171450">
              <a:lnSpc>
                <a:spcPct val="120000"/>
              </a:lnSpc>
              <a:spcBef>
                <a:spcPts val="0"/>
              </a:spcBef>
              <a:buSzTx/>
              <a:buFont typeface="Arial" charset="0"/>
              <a:buChar char="•"/>
              <a:defRPr/>
            </a:pPr>
            <a:r>
              <a:rPr lang="en-GB" dirty="0">
                <a:sym typeface="Wingdings"/>
              </a:rPr>
              <a:t>We create a platform to take care of the practical work, to let the researchers focus on their expertise, by running an agile and responsive organisation where we are not afraid to adjust to changes in the </a:t>
            </a:r>
            <a:r>
              <a:rPr lang="en-GB" dirty="0" smtClean="0">
                <a:sym typeface="Wingdings"/>
              </a:rPr>
              <a:t>landscape</a:t>
            </a:r>
            <a:endParaRPr lang="en-GB" dirty="0">
              <a:sym typeface="Wingdings"/>
            </a:endParaRPr>
          </a:p>
          <a:p>
            <a:pPr marL="0" indent="0">
              <a:lnSpc>
                <a:spcPct val="120000"/>
              </a:lnSpc>
              <a:buFont typeface="Arial" charset="0"/>
              <a:buNone/>
            </a:pPr>
            <a:r>
              <a:rPr lang="en-GB" b="1" i="1" dirty="0">
                <a:sym typeface="Wingdings"/>
              </a:rPr>
              <a:t>Aims &amp; Considerations</a:t>
            </a:r>
          </a:p>
          <a:p>
            <a:pPr marL="171450" indent="-171450">
              <a:lnSpc>
                <a:spcPct val="120000"/>
              </a:lnSpc>
              <a:buFont typeface="Arial" charset="0"/>
              <a:buChar char="•"/>
            </a:pPr>
            <a:r>
              <a:rPr lang="en-GB" dirty="0">
                <a:sym typeface="Wingdings"/>
              </a:rPr>
              <a:t>We are working on the issues of dissemination of knowledge about publishing strategies, and to create a new system for merits through editorial work, in addition to the the author role.</a:t>
            </a:r>
          </a:p>
          <a:p>
            <a:pPr marL="171450" indent="-171450">
              <a:lnSpc>
                <a:spcPct val="120000"/>
              </a:lnSpc>
              <a:buFont typeface="Arial" charset="0"/>
              <a:buChar char="•"/>
            </a:pPr>
            <a:r>
              <a:rPr lang="en-GB" dirty="0">
                <a:sym typeface="Wingdings"/>
              </a:rPr>
              <a:t>We also create platforms to look at publishing metrics from different perspectives, to serve the HSS areas but also to add recognition for the work intrinsic in the peer-review process</a:t>
            </a:r>
            <a:r>
              <a:rPr lang="en-GB" dirty="0" smtClean="0">
                <a:sym typeface="Wingdings"/>
              </a:rPr>
              <a:t>.</a:t>
            </a:r>
            <a:endParaRPr lang="en-GB" dirty="0">
              <a:sym typeface="Wingdings"/>
            </a:endParaRPr>
          </a:p>
          <a:p>
            <a:pPr marL="0" indent="0">
              <a:lnSpc>
                <a:spcPct val="120000"/>
              </a:lnSpc>
              <a:buFont typeface="Arial" charset="0"/>
              <a:buNone/>
            </a:pPr>
            <a:r>
              <a:rPr lang="en-GB" b="1" i="1" dirty="0">
                <a:sym typeface="Wingdings"/>
              </a:rPr>
              <a:t>Final Remark</a:t>
            </a:r>
          </a:p>
          <a:p>
            <a:pPr marL="171450" indent="-171450">
              <a:lnSpc>
                <a:spcPct val="120000"/>
              </a:lnSpc>
              <a:buFont typeface="Arial" charset="0"/>
              <a:buChar char="•"/>
            </a:pPr>
            <a:r>
              <a:rPr lang="en-GB" dirty="0">
                <a:sym typeface="Wingdings"/>
              </a:rPr>
              <a:t>One could argue that starting a new press without any of the old measures of credibility in place is actually not supporting researchers problems with finding the right publication channels for dissemination of their work, we could be seen as just adding another small publisher struggling at the outskirts of the communication networks.</a:t>
            </a:r>
          </a:p>
          <a:p>
            <a:pPr marL="171450" indent="-171450">
              <a:lnSpc>
                <a:spcPct val="120000"/>
              </a:lnSpc>
              <a:buFont typeface="Arial" charset="0"/>
              <a:buChar char="•"/>
            </a:pPr>
            <a:r>
              <a:rPr lang="en-GB" dirty="0">
                <a:sym typeface="Wingdings"/>
              </a:rPr>
              <a:t>Yes, that could in part be true. That is also the reason why the only way to do this is with an Open Access policy in all parts of our processes. </a:t>
            </a:r>
          </a:p>
          <a:p>
            <a:pPr marL="171450" indent="-171450">
              <a:lnSpc>
                <a:spcPct val="120000"/>
              </a:lnSpc>
              <a:buFont typeface="Arial" charset="0"/>
              <a:buChar char="•"/>
            </a:pPr>
            <a:r>
              <a:rPr lang="en-GB" dirty="0">
                <a:sym typeface="Wingdings"/>
              </a:rPr>
              <a:t>We should work with transparent methods and open channels in to be open for scrutiny. </a:t>
            </a:r>
          </a:p>
          <a:p>
            <a:pPr marL="171450" indent="-171450">
              <a:lnSpc>
                <a:spcPct val="120000"/>
              </a:lnSpc>
              <a:buFont typeface="Arial" charset="0"/>
              <a:buChar char="•"/>
            </a:pPr>
            <a:r>
              <a:rPr lang="en-GB" dirty="0">
                <a:sym typeface="Wingdings"/>
              </a:rPr>
              <a:t>And, we should ensure to follow the international guidelines about publication ethics to ensure that we keep the same high standards as traditional publishers, just to a lower cost and with more transparency along with personal support and guidance.</a:t>
            </a:r>
          </a:p>
          <a:p>
            <a:pPr marL="0" indent="0">
              <a:lnSpc>
                <a:spcPct val="120000"/>
              </a:lnSpc>
              <a:buNone/>
            </a:pPr>
            <a:endParaRPr lang="en-GB" dirty="0" smtClean="0"/>
          </a:p>
          <a:p>
            <a:pPr>
              <a:lnSpc>
                <a:spcPct val="120000"/>
              </a:lnSpc>
            </a:pPr>
            <a:endParaRPr lang="en-GB" dirty="0"/>
          </a:p>
        </p:txBody>
      </p:sp>
    </p:spTree>
    <p:extLst>
      <p:ext uri="{BB962C8B-B14F-4D97-AF65-F5344CB8AC3E}">
        <p14:creationId xmlns:p14="http://schemas.microsoft.com/office/powerpoint/2010/main" val="2078588518"/>
      </p:ext>
    </p:extLst>
  </p:cSld>
  <p:clrMapOvr>
    <a:masterClrMapping/>
  </p:clrMapOvr>
</p:sld>
</file>

<file path=ppt/theme/theme1.xml><?xml version="1.0" encoding="utf-8"?>
<a:theme xmlns:a="http://schemas.openxmlformats.org/drawingml/2006/main" name="SU Fire">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U Crowns">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U Olive">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20F76661AA1F14F8C60F055CC0C2E50" ma:contentTypeVersion="0" ma:contentTypeDescription="Skapa ett nytt dokument." ma:contentTypeScope="" ma:versionID="64043ff59130714493c028581e040527">
  <xsd:schema xmlns:xsd="http://www.w3.org/2001/XMLSchema" xmlns:xs="http://www.w3.org/2001/XMLSchema" xmlns:p="http://schemas.microsoft.com/office/2006/metadata/properties" xmlns:ns2="98f55eba-dc00-49c3-a86c-485a4caa7883" targetNamespace="http://schemas.microsoft.com/office/2006/metadata/properties" ma:root="true" ma:fieldsID="c7e70f647cab22f4d1265a025c4ba8a9" ns2:_="">
    <xsd:import namespace="98f55eba-dc00-49c3-a86c-485a4caa7883"/>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f55eba-dc00-49c3-a86c-485a4caa7883" elementFormDefault="qualified">
    <xsd:import namespace="http://schemas.microsoft.com/office/2006/documentManagement/types"/>
    <xsd:import namespace="http://schemas.microsoft.com/office/infopath/2007/PartnerControls"/>
    <xsd:element name="_dlc_DocId" ma:index="8" nillable="true" ma:displayName="Dokument-ID-värde" ma:description="Värdet för dokument-ID som tilldelats till det här objektet." ma:internalName="_dlc_DocId" ma:readOnly="true">
      <xsd:simpleType>
        <xsd:restriction base="dms:Text"/>
      </xsd:simpleType>
    </xsd:element>
    <xsd:element name="_dlc_DocIdUrl" ma:index="9" nillable="true" ma:displayName="Dokument-ID" ma:description="Permanent länk till det här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98f55eba-dc00-49c3-a86c-485a4caa7883">UCUKD5K3HKZQ-609-270</_dlc_DocId>
    <_dlc_DocIdUrl xmlns="98f55eba-dc00-49c3-a86c-485a4caa7883">
      <Url>https://subnet3.intranet.sub.su.se/andrasamarbeten/sup/_layouts/15/DocIdRedir.aspx?ID=UCUKD5K3HKZQ-609-270</Url>
      <Description>UCUKD5K3HKZQ-609-270</Description>
    </_dlc_DocIdUrl>
  </documentManagement>
</p:properties>
</file>

<file path=customXml/itemProps1.xml><?xml version="1.0" encoding="utf-8"?>
<ds:datastoreItem xmlns:ds="http://schemas.openxmlformats.org/officeDocument/2006/customXml" ds:itemID="{13718422-7285-4956-848D-89E70B985F42}"/>
</file>

<file path=customXml/itemProps2.xml><?xml version="1.0" encoding="utf-8"?>
<ds:datastoreItem xmlns:ds="http://schemas.openxmlformats.org/officeDocument/2006/customXml" ds:itemID="{264B016A-9A50-458A-849C-03CF07AAD6CE}"/>
</file>

<file path=customXml/itemProps3.xml><?xml version="1.0" encoding="utf-8"?>
<ds:datastoreItem xmlns:ds="http://schemas.openxmlformats.org/officeDocument/2006/customXml" ds:itemID="{9082EA7E-1917-4723-A9A9-83F682451EFD}"/>
</file>

<file path=customXml/itemProps4.xml><?xml version="1.0" encoding="utf-8"?>
<ds:datastoreItem xmlns:ds="http://schemas.openxmlformats.org/officeDocument/2006/customXml" ds:itemID="{87B69B91-0E18-4B30-8082-95BABAAD2230}"/>
</file>

<file path=docProps/app.xml><?xml version="1.0" encoding="utf-8"?>
<Properties xmlns="http://schemas.openxmlformats.org/officeDocument/2006/extended-properties" xmlns:vt="http://schemas.openxmlformats.org/officeDocument/2006/docPropsVTypes">
  <Template>powerpoint-template_english</Template>
  <TotalTime>17679</TotalTime>
  <Words>3634</Words>
  <Application>Microsoft Macintosh PowerPoint</Application>
  <PresentationFormat>Bildspel på skärmen (4:3)</PresentationFormat>
  <Paragraphs>181</Paragraphs>
  <Slides>9</Slides>
  <Notes>8</Notes>
  <HiddenSlides>0</HiddenSlides>
  <MMClips>0</MMClips>
  <ScaleCrop>false</ScaleCrop>
  <HeadingPairs>
    <vt:vector size="6" baseType="variant">
      <vt:variant>
        <vt:lpstr>Använt teckensnitt</vt:lpstr>
      </vt:variant>
      <vt:variant>
        <vt:i4>4</vt:i4>
      </vt:variant>
      <vt:variant>
        <vt:lpstr>Tema</vt:lpstr>
      </vt:variant>
      <vt:variant>
        <vt:i4>3</vt:i4>
      </vt:variant>
      <vt:variant>
        <vt:lpstr>Bildrubriker</vt:lpstr>
      </vt:variant>
      <vt:variant>
        <vt:i4>9</vt:i4>
      </vt:variant>
    </vt:vector>
  </HeadingPairs>
  <TitlesOfParts>
    <vt:vector size="16" baseType="lpstr">
      <vt:lpstr>Calibri</vt:lpstr>
      <vt:lpstr>Verdana</vt:lpstr>
      <vt:lpstr>Wingdings</vt:lpstr>
      <vt:lpstr>Arial</vt:lpstr>
      <vt:lpstr>SU Fire</vt:lpstr>
      <vt:lpstr>SU Crowns</vt:lpstr>
      <vt:lpstr>SU Olive</vt:lpstr>
      <vt:lpstr>User-driven scholarly communications</vt:lpstr>
      <vt:lpstr>PowerPoint-presentation</vt:lpstr>
      <vt:lpstr>PowerPoint-presentation</vt:lpstr>
      <vt:lpstr>PowerPoint-presentation</vt:lpstr>
      <vt:lpstr>PowerPoint-presentation</vt:lpstr>
      <vt:lpstr>PowerPoint-presentation</vt:lpstr>
      <vt:lpstr>Thank you – Questions?</vt:lpstr>
      <vt:lpstr>Common Questions</vt:lpstr>
      <vt:lpstr>Speaker text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Sofie Wennström</dc:creator>
  <cp:lastModifiedBy>Sofie Wennström</cp:lastModifiedBy>
  <cp:revision>77</cp:revision>
  <dcterms:created xsi:type="dcterms:W3CDTF">2015-11-17T08:14:35Z</dcterms:created>
  <dcterms:modified xsi:type="dcterms:W3CDTF">2015-12-05T16:39:18Z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0x010100E20F76661AA1F14F8C60F055CC0C2E50</vt:lpwstr>
  </property>
  <property fmtid="{D5CDD505-2E9C-101B-9397-08002B2CF9AE}" pid="3" name="_dlc_DocIdItemGuid">
    <vt:lpwstr>064b01cf-204e-4eb6-9ea5-732d97111845</vt:lpwstr>
  </property>
</Properties>
</file>