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5"/>
    <p:sldMasterId id="2147483670" r:id="rId6"/>
  </p:sldMasterIdLst>
  <p:notesMasterIdLst>
    <p:notesMasterId r:id="rId25"/>
  </p:notesMasterIdLst>
  <p:handoutMasterIdLst>
    <p:handoutMasterId r:id="rId26"/>
  </p:handoutMasterIdLst>
  <p:sldIdLst>
    <p:sldId id="293" r:id="rId7"/>
    <p:sldId id="282" r:id="rId8"/>
    <p:sldId id="298" r:id="rId9"/>
    <p:sldId id="299" r:id="rId10"/>
    <p:sldId id="300" r:id="rId11"/>
    <p:sldId id="290" r:id="rId12"/>
    <p:sldId id="291" r:id="rId13"/>
    <p:sldId id="283" r:id="rId14"/>
    <p:sldId id="286" r:id="rId15"/>
    <p:sldId id="287" r:id="rId16"/>
    <p:sldId id="288" r:id="rId17"/>
    <p:sldId id="284" r:id="rId18"/>
    <p:sldId id="296" r:id="rId19"/>
    <p:sldId id="273" r:id="rId20"/>
    <p:sldId id="295" r:id="rId21"/>
    <p:sldId id="297" r:id="rId22"/>
    <p:sldId id="294" r:id="rId23"/>
    <p:sldId id="263" r:id="rId24"/>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ofie Wennström" initials="" lastIdx="1" clrIdx="0"/>
  <p:cmAuthor id="1" name="Lisa Olsson" initials="LO"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659" autoAdjust="0"/>
  </p:normalViewPr>
  <p:slideViewPr>
    <p:cSldViewPr>
      <p:cViewPr varScale="1">
        <p:scale>
          <a:sx n="76" d="100"/>
          <a:sy n="76" d="100"/>
        </p:scale>
        <p:origin x="-2544" y="-11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 Target="slides/slide1.xml"/><Relationship Id="rId8"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0967A1-1552-414A-AABC-34C1D99E36AB}" type="doc">
      <dgm:prSet loTypeId="urn:microsoft.com/office/officeart/2009/layout/ReverseList" loCatId="" qsTypeId="urn:microsoft.com/office/officeart/2005/8/quickstyle/simple4" qsCatId="simple" csTypeId="urn:microsoft.com/office/officeart/2005/8/colors/accent1_2" csCatId="accent1" phldr="1"/>
      <dgm:spPr/>
      <dgm:t>
        <a:bodyPr/>
        <a:lstStyle/>
        <a:p>
          <a:endParaRPr lang="sv-SE"/>
        </a:p>
      </dgm:t>
    </dgm:pt>
    <dgm:pt modelId="{33E518D1-F90B-174A-8971-40F5F7EC4679}">
      <dgm:prSet phldrT="[Text]"/>
      <dgm:spPr/>
      <dgm:t>
        <a:bodyPr/>
        <a:lstStyle/>
        <a:p>
          <a:r>
            <a:rPr lang="sv-SE" dirty="0" smtClean="0"/>
            <a:t>Challenges</a:t>
          </a:r>
          <a:endParaRPr lang="sv-SE" dirty="0"/>
        </a:p>
      </dgm:t>
    </dgm:pt>
    <dgm:pt modelId="{C21F71B3-D5BE-5D47-ACB7-E9CE90A8EEF0}" type="parTrans" cxnId="{2727378E-1D8A-8F4C-B855-29BF4DC4E70E}">
      <dgm:prSet/>
      <dgm:spPr/>
      <dgm:t>
        <a:bodyPr/>
        <a:lstStyle/>
        <a:p>
          <a:endParaRPr lang="sv-SE"/>
        </a:p>
      </dgm:t>
    </dgm:pt>
    <dgm:pt modelId="{725F00C3-C4F7-CE42-8F28-A5A96E910B9E}" type="sibTrans" cxnId="{2727378E-1D8A-8F4C-B855-29BF4DC4E70E}">
      <dgm:prSet/>
      <dgm:spPr/>
      <dgm:t>
        <a:bodyPr/>
        <a:lstStyle/>
        <a:p>
          <a:endParaRPr lang="sv-SE"/>
        </a:p>
      </dgm:t>
    </dgm:pt>
    <dgm:pt modelId="{A89EC98E-9879-1A4D-9539-2AE47212A198}">
      <dgm:prSet phldrT="[Text]"/>
      <dgm:spPr/>
      <dgm:t>
        <a:bodyPr/>
        <a:lstStyle/>
        <a:p>
          <a:r>
            <a:rPr lang="sv-SE" dirty="0" err="1" smtClean="0"/>
            <a:t>Local</a:t>
          </a:r>
          <a:r>
            <a:rPr lang="sv-SE" dirty="0" smtClean="0"/>
            <a:t> </a:t>
          </a:r>
          <a:r>
            <a:rPr lang="sv-SE" dirty="0" err="1" smtClean="0"/>
            <a:t>base</a:t>
          </a:r>
          <a:endParaRPr lang="sv-SE" dirty="0"/>
        </a:p>
      </dgm:t>
    </dgm:pt>
    <dgm:pt modelId="{A03A183B-A6EA-804E-8387-608EA7937E60}" type="parTrans" cxnId="{DEB36A6E-A445-AB49-B57A-907BD8950227}">
      <dgm:prSet/>
      <dgm:spPr/>
      <dgm:t>
        <a:bodyPr/>
        <a:lstStyle/>
        <a:p>
          <a:endParaRPr lang="sv-SE"/>
        </a:p>
      </dgm:t>
    </dgm:pt>
    <dgm:pt modelId="{2D9110E1-6886-D849-B405-D86296833425}" type="sibTrans" cxnId="{DEB36A6E-A445-AB49-B57A-907BD8950227}">
      <dgm:prSet/>
      <dgm:spPr/>
      <dgm:t>
        <a:bodyPr/>
        <a:lstStyle/>
        <a:p>
          <a:endParaRPr lang="sv-SE"/>
        </a:p>
      </dgm:t>
    </dgm:pt>
    <dgm:pt modelId="{3FA2DC2A-A0AB-AA47-B9B0-E9B034BDCA0E}">
      <dgm:prSet phldrT="[Text]"/>
      <dgm:spPr/>
      <dgm:t>
        <a:bodyPr/>
        <a:lstStyle/>
        <a:p>
          <a:r>
            <a:rPr lang="sv-SE" dirty="0" smtClean="0"/>
            <a:t>Global </a:t>
          </a:r>
          <a:r>
            <a:rPr lang="sv-SE" dirty="0" err="1" smtClean="0"/>
            <a:t>reach</a:t>
          </a:r>
          <a:endParaRPr lang="sv-SE" dirty="0"/>
        </a:p>
      </dgm:t>
    </dgm:pt>
    <dgm:pt modelId="{904C2230-179B-0741-8997-2128FDE531DB}" type="parTrans" cxnId="{7939DC35-4427-F444-9E69-ED2ECDB1D87A}">
      <dgm:prSet/>
      <dgm:spPr/>
      <dgm:t>
        <a:bodyPr/>
        <a:lstStyle/>
        <a:p>
          <a:endParaRPr lang="sv-SE"/>
        </a:p>
      </dgm:t>
    </dgm:pt>
    <dgm:pt modelId="{019A02E8-FE6B-014F-A7E8-3E5C6579F800}" type="sibTrans" cxnId="{7939DC35-4427-F444-9E69-ED2ECDB1D87A}">
      <dgm:prSet/>
      <dgm:spPr/>
      <dgm:t>
        <a:bodyPr/>
        <a:lstStyle/>
        <a:p>
          <a:endParaRPr lang="sv-SE"/>
        </a:p>
      </dgm:t>
    </dgm:pt>
    <dgm:pt modelId="{AA5AE080-4033-BA4A-9353-E26A3B92A111}">
      <dgm:prSet phldrT="[Text]"/>
      <dgm:spPr/>
      <dgm:t>
        <a:bodyPr/>
        <a:lstStyle/>
        <a:p>
          <a:r>
            <a:rPr lang="sv-SE" dirty="0" err="1" smtClean="0"/>
            <a:t>Opportunities</a:t>
          </a:r>
          <a:endParaRPr lang="sv-SE" dirty="0"/>
        </a:p>
      </dgm:t>
    </dgm:pt>
    <dgm:pt modelId="{01B2A80A-EEE6-FE47-8175-A4BD5410DCF9}" type="parTrans" cxnId="{7A53023C-124C-C141-9E68-A9531F77FBB9}">
      <dgm:prSet/>
      <dgm:spPr/>
      <dgm:t>
        <a:bodyPr/>
        <a:lstStyle/>
        <a:p>
          <a:endParaRPr lang="sv-SE"/>
        </a:p>
      </dgm:t>
    </dgm:pt>
    <dgm:pt modelId="{C4018030-2D3C-4D49-9B17-DCE09B8EAECD}" type="sibTrans" cxnId="{7A53023C-124C-C141-9E68-A9531F77FBB9}">
      <dgm:prSet/>
      <dgm:spPr/>
      <dgm:t>
        <a:bodyPr/>
        <a:lstStyle/>
        <a:p>
          <a:endParaRPr lang="sv-SE"/>
        </a:p>
      </dgm:t>
    </dgm:pt>
    <dgm:pt modelId="{D43A4ABF-8BFD-AA4B-8CEA-6693A1373E44}">
      <dgm:prSet phldrT="[Text]"/>
      <dgm:spPr/>
      <dgm:t>
        <a:bodyPr/>
        <a:lstStyle/>
        <a:p>
          <a:r>
            <a:rPr lang="sv-SE" dirty="0" smtClean="0"/>
            <a:t>Trust</a:t>
          </a:r>
          <a:endParaRPr lang="sv-SE" dirty="0"/>
        </a:p>
      </dgm:t>
    </dgm:pt>
    <dgm:pt modelId="{B8FB5087-44EB-AF41-9029-4091E5CED255}" type="parTrans" cxnId="{6A759AA9-0469-7747-B3D2-5D4265D87F51}">
      <dgm:prSet/>
      <dgm:spPr/>
      <dgm:t>
        <a:bodyPr/>
        <a:lstStyle/>
        <a:p>
          <a:endParaRPr lang="sv-SE"/>
        </a:p>
      </dgm:t>
    </dgm:pt>
    <dgm:pt modelId="{A845C608-0E46-994B-B625-B7F2CFC37542}" type="sibTrans" cxnId="{6A759AA9-0469-7747-B3D2-5D4265D87F51}">
      <dgm:prSet/>
      <dgm:spPr/>
      <dgm:t>
        <a:bodyPr/>
        <a:lstStyle/>
        <a:p>
          <a:endParaRPr lang="sv-SE"/>
        </a:p>
      </dgm:t>
    </dgm:pt>
    <dgm:pt modelId="{CCFE01C9-89B2-0F4C-BA31-3B65EE777606}">
      <dgm:prSet phldrT="[Text]"/>
      <dgm:spPr/>
      <dgm:t>
        <a:bodyPr/>
        <a:lstStyle/>
        <a:p>
          <a:r>
            <a:rPr lang="sv-SE" dirty="0" err="1" smtClean="0"/>
            <a:t>Flexibility</a:t>
          </a:r>
          <a:endParaRPr lang="sv-SE" dirty="0"/>
        </a:p>
      </dgm:t>
    </dgm:pt>
    <dgm:pt modelId="{A06ACE52-292D-314C-A882-CA842D6C5913}" type="parTrans" cxnId="{4D44D9D5-7F93-034A-BBCB-D7C9BA451830}">
      <dgm:prSet/>
      <dgm:spPr/>
      <dgm:t>
        <a:bodyPr/>
        <a:lstStyle/>
        <a:p>
          <a:endParaRPr lang="sv-SE"/>
        </a:p>
      </dgm:t>
    </dgm:pt>
    <dgm:pt modelId="{0AEAC088-5140-F745-B590-58B5713DBAE5}" type="sibTrans" cxnId="{4D44D9D5-7F93-034A-BBCB-D7C9BA451830}">
      <dgm:prSet/>
      <dgm:spPr/>
      <dgm:t>
        <a:bodyPr/>
        <a:lstStyle/>
        <a:p>
          <a:endParaRPr lang="sv-SE"/>
        </a:p>
      </dgm:t>
    </dgm:pt>
    <dgm:pt modelId="{312279E9-81C8-C641-9BDE-8996BF732054}">
      <dgm:prSet phldrT="[Text]"/>
      <dgm:spPr/>
      <dgm:t>
        <a:bodyPr/>
        <a:lstStyle/>
        <a:p>
          <a:r>
            <a:rPr lang="sv-SE" dirty="0" err="1" smtClean="0"/>
            <a:t>Added</a:t>
          </a:r>
          <a:r>
            <a:rPr lang="sv-SE" dirty="0" smtClean="0"/>
            <a:t> </a:t>
          </a:r>
          <a:r>
            <a:rPr lang="sv-SE" dirty="0" err="1" smtClean="0"/>
            <a:t>value</a:t>
          </a:r>
          <a:endParaRPr lang="sv-SE" dirty="0"/>
        </a:p>
      </dgm:t>
    </dgm:pt>
    <dgm:pt modelId="{0B0A4599-92D3-0C4F-9B16-6DAB83AC8165}" type="parTrans" cxnId="{AA16103E-990C-F24C-8862-C2ECDC0218B9}">
      <dgm:prSet/>
      <dgm:spPr/>
      <dgm:t>
        <a:bodyPr/>
        <a:lstStyle/>
        <a:p>
          <a:endParaRPr lang="sv-SE"/>
        </a:p>
      </dgm:t>
    </dgm:pt>
    <dgm:pt modelId="{A7C70DCA-F42F-7D47-844B-D198D2A9047C}" type="sibTrans" cxnId="{AA16103E-990C-F24C-8862-C2ECDC0218B9}">
      <dgm:prSet/>
      <dgm:spPr/>
      <dgm:t>
        <a:bodyPr/>
        <a:lstStyle/>
        <a:p>
          <a:endParaRPr lang="sv-SE"/>
        </a:p>
      </dgm:t>
    </dgm:pt>
    <dgm:pt modelId="{DA639A9D-F0D1-524C-9EE3-D51419E8A333}">
      <dgm:prSet phldrT="[Text]"/>
      <dgm:spPr/>
      <dgm:t>
        <a:bodyPr/>
        <a:lstStyle/>
        <a:p>
          <a:r>
            <a:rPr lang="sv-SE" dirty="0" err="1" smtClean="0"/>
            <a:t>Created</a:t>
          </a:r>
          <a:r>
            <a:rPr lang="sv-SE" dirty="0" smtClean="0"/>
            <a:t> </a:t>
          </a:r>
          <a:r>
            <a:rPr lang="sv-SE" dirty="0" err="1" smtClean="0"/>
            <a:t>value</a:t>
          </a:r>
          <a:endParaRPr lang="sv-SE" dirty="0"/>
        </a:p>
      </dgm:t>
    </dgm:pt>
    <dgm:pt modelId="{ABD65484-8C4E-364C-B8F7-C8689AE8C4E8}" type="parTrans" cxnId="{E2F5AD16-C498-DE47-8761-5027730678B2}">
      <dgm:prSet/>
      <dgm:spPr/>
      <dgm:t>
        <a:bodyPr/>
        <a:lstStyle/>
        <a:p>
          <a:endParaRPr lang="sv-SE"/>
        </a:p>
      </dgm:t>
    </dgm:pt>
    <dgm:pt modelId="{D5FEDA03-7FE7-A448-9A77-08C8EBFDAD91}" type="sibTrans" cxnId="{E2F5AD16-C498-DE47-8761-5027730678B2}">
      <dgm:prSet/>
      <dgm:spPr/>
      <dgm:t>
        <a:bodyPr/>
        <a:lstStyle/>
        <a:p>
          <a:endParaRPr lang="sv-SE"/>
        </a:p>
      </dgm:t>
    </dgm:pt>
    <dgm:pt modelId="{307E342F-E53B-A94C-9C74-40EC5FB97E79}">
      <dgm:prSet phldrT="[Text]"/>
      <dgm:spPr/>
      <dgm:t>
        <a:bodyPr/>
        <a:lstStyle/>
        <a:p>
          <a:r>
            <a:rPr lang="sv-SE" dirty="0" err="1" smtClean="0"/>
            <a:t>Indexing</a:t>
          </a:r>
          <a:endParaRPr lang="sv-SE" dirty="0"/>
        </a:p>
      </dgm:t>
    </dgm:pt>
    <dgm:pt modelId="{92275E26-A0A1-9E4B-A9D0-C550FFDA1EA1}" type="parTrans" cxnId="{B89FD80D-6C56-C74F-AD22-1022F1D03390}">
      <dgm:prSet/>
      <dgm:spPr/>
      <dgm:t>
        <a:bodyPr/>
        <a:lstStyle/>
        <a:p>
          <a:endParaRPr lang="sv-SE"/>
        </a:p>
      </dgm:t>
    </dgm:pt>
    <dgm:pt modelId="{0B6A8364-4B68-A24E-96E1-F6187BEBA7DE}" type="sibTrans" cxnId="{B89FD80D-6C56-C74F-AD22-1022F1D03390}">
      <dgm:prSet/>
      <dgm:spPr/>
      <dgm:t>
        <a:bodyPr/>
        <a:lstStyle/>
        <a:p>
          <a:endParaRPr lang="sv-SE"/>
        </a:p>
      </dgm:t>
    </dgm:pt>
    <dgm:pt modelId="{3766CD99-EC43-8A4D-8E7E-DDE9A70F43A4}">
      <dgm:prSet phldrT="[Text]"/>
      <dgm:spPr/>
      <dgm:t>
        <a:bodyPr/>
        <a:lstStyle/>
        <a:p>
          <a:r>
            <a:rPr lang="sv-SE" dirty="0" smtClean="0"/>
            <a:t>Close </a:t>
          </a:r>
          <a:r>
            <a:rPr lang="sv-SE" dirty="0" err="1" smtClean="0"/>
            <a:t>to</a:t>
          </a:r>
          <a:r>
            <a:rPr lang="sv-SE" dirty="0" smtClean="0"/>
            <a:t> </a:t>
          </a:r>
          <a:r>
            <a:rPr lang="sv-SE" dirty="0" err="1" smtClean="0"/>
            <a:t>home</a:t>
          </a:r>
          <a:endParaRPr lang="sv-SE" dirty="0"/>
        </a:p>
      </dgm:t>
    </dgm:pt>
    <dgm:pt modelId="{AF6DBE4A-11AF-0942-88AC-588267452830}" type="parTrans" cxnId="{959551A2-3E37-D445-BD7E-4B7525CE9159}">
      <dgm:prSet/>
      <dgm:spPr/>
      <dgm:t>
        <a:bodyPr/>
        <a:lstStyle/>
        <a:p>
          <a:endParaRPr lang="sv-SE"/>
        </a:p>
      </dgm:t>
    </dgm:pt>
    <dgm:pt modelId="{7401F2F9-B5A3-554F-B736-E8BE7B418D6B}" type="sibTrans" cxnId="{959551A2-3E37-D445-BD7E-4B7525CE9159}">
      <dgm:prSet/>
      <dgm:spPr/>
      <dgm:t>
        <a:bodyPr/>
        <a:lstStyle/>
        <a:p>
          <a:endParaRPr lang="sv-SE"/>
        </a:p>
      </dgm:t>
    </dgm:pt>
    <dgm:pt modelId="{77B9A799-FDB9-5641-A354-1BC886657D62}">
      <dgm:prSet phldrT="[Text]"/>
      <dgm:spPr/>
      <dgm:t>
        <a:bodyPr/>
        <a:lstStyle/>
        <a:p>
          <a:r>
            <a:rPr lang="sv-SE" dirty="0" err="1" smtClean="0"/>
            <a:t>Open</a:t>
          </a:r>
          <a:r>
            <a:rPr lang="sv-SE" dirty="0" smtClean="0"/>
            <a:t> Access</a:t>
          </a:r>
          <a:endParaRPr lang="sv-SE" dirty="0"/>
        </a:p>
      </dgm:t>
    </dgm:pt>
    <dgm:pt modelId="{DC45C097-3464-554A-98F0-3FC80D260634}" type="parTrans" cxnId="{4C731CB1-CD04-C04A-AC19-43F4495C9EFE}">
      <dgm:prSet/>
      <dgm:spPr/>
      <dgm:t>
        <a:bodyPr/>
        <a:lstStyle/>
        <a:p>
          <a:endParaRPr lang="sv-SE"/>
        </a:p>
      </dgm:t>
    </dgm:pt>
    <dgm:pt modelId="{4163FA4E-7B85-1C45-A9BC-F8992F71613A}" type="sibTrans" cxnId="{4C731CB1-CD04-C04A-AC19-43F4495C9EFE}">
      <dgm:prSet/>
      <dgm:spPr/>
      <dgm:t>
        <a:bodyPr/>
        <a:lstStyle/>
        <a:p>
          <a:endParaRPr lang="sv-SE"/>
        </a:p>
      </dgm:t>
    </dgm:pt>
    <dgm:pt modelId="{8906F891-1D70-034D-919E-DA6E1191C583}">
      <dgm:prSet phldrT="[Text]"/>
      <dgm:spPr/>
      <dgm:t>
        <a:bodyPr/>
        <a:lstStyle/>
        <a:p>
          <a:r>
            <a:rPr lang="sv-SE" dirty="0" err="1" smtClean="0"/>
            <a:t>Making</a:t>
          </a:r>
          <a:r>
            <a:rPr lang="sv-SE" dirty="0" smtClean="0"/>
            <a:t> access </a:t>
          </a:r>
          <a:r>
            <a:rPr lang="sv-SE" dirty="0" err="1" smtClean="0"/>
            <a:t>count</a:t>
          </a:r>
          <a:endParaRPr lang="sv-SE" dirty="0"/>
        </a:p>
      </dgm:t>
    </dgm:pt>
    <dgm:pt modelId="{5FF356CC-EE7D-8F47-B8FD-381F7C366535}" type="parTrans" cxnId="{349B1452-E101-7F48-82A8-581715825108}">
      <dgm:prSet/>
      <dgm:spPr/>
      <dgm:t>
        <a:bodyPr/>
        <a:lstStyle/>
        <a:p>
          <a:endParaRPr lang="sv-SE"/>
        </a:p>
      </dgm:t>
    </dgm:pt>
    <dgm:pt modelId="{2C4D41B2-9485-3F4C-B9BA-458E44A11F1B}" type="sibTrans" cxnId="{349B1452-E101-7F48-82A8-581715825108}">
      <dgm:prSet/>
      <dgm:spPr/>
      <dgm:t>
        <a:bodyPr/>
        <a:lstStyle/>
        <a:p>
          <a:endParaRPr lang="sv-SE"/>
        </a:p>
      </dgm:t>
    </dgm:pt>
    <dgm:pt modelId="{C684FE29-3CFD-4C4F-9CC1-19391B09FA85}" type="pres">
      <dgm:prSet presAssocID="{E50967A1-1552-414A-AABC-34C1D99E36AB}" presName="Name0" presStyleCnt="0">
        <dgm:presLayoutVars>
          <dgm:chMax val="2"/>
          <dgm:chPref val="2"/>
          <dgm:animLvl val="lvl"/>
        </dgm:presLayoutVars>
      </dgm:prSet>
      <dgm:spPr/>
      <dgm:t>
        <a:bodyPr/>
        <a:lstStyle/>
        <a:p>
          <a:endParaRPr lang="sv-SE"/>
        </a:p>
      </dgm:t>
    </dgm:pt>
    <dgm:pt modelId="{88AFAE31-C251-794D-8A7B-22E12B7E3D83}" type="pres">
      <dgm:prSet presAssocID="{E50967A1-1552-414A-AABC-34C1D99E36AB}" presName="LeftText" presStyleLbl="revTx" presStyleIdx="0" presStyleCnt="0">
        <dgm:presLayoutVars>
          <dgm:bulletEnabled val="1"/>
        </dgm:presLayoutVars>
      </dgm:prSet>
      <dgm:spPr/>
      <dgm:t>
        <a:bodyPr/>
        <a:lstStyle/>
        <a:p>
          <a:endParaRPr lang="sv-SE"/>
        </a:p>
      </dgm:t>
    </dgm:pt>
    <dgm:pt modelId="{155829F2-3539-2046-A6E8-C4340BE01880}" type="pres">
      <dgm:prSet presAssocID="{E50967A1-1552-414A-AABC-34C1D99E36AB}" presName="LeftNode" presStyleLbl="bgImgPlace1" presStyleIdx="0" presStyleCnt="2">
        <dgm:presLayoutVars>
          <dgm:chMax val="2"/>
          <dgm:chPref val="2"/>
        </dgm:presLayoutVars>
      </dgm:prSet>
      <dgm:spPr/>
      <dgm:t>
        <a:bodyPr/>
        <a:lstStyle/>
        <a:p>
          <a:endParaRPr lang="sv-SE"/>
        </a:p>
      </dgm:t>
    </dgm:pt>
    <dgm:pt modelId="{3C835A89-9A23-7D4B-8BB8-ABC6E6F7D6C0}" type="pres">
      <dgm:prSet presAssocID="{E50967A1-1552-414A-AABC-34C1D99E36AB}" presName="RightText" presStyleLbl="revTx" presStyleIdx="0" presStyleCnt="0">
        <dgm:presLayoutVars>
          <dgm:bulletEnabled val="1"/>
        </dgm:presLayoutVars>
      </dgm:prSet>
      <dgm:spPr/>
      <dgm:t>
        <a:bodyPr/>
        <a:lstStyle/>
        <a:p>
          <a:endParaRPr lang="sv-SE"/>
        </a:p>
      </dgm:t>
    </dgm:pt>
    <dgm:pt modelId="{F03FB2AB-246F-1A4A-AA97-6719CDBE8DD6}" type="pres">
      <dgm:prSet presAssocID="{E50967A1-1552-414A-AABC-34C1D99E36AB}" presName="RightNode" presStyleLbl="bgImgPlace1" presStyleIdx="1" presStyleCnt="2">
        <dgm:presLayoutVars>
          <dgm:chMax val="0"/>
          <dgm:chPref val="0"/>
        </dgm:presLayoutVars>
      </dgm:prSet>
      <dgm:spPr/>
      <dgm:t>
        <a:bodyPr/>
        <a:lstStyle/>
        <a:p>
          <a:endParaRPr lang="sv-SE"/>
        </a:p>
      </dgm:t>
    </dgm:pt>
    <dgm:pt modelId="{63F2DBAE-8072-FF42-985F-41EAE0539628}" type="pres">
      <dgm:prSet presAssocID="{E50967A1-1552-414A-AABC-34C1D99E36AB}" presName="TopArrow" presStyleLbl="node1" presStyleIdx="0" presStyleCnt="2"/>
      <dgm:spPr/>
    </dgm:pt>
    <dgm:pt modelId="{F54BF057-2640-674B-B9E1-4EBD72EAC720}" type="pres">
      <dgm:prSet presAssocID="{E50967A1-1552-414A-AABC-34C1D99E36AB}" presName="BottomArrow" presStyleLbl="node1" presStyleIdx="1" presStyleCnt="2"/>
      <dgm:spPr/>
    </dgm:pt>
  </dgm:ptLst>
  <dgm:cxnLst>
    <dgm:cxn modelId="{06032DC1-5832-3A47-A273-1C5EAED5BA9F}" type="presOf" srcId="{DA639A9D-F0D1-524C-9EE3-D51419E8A333}" destId="{3C835A89-9A23-7D4B-8BB8-ABC6E6F7D6C0}" srcOrd="0" destOrd="3" presId="urn:microsoft.com/office/officeart/2009/layout/ReverseList"/>
    <dgm:cxn modelId="{07BCFE6B-2809-D849-AB79-8779E836BBC2}" type="presOf" srcId="{3766CD99-EC43-8A4D-8E7E-DDE9A70F43A4}" destId="{3C835A89-9A23-7D4B-8BB8-ABC6E6F7D6C0}" srcOrd="0" destOrd="4" presId="urn:microsoft.com/office/officeart/2009/layout/ReverseList"/>
    <dgm:cxn modelId="{677F08BE-6772-334C-880E-4E05AEFAE265}" type="presOf" srcId="{307E342F-E53B-A94C-9C74-40EC5FB97E79}" destId="{88AFAE31-C251-794D-8A7B-22E12B7E3D83}" srcOrd="0" destOrd="4" presId="urn:microsoft.com/office/officeart/2009/layout/ReverseList"/>
    <dgm:cxn modelId="{B89FD80D-6C56-C74F-AD22-1022F1D03390}" srcId="{33E518D1-F90B-174A-8971-40F5F7EC4679}" destId="{307E342F-E53B-A94C-9C74-40EC5FB97E79}" srcOrd="3" destOrd="0" parTransId="{92275E26-A0A1-9E4B-A9D0-C550FFDA1EA1}" sibTransId="{0B6A8364-4B68-A24E-96E1-F6187BEBA7DE}"/>
    <dgm:cxn modelId="{E2F5AD16-C498-DE47-8761-5027730678B2}" srcId="{AA5AE080-4033-BA4A-9353-E26A3B92A111}" destId="{DA639A9D-F0D1-524C-9EE3-D51419E8A333}" srcOrd="2" destOrd="0" parTransId="{ABD65484-8C4E-364C-B8F7-C8689AE8C4E8}" sibTransId="{D5FEDA03-7FE7-A448-9A77-08C8EBFDAD91}"/>
    <dgm:cxn modelId="{C60E8AE0-FD19-E74F-AF20-CA5E9F8517A9}" type="presOf" srcId="{3FA2DC2A-A0AB-AA47-B9B0-E9B034BDCA0E}" destId="{88AFAE31-C251-794D-8A7B-22E12B7E3D83}" srcOrd="0" destOrd="1" presId="urn:microsoft.com/office/officeart/2009/layout/ReverseList"/>
    <dgm:cxn modelId="{810C5914-B45F-F44C-BAD1-66CADD4D11C7}" type="presOf" srcId="{77B9A799-FDB9-5641-A354-1BC886657D62}" destId="{3C835A89-9A23-7D4B-8BB8-ABC6E6F7D6C0}" srcOrd="0" destOrd="5" presId="urn:microsoft.com/office/officeart/2009/layout/ReverseList"/>
    <dgm:cxn modelId="{DA00766F-B180-7249-B4CE-857E0437382F}" type="presOf" srcId="{307E342F-E53B-A94C-9C74-40EC5FB97E79}" destId="{155829F2-3539-2046-A6E8-C4340BE01880}" srcOrd="1" destOrd="4" presId="urn:microsoft.com/office/officeart/2009/layout/ReverseList"/>
    <dgm:cxn modelId="{6A759AA9-0469-7747-B3D2-5D4265D87F51}" srcId="{33E518D1-F90B-174A-8971-40F5F7EC4679}" destId="{D43A4ABF-8BFD-AA4B-8CEA-6693A1373E44}" srcOrd="1" destOrd="0" parTransId="{B8FB5087-44EB-AF41-9029-4091E5CED255}" sibTransId="{A845C608-0E46-994B-B625-B7F2CFC37542}"/>
    <dgm:cxn modelId="{4D44D9D5-7F93-034A-BBCB-D7C9BA451830}" srcId="{AA5AE080-4033-BA4A-9353-E26A3B92A111}" destId="{CCFE01C9-89B2-0F4C-BA31-3B65EE777606}" srcOrd="1" destOrd="0" parTransId="{A06ACE52-292D-314C-A882-CA842D6C5913}" sibTransId="{0AEAC088-5140-F745-B590-58B5713DBAE5}"/>
    <dgm:cxn modelId="{7A53023C-124C-C141-9E68-A9531F77FBB9}" srcId="{E50967A1-1552-414A-AABC-34C1D99E36AB}" destId="{AA5AE080-4033-BA4A-9353-E26A3B92A111}" srcOrd="1" destOrd="0" parTransId="{01B2A80A-EEE6-FE47-8175-A4BD5410DCF9}" sibTransId="{C4018030-2D3C-4D49-9B17-DCE09B8EAECD}"/>
    <dgm:cxn modelId="{CE1F5054-39AD-8B4D-BFD4-50745EF65B68}" type="presOf" srcId="{CCFE01C9-89B2-0F4C-BA31-3B65EE777606}" destId="{F03FB2AB-246F-1A4A-AA97-6719CDBE8DD6}" srcOrd="1" destOrd="2" presId="urn:microsoft.com/office/officeart/2009/layout/ReverseList"/>
    <dgm:cxn modelId="{AF24ED10-6820-A849-A5AA-C03DA869B81F}" type="presOf" srcId="{AA5AE080-4033-BA4A-9353-E26A3B92A111}" destId="{F03FB2AB-246F-1A4A-AA97-6719CDBE8DD6}" srcOrd="1" destOrd="0" presId="urn:microsoft.com/office/officeart/2009/layout/ReverseList"/>
    <dgm:cxn modelId="{7939DC35-4427-F444-9E69-ED2ECDB1D87A}" srcId="{33E518D1-F90B-174A-8971-40F5F7EC4679}" destId="{3FA2DC2A-A0AB-AA47-B9B0-E9B034BDCA0E}" srcOrd="0" destOrd="0" parTransId="{904C2230-179B-0741-8997-2128FDE531DB}" sibTransId="{019A02E8-FE6B-014F-A7E8-3E5C6579F800}"/>
    <dgm:cxn modelId="{44F59F4D-2C2A-D84C-AE96-DD1CC84E5E57}" type="presOf" srcId="{A89EC98E-9879-1A4D-9539-2AE47212A198}" destId="{F03FB2AB-246F-1A4A-AA97-6719CDBE8DD6}" srcOrd="1" destOrd="1" presId="urn:microsoft.com/office/officeart/2009/layout/ReverseList"/>
    <dgm:cxn modelId="{D7E77A00-01CA-984A-B69E-8ABBE4597182}" type="presOf" srcId="{E50967A1-1552-414A-AABC-34C1D99E36AB}" destId="{C684FE29-3CFD-4C4F-9CC1-19391B09FA85}" srcOrd="0" destOrd="0" presId="urn:microsoft.com/office/officeart/2009/layout/ReverseList"/>
    <dgm:cxn modelId="{349B1452-E101-7F48-82A8-581715825108}" srcId="{33E518D1-F90B-174A-8971-40F5F7EC4679}" destId="{8906F891-1D70-034D-919E-DA6E1191C583}" srcOrd="4" destOrd="0" parTransId="{5FF356CC-EE7D-8F47-B8FD-381F7C366535}" sibTransId="{2C4D41B2-9485-3F4C-B9BA-458E44A11F1B}"/>
    <dgm:cxn modelId="{959551A2-3E37-D445-BD7E-4B7525CE9159}" srcId="{AA5AE080-4033-BA4A-9353-E26A3B92A111}" destId="{3766CD99-EC43-8A4D-8E7E-DDE9A70F43A4}" srcOrd="3" destOrd="0" parTransId="{AF6DBE4A-11AF-0942-88AC-588267452830}" sibTransId="{7401F2F9-B5A3-554F-B736-E8BE7B418D6B}"/>
    <dgm:cxn modelId="{AA16103E-990C-F24C-8862-C2ECDC0218B9}" srcId="{33E518D1-F90B-174A-8971-40F5F7EC4679}" destId="{312279E9-81C8-C641-9BDE-8996BF732054}" srcOrd="2" destOrd="0" parTransId="{0B0A4599-92D3-0C4F-9B16-6DAB83AC8165}" sibTransId="{A7C70DCA-F42F-7D47-844B-D198D2A9047C}"/>
    <dgm:cxn modelId="{24133A03-7CE6-914C-A168-1586D0BE8AAA}" type="presOf" srcId="{33E518D1-F90B-174A-8971-40F5F7EC4679}" destId="{88AFAE31-C251-794D-8A7B-22E12B7E3D83}" srcOrd="0" destOrd="0" presId="urn:microsoft.com/office/officeart/2009/layout/ReverseList"/>
    <dgm:cxn modelId="{4C731CB1-CD04-C04A-AC19-43F4495C9EFE}" srcId="{AA5AE080-4033-BA4A-9353-E26A3B92A111}" destId="{77B9A799-FDB9-5641-A354-1BC886657D62}" srcOrd="4" destOrd="0" parTransId="{DC45C097-3464-554A-98F0-3FC80D260634}" sibTransId="{4163FA4E-7B85-1C45-A9BC-F8992F71613A}"/>
    <dgm:cxn modelId="{E4659222-A340-014E-8E45-BFA5DCD8A037}" type="presOf" srcId="{DA639A9D-F0D1-524C-9EE3-D51419E8A333}" destId="{F03FB2AB-246F-1A4A-AA97-6719CDBE8DD6}" srcOrd="1" destOrd="3" presId="urn:microsoft.com/office/officeart/2009/layout/ReverseList"/>
    <dgm:cxn modelId="{A9865AA0-FA96-C64A-9728-9621EB9DAB5F}" type="presOf" srcId="{8906F891-1D70-034D-919E-DA6E1191C583}" destId="{155829F2-3539-2046-A6E8-C4340BE01880}" srcOrd="1" destOrd="5" presId="urn:microsoft.com/office/officeart/2009/layout/ReverseList"/>
    <dgm:cxn modelId="{2C950B70-E50D-1A45-9270-738891758497}" type="presOf" srcId="{A89EC98E-9879-1A4D-9539-2AE47212A198}" destId="{3C835A89-9A23-7D4B-8BB8-ABC6E6F7D6C0}" srcOrd="0" destOrd="1" presId="urn:microsoft.com/office/officeart/2009/layout/ReverseList"/>
    <dgm:cxn modelId="{7EB2CCF9-45ED-A94E-BBF5-2B3C3E9DF56B}" type="presOf" srcId="{312279E9-81C8-C641-9BDE-8996BF732054}" destId="{155829F2-3539-2046-A6E8-C4340BE01880}" srcOrd="1" destOrd="3" presId="urn:microsoft.com/office/officeart/2009/layout/ReverseList"/>
    <dgm:cxn modelId="{D7DF8B5C-7316-A845-9265-3EA082A3750A}" type="presOf" srcId="{8906F891-1D70-034D-919E-DA6E1191C583}" destId="{88AFAE31-C251-794D-8A7B-22E12B7E3D83}" srcOrd="0" destOrd="5" presId="urn:microsoft.com/office/officeart/2009/layout/ReverseList"/>
    <dgm:cxn modelId="{4AC78F94-916C-BF4E-A5CF-E2EE48845560}" type="presOf" srcId="{CCFE01C9-89B2-0F4C-BA31-3B65EE777606}" destId="{3C835A89-9A23-7D4B-8BB8-ABC6E6F7D6C0}" srcOrd="0" destOrd="2" presId="urn:microsoft.com/office/officeart/2009/layout/ReverseList"/>
    <dgm:cxn modelId="{DEB36A6E-A445-AB49-B57A-907BD8950227}" srcId="{AA5AE080-4033-BA4A-9353-E26A3B92A111}" destId="{A89EC98E-9879-1A4D-9539-2AE47212A198}" srcOrd="0" destOrd="0" parTransId="{A03A183B-A6EA-804E-8387-608EA7937E60}" sibTransId="{2D9110E1-6886-D849-B405-D86296833425}"/>
    <dgm:cxn modelId="{CA693FDC-6BFC-B442-BE5A-4F709D71D40D}" type="presOf" srcId="{312279E9-81C8-C641-9BDE-8996BF732054}" destId="{88AFAE31-C251-794D-8A7B-22E12B7E3D83}" srcOrd="0" destOrd="3" presId="urn:microsoft.com/office/officeart/2009/layout/ReverseList"/>
    <dgm:cxn modelId="{01BB8ED8-4239-5241-9321-118C39A303FD}" type="presOf" srcId="{D43A4ABF-8BFD-AA4B-8CEA-6693A1373E44}" destId="{155829F2-3539-2046-A6E8-C4340BE01880}" srcOrd="1" destOrd="2" presId="urn:microsoft.com/office/officeart/2009/layout/ReverseList"/>
    <dgm:cxn modelId="{2727378E-1D8A-8F4C-B855-29BF4DC4E70E}" srcId="{E50967A1-1552-414A-AABC-34C1D99E36AB}" destId="{33E518D1-F90B-174A-8971-40F5F7EC4679}" srcOrd="0" destOrd="0" parTransId="{C21F71B3-D5BE-5D47-ACB7-E9CE90A8EEF0}" sibTransId="{725F00C3-C4F7-CE42-8F28-A5A96E910B9E}"/>
    <dgm:cxn modelId="{0DAB8AF1-3C05-524A-9311-C5858D1FA7A5}" type="presOf" srcId="{AA5AE080-4033-BA4A-9353-E26A3B92A111}" destId="{3C835A89-9A23-7D4B-8BB8-ABC6E6F7D6C0}" srcOrd="0" destOrd="0" presId="urn:microsoft.com/office/officeart/2009/layout/ReverseList"/>
    <dgm:cxn modelId="{F40C9A7B-01A2-3347-89B3-142E240FF095}" type="presOf" srcId="{3FA2DC2A-A0AB-AA47-B9B0-E9B034BDCA0E}" destId="{155829F2-3539-2046-A6E8-C4340BE01880}" srcOrd="1" destOrd="1" presId="urn:microsoft.com/office/officeart/2009/layout/ReverseList"/>
    <dgm:cxn modelId="{C4C6A2A4-A50F-F241-9B09-AF904F56D128}" type="presOf" srcId="{3766CD99-EC43-8A4D-8E7E-DDE9A70F43A4}" destId="{F03FB2AB-246F-1A4A-AA97-6719CDBE8DD6}" srcOrd="1" destOrd="4" presId="urn:microsoft.com/office/officeart/2009/layout/ReverseList"/>
    <dgm:cxn modelId="{E0399704-8A5B-3D46-AFA7-B904D028EDE6}" type="presOf" srcId="{33E518D1-F90B-174A-8971-40F5F7EC4679}" destId="{155829F2-3539-2046-A6E8-C4340BE01880}" srcOrd="1" destOrd="0" presId="urn:microsoft.com/office/officeart/2009/layout/ReverseList"/>
    <dgm:cxn modelId="{4C9B4B40-BB28-BA43-A540-971073F4C92F}" type="presOf" srcId="{D43A4ABF-8BFD-AA4B-8CEA-6693A1373E44}" destId="{88AFAE31-C251-794D-8A7B-22E12B7E3D83}" srcOrd="0" destOrd="2" presId="urn:microsoft.com/office/officeart/2009/layout/ReverseList"/>
    <dgm:cxn modelId="{81671F20-0DA5-214C-B2C3-927CAAE2C7F5}" type="presOf" srcId="{77B9A799-FDB9-5641-A354-1BC886657D62}" destId="{F03FB2AB-246F-1A4A-AA97-6719CDBE8DD6}" srcOrd="1" destOrd="5" presId="urn:microsoft.com/office/officeart/2009/layout/ReverseList"/>
    <dgm:cxn modelId="{877389EF-C33A-4344-B348-148B827C6C01}" type="presParOf" srcId="{C684FE29-3CFD-4C4F-9CC1-19391B09FA85}" destId="{88AFAE31-C251-794D-8A7B-22E12B7E3D83}" srcOrd="0" destOrd="0" presId="urn:microsoft.com/office/officeart/2009/layout/ReverseList"/>
    <dgm:cxn modelId="{5BACF2D5-5A2C-954A-8C2A-BC668214863C}" type="presParOf" srcId="{C684FE29-3CFD-4C4F-9CC1-19391B09FA85}" destId="{155829F2-3539-2046-A6E8-C4340BE01880}" srcOrd="1" destOrd="0" presId="urn:microsoft.com/office/officeart/2009/layout/ReverseList"/>
    <dgm:cxn modelId="{DC7BBBA0-A371-C249-BE44-576AD4629C03}" type="presParOf" srcId="{C684FE29-3CFD-4C4F-9CC1-19391B09FA85}" destId="{3C835A89-9A23-7D4B-8BB8-ABC6E6F7D6C0}" srcOrd="2" destOrd="0" presId="urn:microsoft.com/office/officeart/2009/layout/ReverseList"/>
    <dgm:cxn modelId="{52B87EE6-4989-EB4F-83C7-FF5D09B98F9D}" type="presParOf" srcId="{C684FE29-3CFD-4C4F-9CC1-19391B09FA85}" destId="{F03FB2AB-246F-1A4A-AA97-6719CDBE8DD6}" srcOrd="3" destOrd="0" presId="urn:microsoft.com/office/officeart/2009/layout/ReverseList"/>
    <dgm:cxn modelId="{9F91B294-C5C5-274D-8315-54D7A693726C}" type="presParOf" srcId="{C684FE29-3CFD-4C4F-9CC1-19391B09FA85}" destId="{63F2DBAE-8072-FF42-985F-41EAE0539628}" srcOrd="4" destOrd="0" presId="urn:microsoft.com/office/officeart/2009/layout/ReverseList"/>
    <dgm:cxn modelId="{C3817D16-23C4-354E-938C-59CAED57AA2A}" type="presParOf" srcId="{C684FE29-3CFD-4C4F-9CC1-19391B09FA85}" destId="{F54BF057-2640-674B-B9E1-4EBD72EAC720}" srcOrd="5" destOrd="0" presId="urn:microsoft.com/office/officeart/2009/layout/Revers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829F2-3539-2046-A6E8-C4340BE01880}">
      <dsp:nvSpPr>
        <dsp:cNvPr id="0" name=""/>
        <dsp:cNvSpPr/>
      </dsp:nvSpPr>
      <dsp:spPr>
        <a:xfrm rot="16200000">
          <a:off x="921816" y="1792712"/>
          <a:ext cx="3796103" cy="2319821"/>
        </a:xfrm>
        <a:prstGeom prst="round2SameRect">
          <a:avLst>
            <a:gd name="adj1" fmla="val 16670"/>
            <a:gd name="adj2" fmla="val 0"/>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02870" tIns="171450" rIns="154305" bIns="171450" numCol="1" spcCol="1270" anchor="t" anchorCtr="0">
          <a:noAutofit/>
        </a:bodyPr>
        <a:lstStyle/>
        <a:p>
          <a:pPr lvl="0" algn="l" defTabSz="1200150">
            <a:lnSpc>
              <a:spcPct val="90000"/>
            </a:lnSpc>
            <a:spcBef>
              <a:spcPct val="0"/>
            </a:spcBef>
            <a:spcAft>
              <a:spcPct val="35000"/>
            </a:spcAft>
          </a:pPr>
          <a:r>
            <a:rPr lang="sv-SE" sz="2700" kern="1200" dirty="0" smtClean="0"/>
            <a:t>Challenges</a:t>
          </a:r>
          <a:endParaRPr lang="sv-SE" sz="2700" kern="1200" dirty="0"/>
        </a:p>
        <a:p>
          <a:pPr marL="228600" lvl="1" indent="-228600" algn="l" defTabSz="933450">
            <a:lnSpc>
              <a:spcPct val="90000"/>
            </a:lnSpc>
            <a:spcBef>
              <a:spcPct val="0"/>
            </a:spcBef>
            <a:spcAft>
              <a:spcPct val="15000"/>
            </a:spcAft>
            <a:buChar char="••"/>
          </a:pPr>
          <a:r>
            <a:rPr lang="sv-SE" sz="2100" kern="1200" dirty="0" smtClean="0"/>
            <a:t>Global </a:t>
          </a:r>
          <a:r>
            <a:rPr lang="sv-SE" sz="2100" kern="1200" dirty="0" err="1" smtClean="0"/>
            <a:t>reach</a:t>
          </a:r>
          <a:endParaRPr lang="sv-SE" sz="2100" kern="1200" dirty="0"/>
        </a:p>
        <a:p>
          <a:pPr marL="228600" lvl="1" indent="-228600" algn="l" defTabSz="933450">
            <a:lnSpc>
              <a:spcPct val="90000"/>
            </a:lnSpc>
            <a:spcBef>
              <a:spcPct val="0"/>
            </a:spcBef>
            <a:spcAft>
              <a:spcPct val="15000"/>
            </a:spcAft>
            <a:buChar char="••"/>
          </a:pPr>
          <a:r>
            <a:rPr lang="sv-SE" sz="2100" kern="1200" dirty="0" smtClean="0"/>
            <a:t>Trust</a:t>
          </a:r>
          <a:endParaRPr lang="sv-SE" sz="2100" kern="1200" dirty="0"/>
        </a:p>
        <a:p>
          <a:pPr marL="228600" lvl="1" indent="-228600" algn="l" defTabSz="933450">
            <a:lnSpc>
              <a:spcPct val="90000"/>
            </a:lnSpc>
            <a:spcBef>
              <a:spcPct val="0"/>
            </a:spcBef>
            <a:spcAft>
              <a:spcPct val="15000"/>
            </a:spcAft>
            <a:buChar char="••"/>
          </a:pPr>
          <a:r>
            <a:rPr lang="sv-SE" sz="2100" kern="1200" dirty="0" err="1" smtClean="0"/>
            <a:t>Added</a:t>
          </a:r>
          <a:r>
            <a:rPr lang="sv-SE" sz="2100" kern="1200" dirty="0" smtClean="0"/>
            <a:t> </a:t>
          </a:r>
          <a:r>
            <a:rPr lang="sv-SE" sz="2100" kern="1200" dirty="0" err="1" smtClean="0"/>
            <a:t>value</a:t>
          </a:r>
          <a:endParaRPr lang="sv-SE" sz="2100" kern="1200" dirty="0"/>
        </a:p>
        <a:p>
          <a:pPr marL="228600" lvl="1" indent="-228600" algn="l" defTabSz="933450">
            <a:lnSpc>
              <a:spcPct val="90000"/>
            </a:lnSpc>
            <a:spcBef>
              <a:spcPct val="0"/>
            </a:spcBef>
            <a:spcAft>
              <a:spcPct val="15000"/>
            </a:spcAft>
            <a:buChar char="••"/>
          </a:pPr>
          <a:r>
            <a:rPr lang="sv-SE" sz="2100" kern="1200" dirty="0" err="1" smtClean="0"/>
            <a:t>Indexing</a:t>
          </a:r>
          <a:endParaRPr lang="sv-SE" sz="2100" kern="1200" dirty="0"/>
        </a:p>
        <a:p>
          <a:pPr marL="228600" lvl="1" indent="-228600" algn="l" defTabSz="933450">
            <a:lnSpc>
              <a:spcPct val="90000"/>
            </a:lnSpc>
            <a:spcBef>
              <a:spcPct val="0"/>
            </a:spcBef>
            <a:spcAft>
              <a:spcPct val="15000"/>
            </a:spcAft>
            <a:buChar char="••"/>
          </a:pPr>
          <a:r>
            <a:rPr lang="sv-SE" sz="2100" kern="1200" dirty="0" err="1" smtClean="0"/>
            <a:t>Making</a:t>
          </a:r>
          <a:r>
            <a:rPr lang="sv-SE" sz="2100" kern="1200" dirty="0" smtClean="0"/>
            <a:t> access </a:t>
          </a:r>
          <a:r>
            <a:rPr lang="sv-SE" sz="2100" kern="1200" dirty="0" err="1" smtClean="0"/>
            <a:t>count</a:t>
          </a:r>
          <a:endParaRPr lang="sv-SE" sz="2100" kern="1200" dirty="0"/>
        </a:p>
      </dsp:txBody>
      <dsp:txXfrm rot="5400000">
        <a:off x="1773222" y="1167837"/>
        <a:ext cx="2206556" cy="3569573"/>
      </dsp:txXfrm>
    </dsp:sp>
    <dsp:sp modelId="{F03FB2AB-246F-1A4A-AA97-6719CDBE8DD6}">
      <dsp:nvSpPr>
        <dsp:cNvPr id="0" name=""/>
        <dsp:cNvSpPr/>
      </dsp:nvSpPr>
      <dsp:spPr>
        <a:xfrm rot="5400000">
          <a:off x="3346976" y="1792712"/>
          <a:ext cx="3796103" cy="2319821"/>
        </a:xfrm>
        <a:prstGeom prst="round2SameRect">
          <a:avLst>
            <a:gd name="adj1" fmla="val 16670"/>
            <a:gd name="adj2" fmla="val 0"/>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54305" tIns="171450" rIns="102870" bIns="171450" numCol="1" spcCol="1270" anchor="t" anchorCtr="0">
          <a:noAutofit/>
        </a:bodyPr>
        <a:lstStyle/>
        <a:p>
          <a:pPr lvl="0" algn="l" defTabSz="1200150">
            <a:lnSpc>
              <a:spcPct val="90000"/>
            </a:lnSpc>
            <a:spcBef>
              <a:spcPct val="0"/>
            </a:spcBef>
            <a:spcAft>
              <a:spcPct val="35000"/>
            </a:spcAft>
          </a:pPr>
          <a:r>
            <a:rPr lang="sv-SE" sz="2700" kern="1200" dirty="0" err="1" smtClean="0"/>
            <a:t>Opportunities</a:t>
          </a:r>
          <a:endParaRPr lang="sv-SE" sz="2700" kern="1200" dirty="0"/>
        </a:p>
        <a:p>
          <a:pPr marL="228600" lvl="1" indent="-228600" algn="l" defTabSz="933450">
            <a:lnSpc>
              <a:spcPct val="90000"/>
            </a:lnSpc>
            <a:spcBef>
              <a:spcPct val="0"/>
            </a:spcBef>
            <a:spcAft>
              <a:spcPct val="15000"/>
            </a:spcAft>
            <a:buChar char="••"/>
          </a:pPr>
          <a:r>
            <a:rPr lang="sv-SE" sz="2100" kern="1200" dirty="0" err="1" smtClean="0"/>
            <a:t>Local</a:t>
          </a:r>
          <a:r>
            <a:rPr lang="sv-SE" sz="2100" kern="1200" dirty="0" smtClean="0"/>
            <a:t> </a:t>
          </a:r>
          <a:r>
            <a:rPr lang="sv-SE" sz="2100" kern="1200" dirty="0" err="1" smtClean="0"/>
            <a:t>base</a:t>
          </a:r>
          <a:endParaRPr lang="sv-SE" sz="2100" kern="1200" dirty="0"/>
        </a:p>
        <a:p>
          <a:pPr marL="228600" lvl="1" indent="-228600" algn="l" defTabSz="933450">
            <a:lnSpc>
              <a:spcPct val="90000"/>
            </a:lnSpc>
            <a:spcBef>
              <a:spcPct val="0"/>
            </a:spcBef>
            <a:spcAft>
              <a:spcPct val="15000"/>
            </a:spcAft>
            <a:buChar char="••"/>
          </a:pPr>
          <a:r>
            <a:rPr lang="sv-SE" sz="2100" kern="1200" dirty="0" err="1" smtClean="0"/>
            <a:t>Flexibility</a:t>
          </a:r>
          <a:endParaRPr lang="sv-SE" sz="2100" kern="1200" dirty="0"/>
        </a:p>
        <a:p>
          <a:pPr marL="228600" lvl="1" indent="-228600" algn="l" defTabSz="933450">
            <a:lnSpc>
              <a:spcPct val="90000"/>
            </a:lnSpc>
            <a:spcBef>
              <a:spcPct val="0"/>
            </a:spcBef>
            <a:spcAft>
              <a:spcPct val="15000"/>
            </a:spcAft>
            <a:buChar char="••"/>
          </a:pPr>
          <a:r>
            <a:rPr lang="sv-SE" sz="2100" kern="1200" dirty="0" err="1" smtClean="0"/>
            <a:t>Created</a:t>
          </a:r>
          <a:r>
            <a:rPr lang="sv-SE" sz="2100" kern="1200" dirty="0" smtClean="0"/>
            <a:t> </a:t>
          </a:r>
          <a:r>
            <a:rPr lang="sv-SE" sz="2100" kern="1200" dirty="0" err="1" smtClean="0"/>
            <a:t>value</a:t>
          </a:r>
          <a:endParaRPr lang="sv-SE" sz="2100" kern="1200" dirty="0"/>
        </a:p>
        <a:p>
          <a:pPr marL="228600" lvl="1" indent="-228600" algn="l" defTabSz="933450">
            <a:lnSpc>
              <a:spcPct val="90000"/>
            </a:lnSpc>
            <a:spcBef>
              <a:spcPct val="0"/>
            </a:spcBef>
            <a:spcAft>
              <a:spcPct val="15000"/>
            </a:spcAft>
            <a:buChar char="••"/>
          </a:pPr>
          <a:r>
            <a:rPr lang="sv-SE" sz="2100" kern="1200" dirty="0" smtClean="0"/>
            <a:t>Close </a:t>
          </a:r>
          <a:r>
            <a:rPr lang="sv-SE" sz="2100" kern="1200" dirty="0" err="1" smtClean="0"/>
            <a:t>to</a:t>
          </a:r>
          <a:r>
            <a:rPr lang="sv-SE" sz="2100" kern="1200" dirty="0" smtClean="0"/>
            <a:t> </a:t>
          </a:r>
          <a:r>
            <a:rPr lang="sv-SE" sz="2100" kern="1200" dirty="0" err="1" smtClean="0"/>
            <a:t>home</a:t>
          </a:r>
          <a:endParaRPr lang="sv-SE" sz="2100" kern="1200" dirty="0"/>
        </a:p>
        <a:p>
          <a:pPr marL="228600" lvl="1" indent="-228600" algn="l" defTabSz="933450">
            <a:lnSpc>
              <a:spcPct val="90000"/>
            </a:lnSpc>
            <a:spcBef>
              <a:spcPct val="0"/>
            </a:spcBef>
            <a:spcAft>
              <a:spcPct val="15000"/>
            </a:spcAft>
            <a:buChar char="••"/>
          </a:pPr>
          <a:r>
            <a:rPr lang="sv-SE" sz="2100" kern="1200" dirty="0" err="1" smtClean="0"/>
            <a:t>Open</a:t>
          </a:r>
          <a:r>
            <a:rPr lang="sv-SE" sz="2100" kern="1200" dirty="0" smtClean="0"/>
            <a:t> Access</a:t>
          </a:r>
          <a:endParaRPr lang="sv-SE" sz="2100" kern="1200" dirty="0"/>
        </a:p>
      </dsp:txBody>
      <dsp:txXfrm rot="-5400000">
        <a:off x="4085117" y="1167837"/>
        <a:ext cx="2206556" cy="3569573"/>
      </dsp:txXfrm>
    </dsp:sp>
    <dsp:sp modelId="{63F2DBAE-8072-FF42-985F-41EAE0539628}">
      <dsp:nvSpPr>
        <dsp:cNvPr id="0" name=""/>
        <dsp:cNvSpPr/>
      </dsp:nvSpPr>
      <dsp:spPr>
        <a:xfrm>
          <a:off x="2819630" y="0"/>
          <a:ext cx="2425160" cy="2425042"/>
        </a:xfrm>
        <a:prstGeom prst="circularArrow">
          <a:avLst>
            <a:gd name="adj1" fmla="val 12500"/>
            <a:gd name="adj2" fmla="val 1142322"/>
            <a:gd name="adj3" fmla="val 20457678"/>
            <a:gd name="adj4" fmla="val 10800000"/>
            <a:gd name="adj5" fmla="val 125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54BF057-2640-674B-B9E1-4EBD72EAC720}">
      <dsp:nvSpPr>
        <dsp:cNvPr id="0" name=""/>
        <dsp:cNvSpPr/>
      </dsp:nvSpPr>
      <dsp:spPr>
        <a:xfrm rot="10800000">
          <a:off x="2819630" y="3479613"/>
          <a:ext cx="2425160" cy="2425042"/>
        </a:xfrm>
        <a:prstGeom prst="circularArrow">
          <a:avLst>
            <a:gd name="adj1" fmla="val 12500"/>
            <a:gd name="adj2" fmla="val 1142322"/>
            <a:gd name="adj3" fmla="val 20457678"/>
            <a:gd name="adj4" fmla="val 10800000"/>
            <a:gd name="adj5" fmla="val 125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F8E3AE1-C2C9-0146-A40B-CDF880C31E52}" type="datetimeFigureOut">
              <a:rPr lang="sv-SE" smtClean="0"/>
              <a:t>15-06-23</a:t>
            </a:fld>
            <a:endParaRPr lang="sv-SE"/>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99E51C-EA94-0B41-8FCE-5C61966D1C6C}" type="slidenum">
              <a:rPr lang="sv-SE" smtClean="0"/>
              <a:t>‹Nr.›</a:t>
            </a:fld>
            <a:endParaRPr lang="sv-SE"/>
          </a:p>
        </p:txBody>
      </p:sp>
    </p:spTree>
    <p:extLst>
      <p:ext uri="{BB962C8B-B14F-4D97-AF65-F5344CB8AC3E}">
        <p14:creationId xmlns:p14="http://schemas.microsoft.com/office/powerpoint/2010/main" val="985381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100B7E-7A17-47E8-A5AB-33071C0C8AAA}" type="datetimeFigureOut">
              <a:rPr lang="sv-SE" smtClean="0"/>
              <a:pPr/>
              <a:t>15-06-23</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264AB5-3208-46EB-A2CB-53BA67DEFF15}" type="slidenum">
              <a:rPr lang="sv-SE" smtClean="0"/>
              <a:pPr/>
              <a:t>‹Nr.›</a:t>
            </a:fld>
            <a:endParaRPr lang="sv-SE"/>
          </a:p>
        </p:txBody>
      </p:sp>
    </p:spTree>
    <p:extLst>
      <p:ext uri="{BB962C8B-B14F-4D97-AF65-F5344CB8AC3E}">
        <p14:creationId xmlns:p14="http://schemas.microsoft.com/office/powerpoint/2010/main" val="2152754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noProof="0" dirty="0" smtClean="0"/>
              <a:t>The</a:t>
            </a:r>
            <a:r>
              <a:rPr lang="en-GB" baseline="0" noProof="0" dirty="0" smtClean="0"/>
              <a:t> Library can be seen as a facilitator in the connection between the University and the rest of the world. We provide information sources and tools for the students, teachers and researchers to use. The second task is to also facilitate communication of the results of the teaching and research back to the world. We provide different forms of publishing support such as publishing dissertations and the newly started Stockholm University Press for Open Access and peer-review publishing of books and journals.</a:t>
            </a:r>
          </a:p>
          <a:p>
            <a:endParaRPr lang="en-GB" baseline="0" noProof="0" dirty="0" smtClean="0"/>
          </a:p>
          <a:p>
            <a:r>
              <a:rPr lang="en-GB" baseline="0" noProof="0" dirty="0" smtClean="0"/>
              <a:t>For this we have created an infrastructure of people, information and task on different levels, which I’m now going to talk to you about a little bit.</a:t>
            </a:r>
            <a:endParaRPr lang="en-GB" noProof="0"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2</a:t>
            </a:fld>
            <a:endParaRPr lang="sv-SE"/>
          </a:p>
        </p:txBody>
      </p:sp>
    </p:spTree>
    <p:extLst>
      <p:ext uri="{BB962C8B-B14F-4D97-AF65-F5344CB8AC3E}">
        <p14:creationId xmlns:p14="http://schemas.microsoft.com/office/powerpoint/2010/main" val="2772151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3</a:t>
            </a:fld>
            <a:endParaRPr lang="sv-SE"/>
          </a:p>
        </p:txBody>
      </p:sp>
    </p:spTree>
    <p:extLst>
      <p:ext uri="{BB962C8B-B14F-4D97-AF65-F5344CB8AC3E}">
        <p14:creationId xmlns:p14="http://schemas.microsoft.com/office/powerpoint/2010/main" val="1749148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GB" dirty="0" smtClean="0"/>
              <a:t>The</a:t>
            </a:r>
            <a:r>
              <a:rPr lang="en-GB" baseline="0" dirty="0" smtClean="0"/>
              <a:t> infrastructure of peer-review and editorial assessment.</a:t>
            </a:r>
          </a:p>
          <a:p>
            <a:pPr marL="0" marR="0" indent="0" algn="l" defTabSz="914400" rtl="0" eaLnBrk="1" fontAlgn="auto" latinLnBrk="0" hangingPunct="1">
              <a:lnSpc>
                <a:spcPct val="100000"/>
              </a:lnSpc>
              <a:spcBef>
                <a:spcPts val="0"/>
              </a:spcBef>
              <a:spcAft>
                <a:spcPts val="0"/>
              </a:spcAft>
              <a:buClrTx/>
              <a:buSzTx/>
              <a:buFont typeface="Arial"/>
              <a:buNone/>
              <a:tabLst/>
              <a:defRPr/>
            </a:pPr>
            <a:r>
              <a:rPr lang="en-GB" baseline="0" dirty="0" smtClean="0"/>
              <a:t>The quality assessment process </a:t>
            </a: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dirty="0" smtClean="0"/>
              <a:t>No staff works solely with</a:t>
            </a:r>
            <a:r>
              <a:rPr lang="en-GB" baseline="0" dirty="0" smtClean="0"/>
              <a:t> press matters, we all have other duties at the library to ensure we have a perspective (I, for example work with forming strategies for learning and instruction about all library services to both researchers and students</a:t>
            </a: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dirty="0" smtClean="0"/>
              <a:t>Researchers at the University forms Editorial Board groups who are responsible</a:t>
            </a:r>
            <a:r>
              <a:rPr lang="en-GB" baseline="0" dirty="0" smtClean="0"/>
              <a:t> for the assessment of proposals and book manuscripts and to select and communicate with the reviewers of both these incarnations of book projects.</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baseline="0" dirty="0" smtClean="0"/>
              <a:t>The Stockholm University Press staff is assisting editorial boards with system practices, guidelines, instructions, liaising with our partner press, assisting authors during submission, answering questions, handling licencing queries and many more things.</a:t>
            </a:r>
            <a:endParaRPr lang="en-GB" dirty="0" smtClean="0"/>
          </a:p>
          <a:p>
            <a:pPr marL="171450" indent="-171450">
              <a:buFont typeface="Arial"/>
              <a:buChar char="•"/>
            </a:pPr>
            <a:r>
              <a:rPr lang="en-GB" dirty="0" smtClean="0"/>
              <a:t>The</a:t>
            </a:r>
            <a:r>
              <a:rPr lang="en-GB" baseline="0" dirty="0" smtClean="0"/>
              <a:t> </a:t>
            </a:r>
            <a:r>
              <a:rPr lang="en-GB" dirty="0" smtClean="0"/>
              <a:t>Publishing Committee consists of representatives</a:t>
            </a:r>
            <a:r>
              <a:rPr lang="en-GB" baseline="0" dirty="0" smtClean="0"/>
              <a:t> from all Faculties at Stockholm University and representatives from the Press staff. Their job is to establish ethical guidelines, contributing to the scope of the entire press bit most importantly they make the final decisions on whether or not to </a:t>
            </a:r>
            <a:r>
              <a:rPr lang="en-GB" baseline="0" dirty="0" err="1" smtClean="0"/>
              <a:t>pubilsh</a:t>
            </a:r>
            <a:r>
              <a:rPr lang="en-GB" baseline="0" dirty="0" smtClean="0"/>
              <a:t> a book or a journal. They will </a:t>
            </a:r>
            <a:r>
              <a:rPr lang="en-GB" dirty="0" smtClean="0"/>
              <a:t>quality check all final recommendations from editorial</a:t>
            </a:r>
            <a:r>
              <a:rPr lang="en-GB" baseline="0" dirty="0" smtClean="0"/>
              <a:t> boards, to ensure that the process has been correctly handled with a special representative focussing on publication</a:t>
            </a:r>
            <a:r>
              <a:rPr lang="en-GB" dirty="0" smtClean="0"/>
              <a:t> ethics</a:t>
            </a:r>
          </a:p>
          <a:p>
            <a:pPr marL="171450" indent="-171450">
              <a:buFont typeface="Arial"/>
              <a:buChar char="•"/>
            </a:pPr>
            <a:r>
              <a:rPr lang="en-GB" dirty="0" smtClean="0"/>
              <a:t>Th</a:t>
            </a:r>
            <a:r>
              <a:rPr lang="en-GB" baseline="0" dirty="0" smtClean="0"/>
              <a:t>e Ubiquity Press and their network structure are mostly involved with activities after the acceptance date of projects, but will also assist with the day-to-day running of journals, peer review systems but are also involved in giving advice on the editorial processes. The network of presses serves as a point of reflection and collaboration</a:t>
            </a:r>
          </a:p>
          <a:p>
            <a:pPr marL="171450" indent="-171450">
              <a:buFont typeface="Arial"/>
              <a:buChar char="•"/>
            </a:pPr>
            <a:r>
              <a:rPr lang="en-GB" baseline="0" dirty="0" smtClean="0"/>
              <a:t>The Readers/users of our services is also a part of the structure, as most of our ideas for improvements and development come from their comments and suggestions.</a:t>
            </a:r>
            <a:endParaRPr lang="en-GB" dirty="0" smtClean="0"/>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4</a:t>
            </a:fld>
            <a:endParaRPr lang="sv-SE"/>
          </a:p>
        </p:txBody>
      </p:sp>
    </p:spTree>
    <p:extLst>
      <p:ext uri="{BB962C8B-B14F-4D97-AF65-F5344CB8AC3E}">
        <p14:creationId xmlns:p14="http://schemas.microsoft.com/office/powerpoint/2010/main" val="900661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smtClean="0"/>
              <a:t>This</a:t>
            </a:r>
            <a:r>
              <a:rPr lang="sv-SE" baseline="0" dirty="0" smtClean="0"/>
              <a:t> is the Stockholm University Press workflow for </a:t>
            </a:r>
            <a:r>
              <a:rPr lang="sv-SE" baseline="0" dirty="0" err="1" smtClean="0"/>
              <a:t>books</a:t>
            </a:r>
            <a:r>
              <a:rPr lang="sv-SE" baseline="0" dirty="0" smtClean="0"/>
              <a:t>.</a:t>
            </a:r>
          </a:p>
          <a:p>
            <a:r>
              <a:rPr lang="sv-SE" baseline="0" dirty="0" smtClean="0"/>
              <a:t>The </a:t>
            </a:r>
            <a:r>
              <a:rPr lang="sv-SE" baseline="0" dirty="0" err="1" smtClean="0"/>
              <a:t>quality</a:t>
            </a:r>
            <a:r>
              <a:rPr lang="sv-SE" baseline="0" dirty="0" smtClean="0"/>
              <a:t> </a:t>
            </a:r>
            <a:r>
              <a:rPr lang="sv-SE" baseline="0" dirty="0" err="1" smtClean="0"/>
              <a:t>assurance</a:t>
            </a:r>
            <a:r>
              <a:rPr lang="sv-SE" baseline="0" dirty="0" smtClean="0"/>
              <a:t> part is </a:t>
            </a:r>
            <a:r>
              <a:rPr lang="sv-SE" baseline="0" dirty="0" err="1" smtClean="0"/>
              <a:t>done</a:t>
            </a:r>
            <a:r>
              <a:rPr lang="sv-SE" baseline="0" dirty="0" smtClean="0"/>
              <a:t> at the </a:t>
            </a:r>
            <a:r>
              <a:rPr lang="sv-SE" baseline="0" dirty="0" err="1" smtClean="0"/>
              <a:t>library</a:t>
            </a:r>
            <a:r>
              <a:rPr lang="sv-SE" baseline="0" dirty="0" smtClean="0"/>
              <a:t> and the </a:t>
            </a:r>
            <a:r>
              <a:rPr lang="sv-SE" baseline="0" dirty="0" err="1" smtClean="0"/>
              <a:t>editorial</a:t>
            </a:r>
            <a:r>
              <a:rPr lang="sv-SE" baseline="0" dirty="0" smtClean="0"/>
              <a:t> boards, the </a:t>
            </a:r>
            <a:r>
              <a:rPr lang="sv-SE" baseline="0" dirty="0" err="1" smtClean="0"/>
              <a:t>production</a:t>
            </a:r>
            <a:r>
              <a:rPr lang="sv-SE" baseline="0" dirty="0" smtClean="0"/>
              <a:t> part is handled by </a:t>
            </a:r>
            <a:r>
              <a:rPr lang="sv-SE" baseline="0" dirty="0" err="1" smtClean="0"/>
              <a:t>our</a:t>
            </a:r>
            <a:r>
              <a:rPr lang="sv-SE" baseline="0" dirty="0" smtClean="0"/>
              <a:t> partner </a:t>
            </a:r>
            <a:r>
              <a:rPr lang="sv-SE" baseline="0" dirty="0" err="1" smtClean="0"/>
              <a:t>Ubiquity</a:t>
            </a:r>
            <a:r>
              <a:rPr lang="sv-SE" baseline="0" dirty="0" smtClean="0"/>
              <a:t> Press. </a:t>
            </a:r>
            <a:endParaRPr lang="sv-SE"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5</a:t>
            </a:fld>
            <a:endParaRPr lang="sv-SE"/>
          </a:p>
        </p:txBody>
      </p:sp>
    </p:spTree>
    <p:extLst>
      <p:ext uri="{BB962C8B-B14F-4D97-AF65-F5344CB8AC3E}">
        <p14:creationId xmlns:p14="http://schemas.microsoft.com/office/powerpoint/2010/main" val="3366230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a:buChar char="•"/>
            </a:pPr>
            <a:r>
              <a:rPr lang="sv-SE" dirty="0" err="1" smtClean="0"/>
              <a:t>Managing</a:t>
            </a:r>
            <a:r>
              <a:rPr lang="sv-SE" baseline="0" dirty="0" smtClean="0"/>
              <a:t> the </a:t>
            </a:r>
            <a:r>
              <a:rPr lang="sv-SE" baseline="0" dirty="0" err="1" smtClean="0"/>
              <a:t>peer-review</a:t>
            </a:r>
            <a:r>
              <a:rPr lang="sv-SE" baseline="0" dirty="0" smtClean="0"/>
              <a:t> process </a:t>
            </a:r>
            <a:r>
              <a:rPr lang="sv-SE" baseline="0" dirty="0" err="1" smtClean="0"/>
              <a:t>of</a:t>
            </a:r>
            <a:r>
              <a:rPr lang="sv-SE" baseline="0" dirty="0" smtClean="0"/>
              <a:t> </a:t>
            </a:r>
            <a:r>
              <a:rPr lang="sv-SE" baseline="0" dirty="0" err="1" smtClean="0"/>
              <a:t>books</a:t>
            </a:r>
            <a:r>
              <a:rPr lang="sv-SE" baseline="0" dirty="0" smtClean="0"/>
              <a:t> is </a:t>
            </a:r>
            <a:r>
              <a:rPr lang="sv-SE" baseline="0" dirty="0" err="1" smtClean="0"/>
              <a:t>time-consuming</a:t>
            </a:r>
            <a:r>
              <a:rPr lang="sv-SE" baseline="0" dirty="0" smtClean="0"/>
              <a:t> and </a:t>
            </a:r>
            <a:r>
              <a:rPr lang="sv-SE" baseline="0" dirty="0" err="1" smtClean="0"/>
              <a:t>requires</a:t>
            </a:r>
            <a:r>
              <a:rPr lang="sv-SE" baseline="0" dirty="0" smtClean="0"/>
              <a:t> </a:t>
            </a:r>
            <a:r>
              <a:rPr lang="sv-SE" baseline="0" dirty="0" err="1" smtClean="0"/>
              <a:t>experience</a:t>
            </a:r>
            <a:r>
              <a:rPr lang="sv-SE" baseline="0" dirty="0" smtClean="0"/>
              <a:t> and </a:t>
            </a:r>
            <a:r>
              <a:rPr lang="sv-SE" baseline="0" dirty="0" err="1" smtClean="0"/>
              <a:t>knowledge</a:t>
            </a:r>
            <a:r>
              <a:rPr lang="sv-SE" baseline="0" dirty="0" smtClean="0"/>
              <a:t> </a:t>
            </a:r>
            <a:r>
              <a:rPr lang="sv-SE" baseline="0" dirty="0" err="1" smtClean="0"/>
              <a:t>about</a:t>
            </a:r>
            <a:r>
              <a:rPr lang="sv-SE" baseline="0" dirty="0" smtClean="0"/>
              <a:t> the </a:t>
            </a:r>
            <a:r>
              <a:rPr lang="sv-SE" baseline="0" dirty="0" err="1" smtClean="0"/>
              <a:t>entire</a:t>
            </a:r>
            <a:r>
              <a:rPr lang="sv-SE" baseline="0" dirty="0" smtClean="0"/>
              <a:t> </a:t>
            </a:r>
            <a:r>
              <a:rPr lang="sv-SE" baseline="0" dirty="0" err="1" smtClean="0"/>
              <a:t>evaluation</a:t>
            </a:r>
            <a:r>
              <a:rPr lang="sv-SE" baseline="0" dirty="0" smtClean="0"/>
              <a:t> and </a:t>
            </a:r>
            <a:r>
              <a:rPr lang="sv-SE" baseline="0" dirty="0" err="1" smtClean="0"/>
              <a:t>writing</a:t>
            </a:r>
            <a:r>
              <a:rPr lang="sv-SE" baseline="0" dirty="0" smtClean="0"/>
              <a:t> process for </a:t>
            </a:r>
            <a:r>
              <a:rPr lang="sv-SE" baseline="0" dirty="0" err="1" smtClean="0"/>
              <a:t>academic</a:t>
            </a:r>
            <a:r>
              <a:rPr lang="sv-SE" baseline="0" dirty="0" smtClean="0"/>
              <a:t> texts and data. </a:t>
            </a:r>
          </a:p>
          <a:p>
            <a:pPr marL="171450" indent="-171450">
              <a:buFont typeface="Arial"/>
              <a:buChar char="•"/>
            </a:pPr>
            <a:r>
              <a:rPr lang="sv-SE" baseline="0" dirty="0" smtClean="0"/>
              <a:t>SUP </a:t>
            </a:r>
            <a:r>
              <a:rPr lang="sv-SE" baseline="0" dirty="0" err="1" smtClean="0"/>
              <a:t>can</a:t>
            </a:r>
            <a:r>
              <a:rPr lang="sv-SE" baseline="0" dirty="0" smtClean="0"/>
              <a:t> </a:t>
            </a:r>
            <a:r>
              <a:rPr lang="sv-SE" baseline="0" dirty="0" err="1" smtClean="0"/>
              <a:t>provide</a:t>
            </a:r>
            <a:r>
              <a:rPr lang="sv-SE" baseline="0" dirty="0" smtClean="0"/>
              <a:t> the </a:t>
            </a:r>
            <a:r>
              <a:rPr lang="sv-SE" baseline="0" dirty="0" err="1" smtClean="0"/>
              <a:t>technical</a:t>
            </a:r>
            <a:r>
              <a:rPr lang="sv-SE" baseline="0" dirty="0" smtClean="0"/>
              <a:t> </a:t>
            </a:r>
            <a:r>
              <a:rPr lang="sv-SE" baseline="0" dirty="0" err="1" smtClean="0"/>
              <a:t>infrastructure</a:t>
            </a:r>
            <a:r>
              <a:rPr lang="sv-SE" baseline="0" dirty="0" smtClean="0"/>
              <a:t> for </a:t>
            </a:r>
            <a:r>
              <a:rPr lang="sv-SE" baseline="0" dirty="0" err="1" smtClean="0"/>
              <a:t>this</a:t>
            </a:r>
            <a:r>
              <a:rPr lang="sv-SE" baseline="0" dirty="0" smtClean="0"/>
              <a:t> </a:t>
            </a:r>
            <a:r>
              <a:rPr lang="sv-SE" baseline="0" dirty="0" err="1" smtClean="0"/>
              <a:t>through</a:t>
            </a:r>
            <a:r>
              <a:rPr lang="sv-SE" baseline="0" dirty="0" smtClean="0"/>
              <a:t> the </a:t>
            </a:r>
            <a:r>
              <a:rPr lang="sv-SE" baseline="0" dirty="0" err="1" smtClean="0"/>
              <a:t>Open</a:t>
            </a:r>
            <a:r>
              <a:rPr lang="sv-SE" baseline="0" dirty="0" smtClean="0"/>
              <a:t> Source software </a:t>
            </a:r>
            <a:r>
              <a:rPr lang="sv-SE" baseline="0" dirty="0" err="1" smtClean="0"/>
              <a:t>Open</a:t>
            </a:r>
            <a:r>
              <a:rPr lang="sv-SE" baseline="0" dirty="0" smtClean="0"/>
              <a:t> </a:t>
            </a:r>
            <a:r>
              <a:rPr lang="sv-SE" baseline="0" dirty="0" err="1" smtClean="0"/>
              <a:t>Monograph</a:t>
            </a:r>
            <a:r>
              <a:rPr lang="sv-SE" baseline="0" dirty="0" smtClean="0"/>
              <a:t> Press (OMP). The SUP </a:t>
            </a:r>
            <a:r>
              <a:rPr lang="sv-SE" baseline="0" dirty="0" err="1" smtClean="0"/>
              <a:t>staff</a:t>
            </a:r>
            <a:r>
              <a:rPr lang="sv-SE" baseline="0" dirty="0" smtClean="0"/>
              <a:t> </a:t>
            </a:r>
            <a:r>
              <a:rPr lang="sv-SE" baseline="0" dirty="0" err="1" smtClean="0"/>
              <a:t>will</a:t>
            </a:r>
            <a:r>
              <a:rPr lang="sv-SE" baseline="0" dirty="0" smtClean="0"/>
              <a:t> </a:t>
            </a:r>
            <a:r>
              <a:rPr lang="sv-SE" baseline="0" dirty="0" err="1" smtClean="0"/>
              <a:t>provide</a:t>
            </a:r>
            <a:r>
              <a:rPr lang="sv-SE" baseline="0" dirty="0" smtClean="0"/>
              <a:t> support for administration and </a:t>
            </a:r>
            <a:r>
              <a:rPr lang="sv-SE" baseline="0" dirty="0" err="1" smtClean="0"/>
              <a:t>commmunication</a:t>
            </a:r>
            <a:r>
              <a:rPr lang="sv-SE" baseline="0" dirty="0" smtClean="0"/>
              <a:t> </a:t>
            </a:r>
            <a:r>
              <a:rPr lang="sv-SE" baseline="0" dirty="0" err="1" smtClean="0"/>
              <a:t>between</a:t>
            </a:r>
            <a:r>
              <a:rPr lang="sv-SE" baseline="0" dirty="0" smtClean="0"/>
              <a:t> editors and </a:t>
            </a:r>
            <a:r>
              <a:rPr lang="sv-SE" baseline="0" dirty="0" err="1" smtClean="0"/>
              <a:t>reviewers</a:t>
            </a:r>
            <a:r>
              <a:rPr lang="sv-SE" baseline="0" dirty="0" smtClean="0"/>
              <a:t>. </a:t>
            </a:r>
          </a:p>
          <a:p>
            <a:pPr marL="171450" indent="-171450">
              <a:buFont typeface="Arial"/>
              <a:buChar char="•"/>
            </a:pPr>
            <a:r>
              <a:rPr lang="sv-SE" baseline="0" dirty="0" err="1" smtClean="0"/>
              <a:t>We</a:t>
            </a:r>
            <a:r>
              <a:rPr lang="sv-SE" baseline="0" dirty="0" smtClean="0"/>
              <a:t> </a:t>
            </a:r>
            <a:r>
              <a:rPr lang="sv-SE" baseline="0" dirty="0" err="1" smtClean="0"/>
              <a:t>have</a:t>
            </a:r>
            <a:r>
              <a:rPr lang="sv-SE" baseline="0" dirty="0" smtClean="0"/>
              <a:t> </a:t>
            </a:r>
            <a:r>
              <a:rPr lang="sv-SE" baseline="0" dirty="0" err="1" smtClean="0"/>
              <a:t>however</a:t>
            </a:r>
            <a:r>
              <a:rPr lang="sv-SE" baseline="0" dirty="0" smtClean="0"/>
              <a:t> </a:t>
            </a:r>
            <a:r>
              <a:rPr lang="sv-SE" baseline="0" dirty="0" err="1" smtClean="0"/>
              <a:t>contracted</a:t>
            </a:r>
            <a:r>
              <a:rPr lang="sv-SE" baseline="0" dirty="0" smtClean="0"/>
              <a:t> </a:t>
            </a:r>
            <a:r>
              <a:rPr lang="sv-SE" baseline="0" dirty="0" err="1" smtClean="0"/>
              <a:t>another</a:t>
            </a:r>
            <a:r>
              <a:rPr lang="sv-SE" baseline="0" dirty="0" smtClean="0"/>
              <a:t> </a:t>
            </a:r>
            <a:r>
              <a:rPr lang="sv-SE" baseline="0" dirty="0" err="1" smtClean="0"/>
              <a:t>provider</a:t>
            </a:r>
            <a:r>
              <a:rPr lang="sv-SE" baseline="0" dirty="0" smtClean="0"/>
              <a:t> </a:t>
            </a:r>
            <a:r>
              <a:rPr lang="sv-SE" baseline="0" dirty="0" err="1" smtClean="0"/>
              <a:t>to</a:t>
            </a:r>
            <a:r>
              <a:rPr lang="sv-SE" baseline="0" dirty="0" smtClean="0"/>
              <a:t> </a:t>
            </a:r>
            <a:r>
              <a:rPr lang="sv-SE" baseline="0" dirty="0" err="1" smtClean="0"/>
              <a:t>handle</a:t>
            </a:r>
            <a:r>
              <a:rPr lang="sv-SE" baseline="0" dirty="0" smtClean="0"/>
              <a:t> the </a:t>
            </a:r>
            <a:r>
              <a:rPr lang="sv-SE" baseline="0" dirty="0" err="1" smtClean="0"/>
              <a:t>technical</a:t>
            </a:r>
            <a:r>
              <a:rPr lang="sv-SE" baseline="0" dirty="0" smtClean="0"/>
              <a:t> </a:t>
            </a:r>
            <a:r>
              <a:rPr lang="sv-SE" baseline="0" dirty="0" err="1" smtClean="0"/>
              <a:t>platform</a:t>
            </a:r>
            <a:r>
              <a:rPr lang="sv-SE" baseline="0" dirty="0" smtClean="0"/>
              <a:t> as the </a:t>
            </a:r>
            <a:r>
              <a:rPr lang="sv-SE" baseline="0" dirty="0" err="1" smtClean="0"/>
              <a:t>development</a:t>
            </a:r>
            <a:r>
              <a:rPr lang="sv-SE" baseline="0" dirty="0" smtClean="0"/>
              <a:t>, support and </a:t>
            </a:r>
            <a:r>
              <a:rPr lang="sv-SE" baseline="0" dirty="0" err="1" smtClean="0"/>
              <a:t>training</a:t>
            </a:r>
            <a:r>
              <a:rPr lang="sv-SE" baseline="0" dirty="0" smtClean="0"/>
              <a:t> </a:t>
            </a:r>
            <a:r>
              <a:rPr lang="sv-SE" baseline="0" dirty="0" err="1" smtClean="0"/>
              <a:t>of</a:t>
            </a:r>
            <a:r>
              <a:rPr lang="sv-SE" baseline="0" dirty="0" smtClean="0"/>
              <a:t> the system </a:t>
            </a:r>
            <a:r>
              <a:rPr lang="sv-SE" baseline="0" dirty="0" err="1" smtClean="0"/>
              <a:t>would</a:t>
            </a:r>
            <a:r>
              <a:rPr lang="sv-SE" baseline="0" dirty="0" smtClean="0"/>
              <a:t> be </a:t>
            </a:r>
            <a:r>
              <a:rPr lang="sv-SE" baseline="0" dirty="0" err="1" smtClean="0"/>
              <a:t>too</a:t>
            </a:r>
            <a:r>
              <a:rPr lang="sv-SE" baseline="0" dirty="0" smtClean="0"/>
              <a:t> </a:t>
            </a:r>
            <a:r>
              <a:rPr lang="sv-SE" baseline="0" dirty="0" err="1" smtClean="0"/>
              <a:t>much</a:t>
            </a:r>
            <a:r>
              <a:rPr lang="sv-SE" baseline="0" dirty="0" smtClean="0"/>
              <a:t> for the </a:t>
            </a:r>
            <a:r>
              <a:rPr lang="sv-SE" baseline="0" dirty="0" err="1" smtClean="0"/>
              <a:t>library</a:t>
            </a:r>
            <a:r>
              <a:rPr lang="sv-SE" baseline="0" dirty="0" smtClean="0"/>
              <a:t> </a:t>
            </a:r>
            <a:r>
              <a:rPr lang="sv-SE" baseline="0" dirty="0" err="1" smtClean="0"/>
              <a:t>to</a:t>
            </a:r>
            <a:r>
              <a:rPr lang="sv-SE" baseline="0" dirty="0" smtClean="0"/>
              <a:t> </a:t>
            </a:r>
            <a:r>
              <a:rPr lang="sv-SE" baseline="0" dirty="0" err="1" smtClean="0"/>
              <a:t>handle</a:t>
            </a:r>
            <a:r>
              <a:rPr lang="sv-SE" baseline="0" dirty="0" smtClean="0"/>
              <a:t>.</a:t>
            </a:r>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6</a:t>
            </a:fld>
            <a:endParaRPr lang="sv-SE"/>
          </a:p>
        </p:txBody>
      </p:sp>
    </p:spTree>
    <p:extLst>
      <p:ext uri="{BB962C8B-B14F-4D97-AF65-F5344CB8AC3E}">
        <p14:creationId xmlns:p14="http://schemas.microsoft.com/office/powerpoint/2010/main" val="380347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a:buChar char="•"/>
            </a:pPr>
            <a:r>
              <a:rPr lang="sv-SE" dirty="0" err="1" smtClean="0"/>
              <a:t>Starting</a:t>
            </a:r>
            <a:r>
              <a:rPr lang="sv-SE" dirty="0" smtClean="0"/>
              <a:t>,</a:t>
            </a:r>
            <a:r>
              <a:rPr lang="sv-SE" baseline="0" dirty="0" smtClean="0"/>
              <a:t> </a:t>
            </a:r>
            <a:r>
              <a:rPr lang="sv-SE" baseline="0" dirty="0" err="1" smtClean="0"/>
              <a:t>running</a:t>
            </a:r>
            <a:r>
              <a:rPr lang="sv-SE" baseline="0" dirty="0" smtClean="0"/>
              <a:t> and </a:t>
            </a:r>
            <a:r>
              <a:rPr lang="sv-SE" baseline="0" dirty="0" err="1" smtClean="0"/>
              <a:t>developing</a:t>
            </a:r>
            <a:r>
              <a:rPr lang="sv-SE" baseline="0" dirty="0" smtClean="0"/>
              <a:t> journals </a:t>
            </a:r>
            <a:r>
              <a:rPr lang="sv-SE" baseline="0" dirty="0" err="1" smtClean="0"/>
              <a:t>require</a:t>
            </a:r>
            <a:r>
              <a:rPr lang="sv-SE" baseline="0" dirty="0" smtClean="0"/>
              <a:t> a </a:t>
            </a:r>
            <a:r>
              <a:rPr lang="sv-SE" baseline="0" dirty="0" err="1" smtClean="0"/>
              <a:t>technical</a:t>
            </a:r>
            <a:r>
              <a:rPr lang="sv-SE" baseline="0" dirty="0" smtClean="0"/>
              <a:t> </a:t>
            </a:r>
            <a:r>
              <a:rPr lang="sv-SE" baseline="0" dirty="0" err="1" smtClean="0"/>
              <a:t>infrastructure</a:t>
            </a:r>
            <a:r>
              <a:rPr lang="sv-SE" baseline="0" dirty="0" smtClean="0"/>
              <a:t> </a:t>
            </a:r>
            <a:r>
              <a:rPr lang="sv-SE" baseline="0" dirty="0" err="1" smtClean="0"/>
              <a:t>to</a:t>
            </a:r>
            <a:r>
              <a:rPr lang="sv-SE" baseline="0" dirty="0" smtClean="0"/>
              <a:t> </a:t>
            </a:r>
            <a:r>
              <a:rPr lang="sv-SE" baseline="0" dirty="0" err="1" smtClean="0"/>
              <a:t>help</a:t>
            </a:r>
            <a:r>
              <a:rPr lang="sv-SE" baseline="0" dirty="0" smtClean="0"/>
              <a:t> the editors </a:t>
            </a:r>
            <a:r>
              <a:rPr lang="sv-SE" baseline="0" dirty="0" err="1" smtClean="0"/>
              <a:t>stay</a:t>
            </a:r>
            <a:r>
              <a:rPr lang="sv-SE" baseline="0" dirty="0" smtClean="0"/>
              <a:t> in </a:t>
            </a:r>
            <a:r>
              <a:rPr lang="sv-SE" baseline="0" dirty="0" err="1" smtClean="0"/>
              <a:t>contact</a:t>
            </a:r>
            <a:r>
              <a:rPr lang="sv-SE" baseline="0" dirty="0" smtClean="0"/>
              <a:t> </a:t>
            </a:r>
            <a:r>
              <a:rPr lang="sv-SE" baseline="0" dirty="0" err="1" smtClean="0"/>
              <a:t>with</a:t>
            </a:r>
            <a:r>
              <a:rPr lang="sv-SE" baseline="0" dirty="0" smtClean="0"/>
              <a:t> </a:t>
            </a:r>
            <a:r>
              <a:rPr lang="sv-SE" baseline="0" dirty="0" err="1" smtClean="0"/>
              <a:t>reviewers</a:t>
            </a:r>
            <a:r>
              <a:rPr lang="sv-SE" baseline="0" dirty="0" smtClean="0"/>
              <a:t>, </a:t>
            </a:r>
            <a:r>
              <a:rPr lang="sv-SE" baseline="0" dirty="0" err="1" smtClean="0"/>
              <a:t>authors</a:t>
            </a:r>
            <a:r>
              <a:rPr lang="sv-SE" baseline="0" dirty="0" smtClean="0"/>
              <a:t> and </a:t>
            </a:r>
            <a:r>
              <a:rPr lang="sv-SE" baseline="0" dirty="0" err="1" smtClean="0"/>
              <a:t>each</a:t>
            </a:r>
            <a:r>
              <a:rPr lang="sv-SE" baseline="0" dirty="0" smtClean="0"/>
              <a:t> </a:t>
            </a:r>
            <a:r>
              <a:rPr lang="sv-SE" baseline="0" dirty="0" err="1" smtClean="0"/>
              <a:t>other</a:t>
            </a:r>
            <a:r>
              <a:rPr lang="sv-SE" baseline="0" dirty="0" smtClean="0"/>
              <a:t>. </a:t>
            </a:r>
            <a:r>
              <a:rPr lang="sv-SE" baseline="0" dirty="0" err="1" smtClean="0"/>
              <a:t>They</a:t>
            </a:r>
            <a:r>
              <a:rPr lang="sv-SE" baseline="0" dirty="0" smtClean="0"/>
              <a:t> </a:t>
            </a:r>
            <a:r>
              <a:rPr lang="sv-SE" baseline="0" dirty="0" err="1" smtClean="0"/>
              <a:t>need</a:t>
            </a:r>
            <a:r>
              <a:rPr lang="sv-SE" baseline="0" dirty="0" smtClean="0"/>
              <a:t> an </a:t>
            </a:r>
            <a:r>
              <a:rPr lang="sv-SE" baseline="0" dirty="0" err="1" smtClean="0"/>
              <a:t>overview</a:t>
            </a:r>
            <a:r>
              <a:rPr lang="sv-SE" baseline="0" dirty="0" smtClean="0"/>
              <a:t> </a:t>
            </a:r>
            <a:r>
              <a:rPr lang="sv-SE" baseline="0" dirty="0" err="1" smtClean="0"/>
              <a:t>of</a:t>
            </a:r>
            <a:r>
              <a:rPr lang="sv-SE" baseline="0" dirty="0" smtClean="0"/>
              <a:t> the </a:t>
            </a:r>
            <a:r>
              <a:rPr lang="sv-SE" baseline="0" dirty="0" err="1" smtClean="0"/>
              <a:t>many</a:t>
            </a:r>
            <a:r>
              <a:rPr lang="sv-SE" baseline="0" dirty="0" smtClean="0"/>
              <a:t> </a:t>
            </a:r>
            <a:r>
              <a:rPr lang="sv-SE" baseline="0" dirty="0" err="1" smtClean="0"/>
              <a:t>parallel</a:t>
            </a:r>
            <a:r>
              <a:rPr lang="sv-SE" baseline="0" dirty="0" smtClean="0"/>
              <a:t> </a:t>
            </a:r>
            <a:r>
              <a:rPr lang="sv-SE" baseline="0" dirty="0" err="1" smtClean="0"/>
              <a:t>processes</a:t>
            </a:r>
            <a:r>
              <a:rPr lang="sv-SE" baseline="0" dirty="0" smtClean="0"/>
              <a:t> </a:t>
            </a:r>
            <a:r>
              <a:rPr lang="sv-SE" baseline="0" dirty="0" err="1" smtClean="0"/>
              <a:t>involved</a:t>
            </a:r>
            <a:r>
              <a:rPr lang="sv-SE" baseline="0" dirty="0" smtClean="0"/>
              <a:t>.</a:t>
            </a:r>
          </a:p>
          <a:p>
            <a:pPr marL="171450" indent="-171450">
              <a:buFont typeface="Arial"/>
              <a:buChar char="•"/>
            </a:pPr>
            <a:r>
              <a:rPr lang="sv-SE" baseline="0" dirty="0" smtClean="0"/>
              <a:t>The process </a:t>
            </a:r>
            <a:r>
              <a:rPr lang="sv-SE" baseline="0" dirty="0" err="1" smtClean="0"/>
              <a:t>need</a:t>
            </a:r>
            <a:r>
              <a:rPr lang="sv-SE" baseline="0" dirty="0" smtClean="0"/>
              <a:t> </a:t>
            </a:r>
            <a:r>
              <a:rPr lang="sv-SE" baseline="0" dirty="0" err="1" smtClean="0"/>
              <a:t>to</a:t>
            </a:r>
            <a:r>
              <a:rPr lang="sv-SE" baseline="0" dirty="0" smtClean="0"/>
              <a:t> be </a:t>
            </a:r>
            <a:r>
              <a:rPr lang="sv-SE" baseline="0" dirty="0" err="1" smtClean="0"/>
              <a:t>documented</a:t>
            </a:r>
            <a:r>
              <a:rPr lang="sv-SE" baseline="0" dirty="0" smtClean="0"/>
              <a:t> and transparent </a:t>
            </a:r>
            <a:r>
              <a:rPr lang="sv-SE" baseline="0" dirty="0" err="1" smtClean="0"/>
              <a:t>to</a:t>
            </a:r>
            <a:r>
              <a:rPr lang="sv-SE" baseline="0" dirty="0" smtClean="0"/>
              <a:t> </a:t>
            </a:r>
            <a:r>
              <a:rPr lang="sv-SE" baseline="0" dirty="0" err="1" smtClean="0"/>
              <a:t>follow</a:t>
            </a:r>
            <a:r>
              <a:rPr lang="sv-SE" baseline="0" dirty="0" smtClean="0"/>
              <a:t> international </a:t>
            </a:r>
            <a:r>
              <a:rPr lang="sv-SE" baseline="0" dirty="0" err="1" smtClean="0"/>
              <a:t>ethical</a:t>
            </a:r>
            <a:r>
              <a:rPr lang="sv-SE" baseline="0" dirty="0" smtClean="0"/>
              <a:t> </a:t>
            </a:r>
            <a:r>
              <a:rPr lang="sv-SE" baseline="0" dirty="0" err="1" smtClean="0"/>
              <a:t>guidelines</a:t>
            </a:r>
            <a:r>
              <a:rPr lang="sv-SE" baseline="0" smtClean="0"/>
              <a:t>.</a:t>
            </a:r>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7</a:t>
            </a:fld>
            <a:endParaRPr lang="sv-SE"/>
          </a:p>
        </p:txBody>
      </p:sp>
    </p:spTree>
    <p:extLst>
      <p:ext uri="{BB962C8B-B14F-4D97-AF65-F5344CB8AC3E}">
        <p14:creationId xmlns:p14="http://schemas.microsoft.com/office/powerpoint/2010/main" val="1216447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Mervärde på sikt: </a:t>
            </a:r>
            <a:r>
              <a:rPr lang="sv-SE" sz="1200" i="1" kern="1200" dirty="0" smtClean="0">
                <a:solidFill>
                  <a:schemeClr val="tx1"/>
                </a:solidFill>
                <a:effectLst/>
                <a:latin typeface="+mn-lt"/>
                <a:ea typeface="+mn-ea"/>
                <a:cs typeface="+mn-cs"/>
              </a:rPr>
              <a:t>En visualiserad bibliotekstatistik</a:t>
            </a:r>
            <a:r>
              <a:rPr lang="sv-SE" sz="1200" kern="1200" dirty="0" smtClean="0">
                <a:solidFill>
                  <a:schemeClr val="tx1"/>
                </a:solidFill>
                <a:effectLst/>
                <a:latin typeface="+mn-lt"/>
                <a:ea typeface="+mn-ea"/>
                <a:cs typeface="+mn-cs"/>
              </a:rPr>
              <a:t> syftar till att tillfredsställa användares befintliga behov, men också till att uppmärksamma användare på behov de kanske inte visste att de hade. Målet för oss som bibliotek är att vara långsiktigt relevant och att kunna följa utvecklingen över tid, imorgon och om fem eller tio år. (Den utvecklingen är ett forskningsresultat i sig.)</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Thomas: När vi samordnar all den information</a:t>
            </a:r>
            <a:r>
              <a:rPr lang="sv-SE" sz="1200" kern="1200" baseline="0" dirty="0" smtClean="0">
                <a:solidFill>
                  <a:schemeClr val="tx1"/>
                </a:solidFill>
                <a:effectLst/>
                <a:latin typeface="+mn-lt"/>
                <a:ea typeface="+mn-ea"/>
                <a:cs typeface="+mn-cs"/>
              </a:rPr>
              <a:t> vi kan komma åt från biblioteket har vi möjlighet att se trender och mönster inom vetenskaplig kommunikation. Sannolikt även vita fläckar och därmed föreslå samarbeten, publikationer och kanske även projekt tillsammans med forskarna.</a:t>
            </a:r>
            <a:endParaRPr lang="sv-SE"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Thomas:</a:t>
            </a:r>
            <a:r>
              <a:rPr lang="sv-SE" sz="1200" kern="1200" baseline="0" dirty="0" smtClean="0">
                <a:solidFill>
                  <a:schemeClr val="tx1"/>
                </a:solidFill>
                <a:effectLst/>
                <a:latin typeface="+mn-lt"/>
                <a:ea typeface="+mn-ea"/>
                <a:cs typeface="+mn-cs"/>
              </a:rPr>
              <a:t> Biblioteket och dess samarbeten med andra motsvarande organisationer är väldigt rörliga och innovationsbenägna. Finns stor möjlighet att ta risker för ett stort Universitetsbibliotek utan att förlora pengar. Därför borde biblioteket vara den bästa hemmahamnen för forskardriven </a:t>
            </a:r>
            <a:r>
              <a:rPr lang="sv-SE" sz="1200" kern="1200" baseline="0" dirty="0" err="1" smtClean="0">
                <a:solidFill>
                  <a:schemeClr val="tx1"/>
                </a:solidFill>
                <a:effectLst/>
                <a:latin typeface="+mn-lt"/>
                <a:ea typeface="+mn-ea"/>
                <a:cs typeface="+mn-cs"/>
              </a:rPr>
              <a:t>publiceringsintrastruktur</a:t>
            </a:r>
            <a:r>
              <a:rPr lang="sv-SE" sz="1200" kern="1200" baseline="0" dirty="0" smtClean="0">
                <a:solidFill>
                  <a:schemeClr val="tx1"/>
                </a:solidFill>
                <a:effectLst/>
                <a:latin typeface="+mn-lt"/>
                <a:ea typeface="+mn-ea"/>
                <a:cs typeface="+mn-cs"/>
              </a:rPr>
              <a:t>.</a:t>
            </a:r>
            <a:endParaRPr lang="sv-SE" sz="1200" kern="1200" dirty="0" smtClean="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9</a:t>
            </a:fld>
            <a:endParaRPr lang="sv-SE"/>
          </a:p>
        </p:txBody>
      </p:sp>
    </p:spTree>
    <p:extLst>
      <p:ext uri="{BB962C8B-B14F-4D97-AF65-F5344CB8AC3E}">
        <p14:creationId xmlns:p14="http://schemas.microsoft.com/office/powerpoint/2010/main" val="3772519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err="1" smtClean="0"/>
              <a:t>Bilden</a:t>
            </a:r>
            <a:r>
              <a:rPr lang="en-US" baseline="0" dirty="0" smtClean="0"/>
              <a:t> </a:t>
            </a:r>
            <a:r>
              <a:rPr lang="en-US" baseline="0" dirty="0" err="1" smtClean="0"/>
              <a:t>är</a:t>
            </a:r>
            <a:r>
              <a:rPr lang="en-US" baseline="0" dirty="0" smtClean="0"/>
              <a:t> </a:t>
            </a:r>
            <a:r>
              <a:rPr lang="en-US" baseline="0" dirty="0" err="1" smtClean="0"/>
              <a:t>länkad</a:t>
            </a:r>
            <a:r>
              <a:rPr lang="en-US" baseline="0" dirty="0" smtClean="0"/>
              <a:t> till: </a:t>
            </a:r>
            <a:r>
              <a:rPr lang="en-US" dirty="0" smtClean="0"/>
              <a:t>https://</a:t>
            </a:r>
            <a:r>
              <a:rPr lang="en-US" dirty="0" err="1" smtClean="0"/>
              <a:t>login.bws.birst.com</a:t>
            </a:r>
            <a:r>
              <a:rPr lang="en-US" dirty="0" smtClean="0"/>
              <a:t>/apps/#/dashboards/d85c93db-7404-4f67-94d8-f27989a96728/pages/dc53a4f3-8390-4797-af99-fcd6c331a243</a:t>
            </a:r>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10</a:t>
            </a:fld>
            <a:endParaRPr lang="sv-SE"/>
          </a:p>
        </p:txBody>
      </p:sp>
    </p:spTree>
    <p:extLst>
      <p:ext uri="{BB962C8B-B14F-4D97-AF65-F5344CB8AC3E}">
        <p14:creationId xmlns:p14="http://schemas.microsoft.com/office/powerpoint/2010/main" val="3012628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(Kopplat till struktur: </a:t>
            </a:r>
            <a:r>
              <a:rPr lang="sv-SE" sz="1200" b="1" kern="1200" baseline="0" dirty="0">
                <a:solidFill>
                  <a:schemeClr val="tx1"/>
                </a:solidFill>
                <a:effectLst/>
                <a:latin typeface="+mn-lt"/>
                <a:ea typeface="+mn-ea"/>
                <a:cs typeface="+mn-cs"/>
              </a:rPr>
              <a:t>hur visualiseringar av </a:t>
            </a:r>
            <a:r>
              <a:rPr lang="sv-SE" sz="1200" b="1" kern="1200" baseline="0" dirty="0" err="1">
                <a:solidFill>
                  <a:schemeClr val="tx1"/>
                </a:solidFill>
                <a:effectLst/>
                <a:latin typeface="+mn-lt"/>
                <a:ea typeface="+mn-ea"/>
                <a:cs typeface="+mn-cs"/>
              </a:rPr>
              <a:t>bib</a:t>
            </a:r>
            <a:r>
              <a:rPr lang="sv-SE" sz="1200" b="1" kern="1200" baseline="0" dirty="0">
                <a:solidFill>
                  <a:schemeClr val="tx1"/>
                </a:solidFill>
                <a:effectLst/>
                <a:latin typeface="+mn-lt"/>
                <a:ea typeface="+mn-ea"/>
                <a:cs typeface="+mn-cs"/>
              </a:rPr>
              <a:t>-data sätter forskaren i ett sammanhang. Forskaren är van att tänka på sig själv som del i ett forskningsfält, men inte nödvändigtvis som del av en institution eller ett lärosäte. </a:t>
            </a:r>
            <a:r>
              <a:rPr lang="sv-SE" sz="1200" b="1" kern="1200" baseline="0">
                <a:solidFill>
                  <a:schemeClr val="tx1"/>
                </a:solidFill>
                <a:effectLst/>
                <a:latin typeface="+mn-lt"/>
                <a:ea typeface="+mn-ea"/>
                <a:cs typeface="+mn-cs"/>
              </a:rPr>
              <a:t>Varken i det förra eller senare av sammanhangen har den enskilde tidigare kunnat se sitt/sin bidrag/avtryck/del på ett tillgängligt och överskådligt sätt)</a:t>
            </a:r>
            <a:r>
              <a:rPr lang="sv-SE" b="1"/>
              <a:t>Två sidor, både inåt och utåt – att själv se och att kunna visa upp för andra.</a:t>
            </a:r>
            <a:endParaRPr lang="sv-SE" sz="1200" b="1" kern="1200" baseline="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b="1"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Sammanfattning av hittills upplevda mervärden med en visualiserad biblioteksstatistik för forskare:</a:t>
            </a:r>
          </a:p>
          <a:p>
            <a:r>
              <a:rPr lang="sv-SE"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Visar en forskare sin forskning i ett nytt sammanhang – en helhet tidigare inte sedd, från vilken det går att borra ned till detaljer.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Möjlighet att jämföra sig med andra institutioner och lärosäten. Lära av andras goda exempel</a:t>
            </a:r>
            <a:r>
              <a:rPr lang="sv-SE" sz="1200" kern="1200" baseline="0" dirty="0">
                <a:solidFill>
                  <a:schemeClr val="tx1"/>
                </a:solidFill>
                <a:effectLst/>
                <a:latin typeface="+mn-lt"/>
                <a:ea typeface="+mn-ea"/>
                <a:cs typeface="+mn-cs"/>
              </a:rPr>
              <a:t>.</a:t>
            </a:r>
            <a:endParaRPr lang="sv-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Ett instrument för att få gemensamma underlag för dialog och samarbete inom och mellan institutioner.</a:t>
            </a: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Möjlighet att följa utvecklingen över tid.</a:t>
            </a: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Möjlighet för fler att följa arbete mot måluppfyllelse på olika nivåer, genom exempelvis universitetets indikatorer på mål</a:t>
            </a:r>
          </a:p>
          <a:p>
            <a:pPr marL="171450" lvl="0" indent="-171450">
              <a:buFont typeface="Arial" panose="020B0604020202020204" pitchFamily="34" charset="0"/>
              <a:buChar char="•"/>
            </a:pPr>
            <a:r>
              <a:rPr lang="sv-SE" sz="1200" kern="1200" dirty="0" err="1">
                <a:solidFill>
                  <a:schemeClr val="tx1"/>
                </a:solidFill>
                <a:effectLst/>
                <a:latin typeface="+mn-lt"/>
                <a:ea typeface="+mn-ea"/>
                <a:cs typeface="+mn-cs"/>
              </a:rPr>
              <a:t>Varumärkesbyggande</a:t>
            </a:r>
            <a:r>
              <a:rPr lang="sv-SE" sz="1200" kern="1200" dirty="0">
                <a:solidFill>
                  <a:schemeClr val="tx1"/>
                </a:solidFill>
                <a:effectLst/>
                <a:latin typeface="+mn-lt"/>
                <a:ea typeface="+mn-ea"/>
                <a:cs typeface="+mn-cs"/>
              </a:rPr>
              <a:t> för universitetet och identitetsskapande för forskare och studenter. Ett steg mot ett mindre decentraliserat universitet. </a:t>
            </a: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Möjlighet för var och en att visa upp sina styrkor. Ex. olika discipliner uppvisar vitt skilda publiceringsmönster, är olika forsknings- och undervisnings­tunga, är olika tillämpade, fäster olika vikt vid grund- och avancerad utbildningsnivå. Ibland kan det vara viktigare att lyfta en enskild publikations </a:t>
            </a:r>
            <a:r>
              <a:rPr lang="sv-SE" sz="1200" kern="1200" dirty="0" err="1">
                <a:solidFill>
                  <a:schemeClr val="tx1"/>
                </a:solidFill>
                <a:effectLst/>
                <a:latin typeface="+mn-lt"/>
                <a:ea typeface="+mn-ea"/>
                <a:cs typeface="+mn-cs"/>
              </a:rPr>
              <a:t>impact</a:t>
            </a:r>
            <a:r>
              <a:rPr lang="sv-SE" sz="1200" kern="1200" dirty="0">
                <a:solidFill>
                  <a:schemeClr val="tx1"/>
                </a:solidFill>
                <a:effectLst/>
                <a:latin typeface="+mn-lt"/>
                <a:ea typeface="+mn-ea"/>
                <a:cs typeface="+mn-cs"/>
              </a:rPr>
              <a:t> story än att mäta dess antal nedladdningar, om den bara nått rätt mottagare. Då kan den vara briljant i sin kontext, trots väldigt begränsad användning.</a:t>
            </a:r>
            <a:r>
              <a:rPr lang="sv-SE" sz="1200" kern="1200" baseline="0" dirty="0">
                <a:solidFill>
                  <a:schemeClr val="tx1"/>
                </a:solidFill>
                <a:effectLst/>
                <a:latin typeface="+mn-lt"/>
                <a:ea typeface="+mn-ea"/>
                <a:cs typeface="+mn-cs"/>
              </a:rPr>
              <a:t> </a:t>
            </a:r>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11</a:t>
            </a:fld>
            <a:endParaRPr lang="sv-SE"/>
          </a:p>
        </p:txBody>
      </p:sp>
    </p:spTree>
    <p:extLst>
      <p:ext uri="{BB962C8B-B14F-4D97-AF65-F5344CB8AC3E}">
        <p14:creationId xmlns:p14="http://schemas.microsoft.com/office/powerpoint/2010/main" val="838110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a:buChar char="•"/>
            </a:pPr>
            <a:r>
              <a:rPr lang="en-GB" noProof="0" dirty="0" smtClean="0"/>
              <a:t>We are working on giving advice about practices and routines, as well as connecting people with the proper networks in relation to the external review process</a:t>
            </a:r>
          </a:p>
          <a:p>
            <a:pPr marL="171450" indent="-171450">
              <a:buFont typeface="Arial"/>
              <a:buChar char="•"/>
            </a:pPr>
            <a:r>
              <a:rPr lang="en-GB" noProof="0" dirty="0" smtClean="0"/>
              <a:t>We</a:t>
            </a:r>
            <a:r>
              <a:rPr lang="en-GB" baseline="0" noProof="0" dirty="0" smtClean="0"/>
              <a:t> would also like to makes sure that our editors and editorial boards are well informed about ethical considerations relating to editorial and publishing processes. We ensure that all our staff and connections are aware of international ethical standards for example through networks like COPE (</a:t>
            </a:r>
            <a:r>
              <a:rPr lang="en-GB" baseline="0" noProof="0" dirty="0" err="1" smtClean="0"/>
              <a:t>www.publicationethics.org</a:t>
            </a:r>
            <a:r>
              <a:rPr lang="en-GB" baseline="0" noProof="0" dirty="0" smtClean="0"/>
              <a:t>)</a:t>
            </a:r>
          </a:p>
          <a:p>
            <a:pPr marL="171450" indent="-171450">
              <a:buFont typeface="Arial"/>
              <a:buChar char="•"/>
            </a:pPr>
            <a:r>
              <a:rPr lang="en-GB" baseline="0" noProof="0" dirty="0" smtClean="0"/>
              <a:t>We need to develop practices and routines that facilitates for authors and editors to follow these guidelines, and our processes should be transparent, traceable and easy understandable. All our systems are built to </a:t>
            </a:r>
            <a:r>
              <a:rPr lang="en-GB" baseline="0" noProof="0" dirty="0" err="1" smtClean="0"/>
              <a:t>accomodate</a:t>
            </a:r>
            <a:r>
              <a:rPr lang="en-GB" baseline="0" noProof="0" dirty="0" smtClean="0"/>
              <a:t> this.</a:t>
            </a:r>
          </a:p>
          <a:p>
            <a:pPr marL="171450" indent="-171450">
              <a:buFont typeface="Arial"/>
              <a:buChar char="•"/>
            </a:pPr>
            <a:r>
              <a:rPr lang="en-GB" baseline="0" noProof="0" dirty="0" smtClean="0"/>
              <a:t>The </a:t>
            </a:r>
            <a:r>
              <a:rPr lang="en-GB" baseline="0" noProof="0" dirty="0" err="1" smtClean="0"/>
              <a:t>openess</a:t>
            </a:r>
            <a:r>
              <a:rPr lang="en-GB" baseline="0" noProof="0" dirty="0" smtClean="0"/>
              <a:t> also need to be related to the importance of scientific integrity</a:t>
            </a:r>
          </a:p>
          <a:p>
            <a:pPr marL="171450" indent="-171450">
              <a:buFont typeface="Arial"/>
              <a:buChar char="•"/>
            </a:pPr>
            <a:r>
              <a:rPr lang="en-GB" baseline="0" noProof="0" dirty="0" smtClean="0"/>
              <a:t>It should for example be possible to submit an appeal for editorial decisions, and to conduct investigations of good practice based on our records.</a:t>
            </a:r>
          </a:p>
          <a:p>
            <a:pPr marL="171450" indent="-171450">
              <a:buFont typeface="Arial"/>
              <a:buChar char="•"/>
            </a:pPr>
            <a:r>
              <a:rPr lang="en-GB" baseline="0" noProof="0" dirty="0" smtClean="0"/>
              <a:t>The archiving issue is therefore a part of the quality assured workflow, as all correspondence and other records related to the process need to be well documented and secured.</a:t>
            </a:r>
            <a:endParaRPr lang="en-GB" noProof="0" dirty="0" smtClean="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12</a:t>
            </a:fld>
            <a:endParaRPr lang="sv-SE"/>
          </a:p>
        </p:txBody>
      </p:sp>
    </p:spTree>
    <p:extLst>
      <p:ext uri="{BB962C8B-B14F-4D97-AF65-F5344CB8AC3E}">
        <p14:creationId xmlns:p14="http://schemas.microsoft.com/office/powerpoint/2010/main" val="1804251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fontScale="92500" lnSpcReduction="20000"/>
          </a:bodyPr>
          <a:lstStyle/>
          <a:p>
            <a:pPr marL="171450" indent="-171450">
              <a:buFont typeface="Arial"/>
              <a:buChar char="•"/>
            </a:pPr>
            <a:r>
              <a:rPr lang="en-GB" noProof="0" dirty="0" smtClean="0"/>
              <a:t>Building</a:t>
            </a:r>
            <a:r>
              <a:rPr lang="en-GB" baseline="0" noProof="0" dirty="0" smtClean="0"/>
              <a:t> a new press takes time and persistence, and we still have a long way ahead of us. </a:t>
            </a:r>
            <a:r>
              <a:rPr lang="en-GB" noProof="0" dirty="0" smtClean="0"/>
              <a:t>Working closely</a:t>
            </a:r>
            <a:r>
              <a:rPr lang="en-GB" baseline="0" noProof="0" dirty="0" smtClean="0"/>
              <a:t> to the researchers interested in publishing gives us an opportunity to make the most of the knowledge gathered in editorial teams and in the press structure. We also work closely with UP to develop administrative platforms, such as OMP &amp; OJS, with quality assured routines for peer-review and assessment.</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noProof="0" dirty="0" smtClean="0"/>
              <a:t>One</a:t>
            </a:r>
            <a:r>
              <a:rPr lang="en-GB" baseline="0" noProof="0" dirty="0" smtClean="0"/>
              <a:t> of our main focuses has been to think about</a:t>
            </a:r>
            <a:r>
              <a:rPr lang="en-GB" noProof="0" dirty="0" smtClean="0"/>
              <a:t> data collection strategies from day one in</a:t>
            </a:r>
            <a:r>
              <a:rPr lang="en-GB" baseline="0" noProof="0" dirty="0" smtClean="0"/>
              <a:t> our projects. This means that we will be able to give feedback to authors, faculty members and readers about our continued progress. We want all our authors, editors and users to have access to data that can vouch for their involvement in our projects and the impact of their actions. All indexing and metadata efforts will support this.</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baseline="0" noProof="0" dirty="0" smtClean="0"/>
              <a:t>We are open to different solutions. We don’t run a “one size fits all” kind of publishing entity, which is also an opportunity we have by starting small.</a:t>
            </a:r>
            <a:endParaRPr lang="en-GB" noProof="0"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dirty="0" smtClean="0"/>
              <a:t>Create understanding for</a:t>
            </a:r>
            <a:r>
              <a:rPr lang="en-GB" baseline="0" dirty="0" smtClean="0"/>
              <a:t> the global landscape with local means is sometimes a challenge. We need to make sure to give arguments to authors and editors as to why it is important for them to be able to work with us</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dirty="0" smtClean="0"/>
              <a:t>Communicating the right thing at the right time to get engagement</a:t>
            </a:r>
            <a:r>
              <a:rPr lang="en-GB" baseline="0" dirty="0" smtClean="0"/>
              <a:t> is not an easy task, and this is a little bit of a trial-and-error venture. We have to make sure to catch comments and suggestions to constantly improve our services and to adjust to the needs of the authors and editors.</a:t>
            </a: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dirty="0" smtClean="0"/>
              <a:t>Relating</a:t>
            </a:r>
            <a:r>
              <a:rPr lang="en-GB" baseline="0" dirty="0" smtClean="0"/>
              <a:t> to the greater publishing community in our approach is a challenge as we are starting small and it takes a long time to see impact in the form of citations and tracking down shared data. We need to focus on this in order to give proper value back to authors and editors in the form of publication data, which is also related to the rest of the institution’s needs.</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baseline="0" dirty="0" smtClean="0"/>
              <a:t>Creating data, open distribution channels and provide proof of quality assurance is a challenge, as this need to be communicated clearly and should be easy accessible.</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baseline="0" dirty="0" smtClean="0"/>
              <a:t>Indexing and metadata need to happen in relevant channels and by using the knowledge we have in collaboration with researchers in order to give them maximum visibility. This includes a large amount of data and administration that is being built as we go along.</a:t>
            </a:r>
            <a:endParaRPr lang="en-GB"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13</a:t>
            </a:fld>
            <a:endParaRPr lang="sv-SE"/>
          </a:p>
        </p:txBody>
      </p:sp>
    </p:spTree>
    <p:extLst>
      <p:ext uri="{BB962C8B-B14F-4D97-AF65-F5344CB8AC3E}">
        <p14:creationId xmlns:p14="http://schemas.microsoft.com/office/powerpoint/2010/main" val="2641183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a:buChar char="•"/>
            </a:pPr>
            <a:r>
              <a:rPr lang="en-GB" dirty="0" smtClean="0"/>
              <a:t>We publish: Academic Journals, Books/Series &amp; Anthologies – so far 2 books in English</a:t>
            </a:r>
            <a:r>
              <a:rPr lang="en-GB" baseline="0" dirty="0" smtClean="0"/>
              <a:t> studies and one journal in Geography</a:t>
            </a:r>
            <a:endParaRPr lang="en-GB" dirty="0" smtClean="0"/>
          </a:p>
          <a:p>
            <a:pPr marL="171450" indent="-171450">
              <a:buFont typeface="Arial"/>
              <a:buChar char="•"/>
            </a:pPr>
            <a:r>
              <a:rPr lang="en-GB" dirty="0" smtClean="0"/>
              <a:t>All content has to be peer-reviewed – articles, book chapters &amp; book proposals alike</a:t>
            </a:r>
          </a:p>
          <a:p>
            <a:pPr marL="171450" indent="-171450">
              <a:buFont typeface="Arial"/>
              <a:buChar char="•"/>
            </a:pPr>
            <a:r>
              <a:rPr lang="en-GB" dirty="0" smtClean="0"/>
              <a:t>The publisher/library provide infrastructure and strategic support to the editorial</a:t>
            </a:r>
            <a:r>
              <a:rPr lang="en-GB" baseline="0" dirty="0" smtClean="0"/>
              <a:t> boards, who in turn takes care of the quality assessment and review process of proposals and books.</a:t>
            </a:r>
            <a:endParaRPr lang="en-GB" dirty="0" smtClean="0"/>
          </a:p>
          <a:p>
            <a:pPr marL="171450" indent="-171450">
              <a:buFont typeface="Arial"/>
              <a:buChar char="•"/>
            </a:pPr>
            <a:r>
              <a:rPr lang="en-GB" dirty="0" smtClean="0"/>
              <a:t>We</a:t>
            </a:r>
            <a:r>
              <a:rPr lang="en-GB" baseline="0" dirty="0" smtClean="0"/>
              <a:t> have an a</a:t>
            </a:r>
            <a:r>
              <a:rPr lang="en-GB" dirty="0" smtClean="0"/>
              <a:t>greement with Ubiquity Press about production (electronic</a:t>
            </a:r>
            <a:r>
              <a:rPr lang="en-GB" baseline="0" dirty="0" smtClean="0"/>
              <a:t> &amp; print)</a:t>
            </a:r>
            <a:r>
              <a:rPr lang="en-GB" dirty="0" smtClean="0"/>
              <a:t>, distribution (mainly to</a:t>
            </a:r>
            <a:r>
              <a:rPr lang="en-GB" baseline="0" dirty="0" smtClean="0"/>
              <a:t> databases)</a:t>
            </a:r>
            <a:r>
              <a:rPr lang="en-GB" dirty="0" smtClean="0"/>
              <a:t>, &amp; print-on-demand services</a:t>
            </a:r>
          </a:p>
          <a:p>
            <a:pPr marL="171450" indent="-171450">
              <a:buFont typeface="Arial"/>
              <a:buChar char="•"/>
            </a:pPr>
            <a:r>
              <a:rPr lang="en-GB" dirty="0" smtClean="0"/>
              <a:t>Open Access-publishing of all products, where CC-BY licence is recommended.</a:t>
            </a:r>
            <a:r>
              <a:rPr lang="en-GB" baseline="0" dirty="0" smtClean="0"/>
              <a:t> However, we sometimes use other cc-licences if our researchers need it.</a:t>
            </a:r>
            <a:endParaRPr lang="en-GB"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17</a:t>
            </a:fld>
            <a:endParaRPr lang="sv-SE"/>
          </a:p>
        </p:txBody>
      </p:sp>
    </p:spTree>
    <p:extLst>
      <p:ext uri="{BB962C8B-B14F-4D97-AF65-F5344CB8AC3E}">
        <p14:creationId xmlns:p14="http://schemas.microsoft.com/office/powerpoint/2010/main" val="280439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18</a:t>
            </a:fld>
            <a:endParaRPr lang="sv-SE"/>
          </a:p>
        </p:txBody>
      </p:sp>
    </p:spTree>
    <p:extLst>
      <p:ext uri="{BB962C8B-B14F-4D97-AF65-F5344CB8AC3E}">
        <p14:creationId xmlns:p14="http://schemas.microsoft.com/office/powerpoint/2010/main" val="196747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8" name="Picture 9" descr="SU_PPT_kronor"/>
          <p:cNvPicPr>
            <a:picLocks noChangeAspect="1" noChangeArrowheads="1"/>
          </p:cNvPicPr>
          <p:nvPr userDrawn="1"/>
        </p:nvPicPr>
        <p:blipFill>
          <a:blip r:embed="rId2" cstate="print"/>
          <a:srcRect/>
          <a:stretch>
            <a:fillRect/>
          </a:stretch>
        </p:blipFill>
        <p:spPr bwMode="auto">
          <a:xfrm>
            <a:off x="0" y="1682750"/>
            <a:ext cx="5595938" cy="5175250"/>
          </a:xfrm>
          <a:prstGeom prst="rect">
            <a:avLst/>
          </a:prstGeom>
          <a:noFill/>
        </p:spPr>
      </p:pic>
      <p:sp>
        <p:nvSpPr>
          <p:cNvPr id="2" name="Rubrik 1"/>
          <p:cNvSpPr>
            <a:spLocks noGrp="1"/>
          </p:cNvSpPr>
          <p:nvPr>
            <p:ph type="ctrTitle"/>
          </p:nvPr>
        </p:nvSpPr>
        <p:spPr>
          <a:xfrm>
            <a:off x="1008000" y="2437200"/>
            <a:ext cx="66312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dirty="0" smtClean="0"/>
              <a:t>Klicka här för att ändra format</a:t>
            </a:r>
            <a:endParaRPr lang="sv-SE" dirty="0"/>
          </a:p>
        </p:txBody>
      </p:sp>
      <p:sp>
        <p:nvSpPr>
          <p:cNvPr id="3" name="Underrubrik 2"/>
          <p:cNvSpPr>
            <a:spLocks noGrp="1"/>
          </p:cNvSpPr>
          <p:nvPr>
            <p:ph type="subTitle" idx="1"/>
          </p:nvPr>
        </p:nvSpPr>
        <p:spPr>
          <a:xfrm>
            <a:off x="1008000" y="3859200"/>
            <a:ext cx="66312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81200" y="6152400"/>
            <a:ext cx="1123200" cy="280800"/>
          </a:xfrm>
        </p:spPr>
        <p:txBody>
          <a:bodyPr/>
          <a:lstStyle/>
          <a:p>
            <a:fld id="{1FBC7B6B-8B67-4017-A1F2-A51D3A2EDB2A}" type="datetime1">
              <a:rPr lang="sv-SE" smtClean="0"/>
              <a:pPr/>
              <a:t>15-06-23</a:t>
            </a:fld>
            <a:endParaRPr lang="sv-SE"/>
          </a:p>
        </p:txBody>
      </p:sp>
      <p:sp>
        <p:nvSpPr>
          <p:cNvPr id="5" name="Platshållare för sidfot 4"/>
          <p:cNvSpPr>
            <a:spLocks noGrp="1"/>
          </p:cNvSpPr>
          <p:nvPr>
            <p:ph type="ftr" sz="quarter" idx="11"/>
          </p:nvPr>
        </p:nvSpPr>
        <p:spPr>
          <a:xfrm>
            <a:off x="1936800" y="6152400"/>
            <a:ext cx="4492800" cy="280800"/>
          </a:xfrm>
        </p:spPr>
        <p:txBody>
          <a:bodyPr/>
          <a:lstStyle/>
          <a:p>
            <a:r>
              <a:rPr lang="sv-SE" dirty="0" smtClean="0"/>
              <a:t>/Namn </a:t>
            </a:r>
            <a:r>
              <a:rPr lang="sv-SE" dirty="0" err="1" smtClean="0"/>
              <a:t>Namn</a:t>
            </a:r>
            <a:r>
              <a:rPr lang="sv-SE" dirty="0" smtClean="0"/>
              <a:t>, Institution eller liknande</a:t>
            </a:r>
            <a:endParaRPr lang="sv-SE" dirty="0"/>
          </a:p>
        </p:txBody>
      </p:sp>
      <p:sp>
        <p:nvSpPr>
          <p:cNvPr id="6" name="Platshållare för bildnummer 5"/>
          <p:cNvSpPr>
            <a:spLocks noGrp="1"/>
          </p:cNvSpPr>
          <p:nvPr>
            <p:ph type="sldNum" sz="quarter" idx="12"/>
          </p:nvPr>
        </p:nvSpPr>
        <p:spPr>
          <a:xfrm>
            <a:off x="6588000" y="6152400"/>
            <a:ext cx="2133600" cy="280800"/>
          </a:xfrm>
        </p:spPr>
        <p:txBody>
          <a:bodyPr/>
          <a:lstStyle/>
          <a:p>
            <a:fld id="{400B66ED-EE6C-4E7E-848D-94DB84BF3115}" type="slidenum">
              <a:rPr lang="sv-SE" smtClean="0"/>
              <a:pPr/>
              <a:t>‹Nr.›</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10"/>
          </p:nvPr>
        </p:nvSpPr>
        <p:spPr/>
        <p:txBody>
          <a:bodyPr/>
          <a:lstStyle/>
          <a:p>
            <a:fld id="{8ABF8926-68FF-46EE-8651-DD37EA7E0C07}" type="datetime1">
              <a:rPr lang="sv-SE" smtClean="0"/>
              <a:pPr/>
              <a:t>15-06-23</a:t>
            </a:fld>
            <a:endParaRPr lang="sv-SE"/>
          </a:p>
        </p:txBody>
      </p:sp>
      <p:sp>
        <p:nvSpPr>
          <p:cNvPr id="5" name="Platshållare för sidfot 4"/>
          <p:cNvSpPr>
            <a:spLocks noGrp="1"/>
          </p:cNvSpPr>
          <p:nvPr>
            <p:ph type="ftr" sz="quarter" idx="11"/>
          </p:nvPr>
        </p:nvSpPr>
        <p:spPr/>
        <p:txBody>
          <a:bodyPr/>
          <a:lstStyle/>
          <a:p>
            <a:r>
              <a:rPr lang="sv-SE" smtClean="0"/>
              <a:t>/Namn Namn, Institution eller liknande</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smtClean="0"/>
              <a:t>Klicka här för att ändra format</a:t>
            </a:r>
            <a:endParaRPr lang="sv-SE" dirty="0"/>
          </a:p>
        </p:txBody>
      </p:sp>
      <p:sp>
        <p:nvSpPr>
          <p:cNvPr id="3" name="Platshållare för innehåll 2"/>
          <p:cNvSpPr>
            <a:spLocks noGrp="1"/>
          </p:cNvSpPr>
          <p:nvPr>
            <p:ph sz="half" idx="1"/>
          </p:nvPr>
        </p:nvSpPr>
        <p:spPr>
          <a:xfrm>
            <a:off x="7920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innehåll 3"/>
          <p:cNvSpPr>
            <a:spLocks noGrp="1"/>
          </p:cNvSpPr>
          <p:nvPr>
            <p:ph sz="half" idx="2"/>
          </p:nvPr>
        </p:nvSpPr>
        <p:spPr>
          <a:xfrm>
            <a:off x="42912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datum 4"/>
          <p:cNvSpPr>
            <a:spLocks noGrp="1"/>
          </p:cNvSpPr>
          <p:nvPr>
            <p:ph type="dt" sz="half" idx="10"/>
          </p:nvPr>
        </p:nvSpPr>
        <p:spPr/>
        <p:txBody>
          <a:bodyPr/>
          <a:lstStyle/>
          <a:p>
            <a:fld id="{C577F3DC-384F-4232-B8FA-638DD8592226}" type="datetime1">
              <a:rPr lang="sv-SE" smtClean="0"/>
              <a:pPr/>
              <a:t>15-06-23</a:t>
            </a:fld>
            <a:endParaRPr lang="sv-SE"/>
          </a:p>
        </p:txBody>
      </p:sp>
      <p:sp>
        <p:nvSpPr>
          <p:cNvPr id="6" name="Platshållare för sidfot 5"/>
          <p:cNvSpPr>
            <a:spLocks noGrp="1"/>
          </p:cNvSpPr>
          <p:nvPr>
            <p:ph type="ftr" sz="quarter" idx="11"/>
          </p:nvPr>
        </p:nvSpPr>
        <p:spPr/>
        <p:txBody>
          <a:bodyPr/>
          <a:lstStyle/>
          <a:p>
            <a:r>
              <a:rPr lang="sv-SE" smtClean="0"/>
              <a:t>/Namn Namn, Institution eller liknande</a:t>
            </a:r>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smtClean="0"/>
              <a:t>Klicka här för att ändra format</a:t>
            </a:r>
            <a:endParaRPr lang="sv-SE" dirty="0"/>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smtClean="0"/>
              <a:t>Klicka här för att ändra format på bakgrundstexten</a:t>
            </a:r>
          </a:p>
        </p:txBody>
      </p:sp>
      <p:sp>
        <p:nvSpPr>
          <p:cNvPr id="4" name="Platshållare för datum 3"/>
          <p:cNvSpPr>
            <a:spLocks noGrp="1"/>
          </p:cNvSpPr>
          <p:nvPr>
            <p:ph type="dt" sz="half" idx="10"/>
          </p:nvPr>
        </p:nvSpPr>
        <p:spPr/>
        <p:txBody>
          <a:bodyPr/>
          <a:lstStyle/>
          <a:p>
            <a:fld id="{D4786EAA-C8EF-4CDB-B365-FF66B9FFA9EC}" type="datetime1">
              <a:rPr lang="sv-SE" smtClean="0"/>
              <a:pPr/>
              <a:t>15-06-23</a:t>
            </a:fld>
            <a:endParaRPr lang="sv-SE"/>
          </a:p>
        </p:txBody>
      </p:sp>
      <p:sp>
        <p:nvSpPr>
          <p:cNvPr id="5" name="Platshållare för sidfot 4"/>
          <p:cNvSpPr>
            <a:spLocks noGrp="1"/>
          </p:cNvSpPr>
          <p:nvPr>
            <p:ph type="ftr" sz="quarter" idx="11"/>
          </p:nvPr>
        </p:nvSpPr>
        <p:spPr/>
        <p:txBody>
          <a:bodyPr/>
          <a:lstStyle/>
          <a:p>
            <a:r>
              <a:rPr lang="sv-SE" smtClean="0"/>
              <a:t>/Namn Namn, Institution eller liknande</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nchor="t" anchorCtr="0"/>
          <a:lstStyle>
            <a:lvl1pPr>
              <a:defRPr/>
            </a:lvl1pPr>
          </a:lstStyle>
          <a:p>
            <a:r>
              <a:rPr lang="sv-SE" dirty="0" smtClean="0"/>
              <a:t>Klicka här för att ändra format</a:t>
            </a:r>
            <a:endParaRPr lang="sv-SE" dirty="0"/>
          </a:p>
        </p:txBody>
      </p:sp>
      <p:sp>
        <p:nvSpPr>
          <p:cNvPr id="4" name="Platshållare för innehåll 3"/>
          <p:cNvSpPr>
            <a:spLocks noGrp="1"/>
          </p:cNvSpPr>
          <p:nvPr>
            <p:ph sz="half" idx="2"/>
          </p:nvPr>
        </p:nvSpPr>
        <p:spPr>
          <a:xfrm>
            <a:off x="792000" y="2808000"/>
            <a:ext cx="46908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fem13,</a:t>
            </a:r>
            <a:endParaRPr lang="sv-SE" dirty="0"/>
          </a:p>
        </p:txBody>
      </p:sp>
      <p:sp>
        <p:nvSpPr>
          <p:cNvPr id="6" name="Platshållare för innehåll 5"/>
          <p:cNvSpPr>
            <a:spLocks noGrp="1"/>
          </p:cNvSpPr>
          <p:nvPr>
            <p:ph sz="quarter" idx="4"/>
          </p:nvPr>
        </p:nvSpPr>
        <p:spPr>
          <a:xfrm>
            <a:off x="5619600" y="1962000"/>
            <a:ext cx="306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7" name="Platshållare för datum 6"/>
          <p:cNvSpPr>
            <a:spLocks noGrp="1"/>
          </p:cNvSpPr>
          <p:nvPr>
            <p:ph type="dt" sz="half" idx="10"/>
          </p:nvPr>
        </p:nvSpPr>
        <p:spPr/>
        <p:txBody>
          <a:bodyPr/>
          <a:lstStyle/>
          <a:p>
            <a:fld id="{E3D5F05F-C6FD-4057-BCE8-15CAFC2B6EE7}" type="datetime1">
              <a:rPr lang="sv-SE" smtClean="0"/>
              <a:pPr/>
              <a:t>15-06-23</a:t>
            </a:fld>
            <a:endParaRPr lang="sv-SE"/>
          </a:p>
        </p:txBody>
      </p:sp>
      <p:sp>
        <p:nvSpPr>
          <p:cNvPr id="8" name="Platshållare för sidfot 7"/>
          <p:cNvSpPr>
            <a:spLocks noGrp="1"/>
          </p:cNvSpPr>
          <p:nvPr>
            <p:ph type="ftr" sz="quarter" idx="11"/>
          </p:nvPr>
        </p:nvSpPr>
        <p:spPr/>
        <p:txBody>
          <a:bodyPr/>
          <a:lstStyle/>
          <a:p>
            <a:r>
              <a:rPr lang="sv-SE" smtClean="0"/>
              <a:t>/Namn Namn, Institution eller liknande</a:t>
            </a:r>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10"/>
          </p:nvPr>
        </p:nvSpPr>
        <p:spPr/>
        <p:txBody>
          <a:bodyPr/>
          <a:lstStyle/>
          <a:p>
            <a:fld id="{91E7FDB6-33A7-4C83-BE47-B913F1163527}" type="datetime1">
              <a:rPr lang="sv-SE" smtClean="0"/>
              <a:pPr/>
              <a:t>15-06-23</a:t>
            </a:fld>
            <a:endParaRPr lang="sv-SE"/>
          </a:p>
        </p:txBody>
      </p:sp>
      <p:sp>
        <p:nvSpPr>
          <p:cNvPr id="5" name="Platshållare för sidfot 4"/>
          <p:cNvSpPr>
            <a:spLocks noGrp="1"/>
          </p:cNvSpPr>
          <p:nvPr>
            <p:ph type="ftr" sz="quarter" idx="11"/>
          </p:nvPr>
        </p:nvSpPr>
        <p:spPr/>
        <p:txBody>
          <a:bodyPr/>
          <a:lstStyle/>
          <a:p>
            <a:r>
              <a:rPr lang="sv-SE" smtClean="0"/>
              <a:t>/Namn Namn, Institution eller liknande</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F10A883E-BFB4-4E7E-BADB-D09749B99C21}" type="datetime1">
              <a:rPr lang="sv-SE" smtClean="0"/>
              <a:pPr/>
              <a:t>15-06-23</a:t>
            </a:fld>
            <a:endParaRPr lang="sv-SE"/>
          </a:p>
        </p:txBody>
      </p:sp>
      <p:sp>
        <p:nvSpPr>
          <p:cNvPr id="3" name="Platshållare för sidfot 2"/>
          <p:cNvSpPr>
            <a:spLocks noGrp="1"/>
          </p:cNvSpPr>
          <p:nvPr>
            <p:ph type="ftr" sz="quarter" idx="11"/>
          </p:nvPr>
        </p:nvSpPr>
        <p:spPr/>
        <p:txBody>
          <a:bodyPr/>
          <a:lstStyle/>
          <a:p>
            <a:r>
              <a:rPr lang="sv-SE" smtClean="0"/>
              <a:t>/Namn Namn, Institution eller liknande</a:t>
            </a:r>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9" name="Picture 9" descr="SU_PPT_olivkvist"/>
          <p:cNvPicPr>
            <a:picLocks noChangeAspect="1" noChangeArrowheads="1"/>
          </p:cNvPicPr>
          <p:nvPr userDrawn="1"/>
        </p:nvPicPr>
        <p:blipFill>
          <a:blip r:embed="rId2" cstate="print"/>
          <a:srcRect l="1746"/>
          <a:stretch>
            <a:fillRect/>
          </a:stretch>
        </p:blipFill>
        <p:spPr bwMode="auto">
          <a:xfrm>
            <a:off x="1588" y="317500"/>
            <a:ext cx="6881812" cy="6540500"/>
          </a:xfrm>
          <a:prstGeom prst="rect">
            <a:avLst/>
          </a:prstGeom>
          <a:noFill/>
        </p:spPr>
      </p:pic>
      <p:sp>
        <p:nvSpPr>
          <p:cNvPr id="2" name="Rubrik 1"/>
          <p:cNvSpPr>
            <a:spLocks noGrp="1"/>
          </p:cNvSpPr>
          <p:nvPr>
            <p:ph type="ctrTitle"/>
          </p:nvPr>
        </p:nvSpPr>
        <p:spPr>
          <a:xfrm>
            <a:off x="1008000" y="2437200"/>
            <a:ext cx="66312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dirty="0" smtClean="0"/>
              <a:t>Klicka här för att ändra format</a:t>
            </a:r>
            <a:endParaRPr lang="sv-SE" dirty="0"/>
          </a:p>
        </p:txBody>
      </p:sp>
      <p:sp>
        <p:nvSpPr>
          <p:cNvPr id="3" name="Underrubrik 2"/>
          <p:cNvSpPr>
            <a:spLocks noGrp="1"/>
          </p:cNvSpPr>
          <p:nvPr>
            <p:ph type="subTitle" idx="1"/>
          </p:nvPr>
        </p:nvSpPr>
        <p:spPr>
          <a:xfrm>
            <a:off x="1008000" y="3859200"/>
            <a:ext cx="66312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81200" y="6152400"/>
            <a:ext cx="1123200" cy="280800"/>
          </a:xfrm>
        </p:spPr>
        <p:txBody>
          <a:bodyPr/>
          <a:lstStyle/>
          <a:p>
            <a:fld id="{D710EA90-21AA-4DAE-8BB3-7AE26694224B}" type="datetime1">
              <a:rPr lang="sv-SE" smtClean="0"/>
              <a:pPr/>
              <a:t>15-06-23</a:t>
            </a:fld>
            <a:endParaRPr lang="sv-SE"/>
          </a:p>
        </p:txBody>
      </p:sp>
      <p:sp>
        <p:nvSpPr>
          <p:cNvPr id="5" name="Platshållare för sidfot 4"/>
          <p:cNvSpPr>
            <a:spLocks noGrp="1"/>
          </p:cNvSpPr>
          <p:nvPr>
            <p:ph type="ftr" sz="quarter" idx="11"/>
          </p:nvPr>
        </p:nvSpPr>
        <p:spPr>
          <a:xfrm>
            <a:off x="1936800" y="6152400"/>
            <a:ext cx="4492800" cy="280800"/>
          </a:xfrm>
        </p:spPr>
        <p:txBody>
          <a:bodyPr/>
          <a:lstStyle/>
          <a:p>
            <a:r>
              <a:rPr lang="sv-SE" dirty="0" smtClean="0"/>
              <a:t>/Namn </a:t>
            </a:r>
            <a:r>
              <a:rPr lang="sv-SE" dirty="0" err="1" smtClean="0"/>
              <a:t>Namn</a:t>
            </a:r>
            <a:r>
              <a:rPr lang="sv-SE" dirty="0" smtClean="0"/>
              <a:t>, Institution eller liknande</a:t>
            </a:r>
            <a:endParaRPr lang="sv-SE" dirty="0"/>
          </a:p>
        </p:txBody>
      </p:sp>
      <p:sp>
        <p:nvSpPr>
          <p:cNvPr id="6" name="Platshållare för bildnummer 5"/>
          <p:cNvSpPr>
            <a:spLocks noGrp="1"/>
          </p:cNvSpPr>
          <p:nvPr>
            <p:ph type="sldNum" sz="quarter" idx="12"/>
          </p:nvPr>
        </p:nvSpPr>
        <p:spPr>
          <a:xfrm>
            <a:off x="6588000" y="6152400"/>
            <a:ext cx="2133600" cy="280800"/>
          </a:xfrm>
        </p:spPr>
        <p:txBody>
          <a:bodyPr/>
          <a:lstStyle/>
          <a:p>
            <a:fld id="{400B66ED-EE6C-4E7E-848D-94DB84BF3115}" type="slidenum">
              <a:rPr lang="sv-SE" smtClean="0"/>
              <a:pPr/>
              <a:t>‹Nr.›</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10"/>
          </p:nvPr>
        </p:nvSpPr>
        <p:spPr/>
        <p:txBody>
          <a:bodyPr/>
          <a:lstStyle/>
          <a:p>
            <a:fld id="{476C8F79-A4A9-4F8B-A48F-5AFFABFA086B}" type="datetime1">
              <a:rPr lang="sv-SE" smtClean="0"/>
              <a:pPr/>
              <a:t>15-06-23</a:t>
            </a:fld>
            <a:endParaRPr lang="sv-SE"/>
          </a:p>
        </p:txBody>
      </p:sp>
      <p:sp>
        <p:nvSpPr>
          <p:cNvPr id="5" name="Platshållare för sidfot 4"/>
          <p:cNvSpPr>
            <a:spLocks noGrp="1"/>
          </p:cNvSpPr>
          <p:nvPr>
            <p:ph type="ftr" sz="quarter" idx="11"/>
          </p:nvPr>
        </p:nvSpPr>
        <p:spPr/>
        <p:txBody>
          <a:bodyPr/>
          <a:lstStyle/>
          <a:p>
            <a:r>
              <a:rPr lang="sv-SE" smtClean="0"/>
              <a:t>/Namn Namn, Institution eller liknande</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smtClean="0"/>
              <a:t>Klicka här för att ändra format</a:t>
            </a:r>
            <a:endParaRPr lang="sv-SE" dirty="0"/>
          </a:p>
        </p:txBody>
      </p:sp>
      <p:sp>
        <p:nvSpPr>
          <p:cNvPr id="3" name="Platshållare för innehåll 2"/>
          <p:cNvSpPr>
            <a:spLocks noGrp="1"/>
          </p:cNvSpPr>
          <p:nvPr>
            <p:ph sz="half" idx="1"/>
          </p:nvPr>
        </p:nvSpPr>
        <p:spPr>
          <a:xfrm>
            <a:off x="7920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innehåll 3"/>
          <p:cNvSpPr>
            <a:spLocks noGrp="1"/>
          </p:cNvSpPr>
          <p:nvPr>
            <p:ph sz="half" idx="2"/>
          </p:nvPr>
        </p:nvSpPr>
        <p:spPr>
          <a:xfrm>
            <a:off x="4291200" y="2808000"/>
            <a:ext cx="3348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datum 4"/>
          <p:cNvSpPr>
            <a:spLocks noGrp="1"/>
          </p:cNvSpPr>
          <p:nvPr>
            <p:ph type="dt" sz="half" idx="10"/>
          </p:nvPr>
        </p:nvSpPr>
        <p:spPr/>
        <p:txBody>
          <a:bodyPr/>
          <a:lstStyle/>
          <a:p>
            <a:fld id="{BD256BB8-5A3C-4E54-AD8D-7B826A810964}" type="datetime1">
              <a:rPr lang="sv-SE" smtClean="0"/>
              <a:pPr/>
              <a:t>15-06-23</a:t>
            </a:fld>
            <a:endParaRPr lang="sv-SE"/>
          </a:p>
        </p:txBody>
      </p:sp>
      <p:sp>
        <p:nvSpPr>
          <p:cNvPr id="6" name="Platshållare för sidfot 5"/>
          <p:cNvSpPr>
            <a:spLocks noGrp="1"/>
          </p:cNvSpPr>
          <p:nvPr>
            <p:ph type="ftr" sz="quarter" idx="11"/>
          </p:nvPr>
        </p:nvSpPr>
        <p:spPr/>
        <p:txBody>
          <a:bodyPr/>
          <a:lstStyle/>
          <a:p>
            <a:r>
              <a:rPr lang="sv-SE" smtClean="0"/>
              <a:t>/Namn Namn, Institution eller liknande</a:t>
            </a:r>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smtClean="0"/>
              <a:t>Klicka här för att ändra format</a:t>
            </a:r>
            <a:endParaRPr lang="sv-SE" dirty="0"/>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smtClean="0"/>
              <a:t>Klicka här för att ändra format på bakgrundstexten</a:t>
            </a:r>
          </a:p>
        </p:txBody>
      </p:sp>
      <p:sp>
        <p:nvSpPr>
          <p:cNvPr id="4" name="Platshållare för datum 3"/>
          <p:cNvSpPr>
            <a:spLocks noGrp="1"/>
          </p:cNvSpPr>
          <p:nvPr>
            <p:ph type="dt" sz="half" idx="10"/>
          </p:nvPr>
        </p:nvSpPr>
        <p:spPr/>
        <p:txBody>
          <a:bodyPr/>
          <a:lstStyle/>
          <a:p>
            <a:fld id="{B8BC306C-03C6-41F8-B07C-45CCF9498CFA}" type="datetime1">
              <a:rPr lang="sv-SE" smtClean="0"/>
              <a:pPr/>
              <a:t>15-06-23</a:t>
            </a:fld>
            <a:endParaRPr lang="sv-SE"/>
          </a:p>
        </p:txBody>
      </p:sp>
      <p:sp>
        <p:nvSpPr>
          <p:cNvPr id="5" name="Platshållare för sidfot 4"/>
          <p:cNvSpPr>
            <a:spLocks noGrp="1"/>
          </p:cNvSpPr>
          <p:nvPr>
            <p:ph type="ftr" sz="quarter" idx="11"/>
          </p:nvPr>
        </p:nvSpPr>
        <p:spPr/>
        <p:txBody>
          <a:bodyPr/>
          <a:lstStyle/>
          <a:p>
            <a:r>
              <a:rPr lang="sv-SE" smtClean="0"/>
              <a:t>/Namn Namn, Institution eller liknande</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nchor="t" anchorCtr="0"/>
          <a:lstStyle>
            <a:lvl1pPr>
              <a:defRPr/>
            </a:lvl1pPr>
          </a:lstStyle>
          <a:p>
            <a:r>
              <a:rPr lang="sv-SE" dirty="0" smtClean="0"/>
              <a:t>Klicka här för att ändra format</a:t>
            </a:r>
            <a:endParaRPr lang="sv-SE" dirty="0"/>
          </a:p>
        </p:txBody>
      </p:sp>
      <p:sp>
        <p:nvSpPr>
          <p:cNvPr id="4" name="Platshållare för innehåll 3"/>
          <p:cNvSpPr>
            <a:spLocks noGrp="1"/>
          </p:cNvSpPr>
          <p:nvPr>
            <p:ph sz="half" idx="2"/>
          </p:nvPr>
        </p:nvSpPr>
        <p:spPr>
          <a:xfrm>
            <a:off x="792000" y="2808000"/>
            <a:ext cx="46908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fem13,</a:t>
            </a:r>
            <a:endParaRPr lang="sv-SE" dirty="0"/>
          </a:p>
        </p:txBody>
      </p:sp>
      <p:sp>
        <p:nvSpPr>
          <p:cNvPr id="6" name="Platshållare för innehåll 5"/>
          <p:cNvSpPr>
            <a:spLocks noGrp="1"/>
          </p:cNvSpPr>
          <p:nvPr>
            <p:ph sz="quarter" idx="4"/>
          </p:nvPr>
        </p:nvSpPr>
        <p:spPr>
          <a:xfrm>
            <a:off x="5619600" y="1962000"/>
            <a:ext cx="306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7" name="Platshållare för datum 6"/>
          <p:cNvSpPr>
            <a:spLocks noGrp="1"/>
          </p:cNvSpPr>
          <p:nvPr>
            <p:ph type="dt" sz="half" idx="10"/>
          </p:nvPr>
        </p:nvSpPr>
        <p:spPr/>
        <p:txBody>
          <a:bodyPr/>
          <a:lstStyle/>
          <a:p>
            <a:fld id="{00537F09-3DF1-437A-A6C4-75F622161507}" type="datetime1">
              <a:rPr lang="sv-SE" smtClean="0"/>
              <a:pPr/>
              <a:t>15-06-23</a:t>
            </a:fld>
            <a:endParaRPr lang="sv-SE"/>
          </a:p>
        </p:txBody>
      </p:sp>
      <p:sp>
        <p:nvSpPr>
          <p:cNvPr id="8" name="Platshållare för sidfot 7"/>
          <p:cNvSpPr>
            <a:spLocks noGrp="1"/>
          </p:cNvSpPr>
          <p:nvPr>
            <p:ph type="ftr" sz="quarter" idx="11"/>
          </p:nvPr>
        </p:nvSpPr>
        <p:spPr/>
        <p:txBody>
          <a:bodyPr/>
          <a:lstStyle/>
          <a:p>
            <a:r>
              <a:rPr lang="sv-SE" smtClean="0"/>
              <a:t>/Namn Namn, Institution eller liknande</a:t>
            </a:r>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10"/>
          </p:nvPr>
        </p:nvSpPr>
        <p:spPr/>
        <p:txBody>
          <a:bodyPr/>
          <a:lstStyle/>
          <a:p>
            <a:fld id="{DE61BB14-BFD6-41F3-A704-D980D88BEC4E}" type="datetime1">
              <a:rPr lang="sv-SE" smtClean="0"/>
              <a:pPr/>
              <a:t>15-06-23</a:t>
            </a:fld>
            <a:endParaRPr lang="sv-SE"/>
          </a:p>
        </p:txBody>
      </p:sp>
      <p:sp>
        <p:nvSpPr>
          <p:cNvPr id="5" name="Platshållare för sidfot 4"/>
          <p:cNvSpPr>
            <a:spLocks noGrp="1"/>
          </p:cNvSpPr>
          <p:nvPr>
            <p:ph type="ftr" sz="quarter" idx="11"/>
          </p:nvPr>
        </p:nvSpPr>
        <p:spPr/>
        <p:txBody>
          <a:bodyPr/>
          <a:lstStyle/>
          <a:p>
            <a:r>
              <a:rPr lang="sv-SE" smtClean="0"/>
              <a:t>/Namn Namn, Institution eller liknande</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66306B6-E1C0-4F22-84F1-7E36BCD05232}" type="datetime1">
              <a:rPr lang="sv-SE" smtClean="0"/>
              <a:pPr/>
              <a:t>15-06-23</a:t>
            </a:fld>
            <a:endParaRPr lang="sv-SE"/>
          </a:p>
        </p:txBody>
      </p:sp>
      <p:sp>
        <p:nvSpPr>
          <p:cNvPr id="3" name="Platshållare för sidfot 2"/>
          <p:cNvSpPr>
            <a:spLocks noGrp="1"/>
          </p:cNvSpPr>
          <p:nvPr>
            <p:ph type="ftr" sz="quarter" idx="11"/>
          </p:nvPr>
        </p:nvSpPr>
        <p:spPr/>
        <p:txBody>
          <a:bodyPr/>
          <a:lstStyle/>
          <a:p>
            <a:r>
              <a:rPr lang="sv-SE" smtClean="0"/>
              <a:t>/Namn Namn, Institution eller liknande</a:t>
            </a:r>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792000" y="1944000"/>
            <a:ext cx="4690800" cy="795600"/>
          </a:xfrm>
        </p:spPr>
        <p:txBody>
          <a:bodyPr anchor="t" anchorCtr="0"/>
          <a:lstStyle>
            <a:lvl1pPr>
              <a:defRPr/>
            </a:lvl1pPr>
          </a:lstStyle>
          <a:p>
            <a:r>
              <a:rPr lang="sv-SE" smtClean="0"/>
              <a:t>Klicka här för att ändra format</a:t>
            </a:r>
            <a:endParaRPr lang="sv-SE" dirty="0"/>
          </a:p>
        </p:txBody>
      </p:sp>
      <p:sp>
        <p:nvSpPr>
          <p:cNvPr id="4" name="Platshållare för innehåll 3"/>
          <p:cNvSpPr>
            <a:spLocks noGrp="1"/>
          </p:cNvSpPr>
          <p:nvPr>
            <p:ph sz="half" idx="2"/>
          </p:nvPr>
        </p:nvSpPr>
        <p:spPr>
          <a:xfrm>
            <a:off x="792000" y="2808000"/>
            <a:ext cx="4690800" cy="3214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innehåll 5"/>
          <p:cNvSpPr>
            <a:spLocks noGrp="1"/>
          </p:cNvSpPr>
          <p:nvPr>
            <p:ph sz="quarter" idx="4"/>
          </p:nvPr>
        </p:nvSpPr>
        <p:spPr>
          <a:xfrm>
            <a:off x="5619600" y="1962000"/>
            <a:ext cx="3060000" cy="4060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7" name="Platshållare för datum 6"/>
          <p:cNvSpPr>
            <a:spLocks noGrp="1"/>
          </p:cNvSpPr>
          <p:nvPr>
            <p:ph type="dt" sz="half" idx="10"/>
          </p:nvPr>
        </p:nvSpPr>
        <p:spPr/>
        <p:txBody>
          <a:bodyPr/>
          <a:lstStyle/>
          <a:p>
            <a:fld id="{2D11C9E8-BD77-4D98-8809-7738FC58391D}" type="datetime1">
              <a:rPr lang="sv-SE" smtClean="0"/>
              <a:pPr/>
              <a:t>15-06-23</a:t>
            </a:fld>
            <a:endParaRPr lang="sv-SE"/>
          </a:p>
        </p:txBody>
      </p:sp>
      <p:sp>
        <p:nvSpPr>
          <p:cNvPr id="8" name="Platshållare för sidfot 7"/>
          <p:cNvSpPr>
            <a:spLocks noGrp="1"/>
          </p:cNvSpPr>
          <p:nvPr>
            <p:ph type="ftr" sz="quarter" idx="11"/>
          </p:nvPr>
        </p:nvSpPr>
        <p:spPr/>
        <p:txBody>
          <a:bodyPr/>
          <a:lstStyle/>
          <a:p>
            <a:r>
              <a:rPr lang="sv-SE" smtClean="0"/>
              <a:t>/Namn Namn, Institution eller liknande</a:t>
            </a:r>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2000" y="1944000"/>
            <a:ext cx="6850800" cy="40752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p>
            <a:fld id="{89995D9C-3A1D-416E-97B9-D2714EF04564}" type="datetime1">
              <a:rPr lang="sv-SE" smtClean="0"/>
              <a:pPr/>
              <a:t>15-06-23</a:t>
            </a:fld>
            <a:endParaRPr lang="sv-SE"/>
          </a:p>
        </p:txBody>
      </p:sp>
      <p:sp>
        <p:nvSpPr>
          <p:cNvPr id="5" name="Platshållare för sidfot 4"/>
          <p:cNvSpPr>
            <a:spLocks noGrp="1"/>
          </p:cNvSpPr>
          <p:nvPr>
            <p:ph type="ftr" sz="quarter" idx="11"/>
          </p:nvPr>
        </p:nvSpPr>
        <p:spPr/>
        <p:txBody>
          <a:bodyPr/>
          <a:lstStyle/>
          <a:p>
            <a:r>
              <a:rPr lang="sv-SE" smtClean="0"/>
              <a:t>/Namn Namn, Institution eller liknande</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 Id="rId9" Type="http://schemas.openxmlformats.org/officeDocument/2006/relationships/slideLayout" Target="../slideLayouts/slideLayout16.xml"/><Relationship Id="rId10" Type="http://schemas.openxmlformats.org/officeDocument/2006/relationships/theme" Target="../theme/theme2.xml"/><Relationship Id="rId11" Type="http://schemas.openxmlformats.org/officeDocument/2006/relationships/image" Target="../media/image3.jpeg"/><Relationship Id="rId1" Type="http://schemas.openxmlformats.org/officeDocument/2006/relationships/slideLayout" Target="../slideLayouts/slideLayout8.xml"/><Relationship Id="rId2"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92000" y="1944000"/>
            <a:ext cx="6850800" cy="795600"/>
          </a:xfrm>
          <a:prstGeom prst="rect">
            <a:avLst/>
          </a:prstGeom>
        </p:spPr>
        <p:txBody>
          <a:bodyPr vert="horz" lIns="91440" tIns="45720" rIns="91440" bIns="45720" rtlCol="0" anchor="t" anchorCtr="0">
            <a:norm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792000" y="2808000"/>
            <a:ext cx="6850800" cy="3214800"/>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2"/>
          </p:nvPr>
        </p:nvSpPr>
        <p:spPr>
          <a:xfrm>
            <a:off x="781200" y="6152400"/>
            <a:ext cx="11232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8B0B3BE4-5C7E-4509-AD7C-E3A7EEDA0D12}" type="datetime1">
              <a:rPr lang="sv-SE" smtClean="0"/>
              <a:pPr/>
              <a:t>15-06-23</a:t>
            </a:fld>
            <a:endParaRPr lang="sv-SE" dirty="0"/>
          </a:p>
        </p:txBody>
      </p:sp>
      <p:sp>
        <p:nvSpPr>
          <p:cNvPr id="5" name="Platshållare för sidfot 4"/>
          <p:cNvSpPr>
            <a:spLocks noGrp="1"/>
          </p:cNvSpPr>
          <p:nvPr>
            <p:ph type="ftr" sz="quarter" idx="3"/>
          </p:nvPr>
        </p:nvSpPr>
        <p:spPr>
          <a:xfrm>
            <a:off x="1936800" y="6152400"/>
            <a:ext cx="44928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sv-SE" smtClean="0"/>
              <a:t>/Namn Namn, Institution eller liknande</a:t>
            </a:r>
            <a:endParaRPr lang="sv-SE" dirty="0"/>
          </a:p>
        </p:txBody>
      </p:sp>
      <p:sp>
        <p:nvSpPr>
          <p:cNvPr id="6" name="Platshållare för bildnummer 5"/>
          <p:cNvSpPr>
            <a:spLocks noGrp="1"/>
          </p:cNvSpPr>
          <p:nvPr>
            <p:ph type="sldNum" sz="quarter" idx="4"/>
          </p:nvPr>
        </p:nvSpPr>
        <p:spPr>
          <a:xfrm>
            <a:off x="6588000" y="6152400"/>
            <a:ext cx="21336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‹Nr.›</a:t>
            </a:fld>
            <a:endParaRPr lang="sv-SE" dirty="0"/>
          </a:p>
        </p:txBody>
      </p:sp>
      <p:pic>
        <p:nvPicPr>
          <p:cNvPr id="8" name="Bildobjekt 7" descr="logo-org-engelsk_stor_150dpi.jp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812360" y="260648"/>
            <a:ext cx="1082747" cy="1034979"/>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Lst>
  <p:hf sldNum="0" hdr="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92000" y="1944000"/>
            <a:ext cx="6850800" cy="795600"/>
          </a:xfrm>
          <a:prstGeom prst="rect">
            <a:avLst/>
          </a:prstGeom>
        </p:spPr>
        <p:txBody>
          <a:bodyPr vert="horz" lIns="91440" tIns="45720" rIns="91440" bIns="45720" rtlCol="0" anchor="t" anchorCtr="0">
            <a:norm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792000" y="2808000"/>
            <a:ext cx="6850800" cy="3214800"/>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2"/>
          </p:nvPr>
        </p:nvSpPr>
        <p:spPr>
          <a:xfrm>
            <a:off x="781200" y="6152400"/>
            <a:ext cx="11232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10B2B2E0-B745-4C41-90E8-57C74A6390DF}" type="datetime1">
              <a:rPr lang="sv-SE" smtClean="0"/>
              <a:pPr/>
              <a:t>15-06-23</a:t>
            </a:fld>
            <a:endParaRPr lang="sv-SE" dirty="0"/>
          </a:p>
        </p:txBody>
      </p:sp>
      <p:sp>
        <p:nvSpPr>
          <p:cNvPr id="5" name="Platshållare för sidfot 4"/>
          <p:cNvSpPr>
            <a:spLocks noGrp="1"/>
          </p:cNvSpPr>
          <p:nvPr>
            <p:ph type="ftr" sz="quarter" idx="3"/>
          </p:nvPr>
        </p:nvSpPr>
        <p:spPr>
          <a:xfrm>
            <a:off x="1936800" y="6152400"/>
            <a:ext cx="44928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sv-SE" smtClean="0"/>
              <a:t>/Namn Namn, Institution eller liknande</a:t>
            </a:r>
            <a:endParaRPr lang="sv-SE" dirty="0"/>
          </a:p>
        </p:txBody>
      </p:sp>
      <p:sp>
        <p:nvSpPr>
          <p:cNvPr id="6" name="Platshållare för bildnummer 5"/>
          <p:cNvSpPr>
            <a:spLocks noGrp="1"/>
          </p:cNvSpPr>
          <p:nvPr>
            <p:ph type="sldNum" sz="quarter" idx="4"/>
          </p:nvPr>
        </p:nvSpPr>
        <p:spPr>
          <a:xfrm>
            <a:off x="6588000" y="6152400"/>
            <a:ext cx="21336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‹Nr.›</a:t>
            </a:fld>
            <a:endParaRPr lang="sv-SE" dirty="0"/>
          </a:p>
        </p:txBody>
      </p:sp>
      <p:pic>
        <p:nvPicPr>
          <p:cNvPr id="8" name="Bildobjekt 7" descr="logo-org-engelsk_stor_150dpi.jp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812360" y="332656"/>
            <a:ext cx="1089072" cy="1041025"/>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53" r:id="rId8"/>
    <p:sldLayoutId id="2147483661" r:id="rId9"/>
  </p:sldLayoutIdLst>
  <p:hf sldNum="0" hdr="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9.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10.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hyperlink" Target="https://login.bws.birst.com/html/home.aspx" TargetMode="External"/><Relationship Id="rId4" Type="http://schemas.openxmlformats.org/officeDocument/2006/relationships/image" Target="../media/image11.tiff"/><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png"/><Relationship Id="rId7" Type="http://schemas.openxmlformats.org/officeDocument/2006/relationships/image" Target="../media/image18.png"/><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tiff"/><Relationship Id="rId4" Type="http://schemas.openxmlformats.org/officeDocument/2006/relationships/hyperlink" Target="http://jlsc-pub.org/lpc14/14/" TargetMode="External"/><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008000" y="1484784"/>
            <a:ext cx="6631200" cy="2378016"/>
          </a:xfrm>
        </p:spPr>
        <p:txBody>
          <a:bodyPr>
            <a:normAutofit fontScale="90000"/>
          </a:bodyPr>
          <a:lstStyle/>
          <a:p>
            <a:r>
              <a:rPr lang="en-GB" b="1" dirty="0"/>
              <a:t>A Library Infrastructure for the Practices of Scholarly Communication </a:t>
            </a:r>
            <a:endParaRPr lang="sv-SE" b="1" dirty="0"/>
          </a:p>
        </p:txBody>
      </p:sp>
      <p:sp>
        <p:nvSpPr>
          <p:cNvPr id="3" name="Underrubrik 2"/>
          <p:cNvSpPr>
            <a:spLocks noGrp="1"/>
          </p:cNvSpPr>
          <p:nvPr>
            <p:ph type="subTitle" idx="1"/>
          </p:nvPr>
        </p:nvSpPr>
        <p:spPr>
          <a:xfrm>
            <a:off x="1008000" y="4221088"/>
            <a:ext cx="6631200" cy="1872208"/>
          </a:xfrm>
        </p:spPr>
        <p:txBody>
          <a:bodyPr>
            <a:normAutofit/>
          </a:bodyPr>
          <a:lstStyle/>
          <a:p>
            <a:r>
              <a:rPr lang="en-GB" dirty="0"/>
              <a:t>Sofie Wennström, Analyst, Dept. of Quality</a:t>
            </a:r>
          </a:p>
          <a:p>
            <a:r>
              <a:rPr lang="en-GB" dirty="0"/>
              <a:t>Stockholm University Library</a:t>
            </a:r>
          </a:p>
          <a:p>
            <a:r>
              <a:rPr lang="en-GB" dirty="0"/>
              <a:t>@</a:t>
            </a:r>
            <a:r>
              <a:rPr lang="en-GB" dirty="0" err="1"/>
              <a:t>SofieWennstrom</a:t>
            </a:r>
            <a:r>
              <a:rPr lang="en-GB" dirty="0"/>
              <a:t> @</a:t>
            </a:r>
            <a:r>
              <a:rPr lang="en-GB" dirty="0" err="1"/>
              <a:t>SthlmUniLib</a:t>
            </a:r>
            <a:r>
              <a:rPr lang="en-GB" dirty="0"/>
              <a:t> @</a:t>
            </a:r>
            <a:r>
              <a:rPr lang="en-GB" dirty="0" err="1"/>
              <a:t>SthlmUniPress</a:t>
            </a:r>
            <a:endParaRPr lang="en-GB" dirty="0"/>
          </a:p>
          <a:p>
            <a:r>
              <a:rPr lang="en-GB" dirty="0"/>
              <a:t>E-mail: </a:t>
            </a:r>
            <a:r>
              <a:rPr lang="en-GB" dirty="0" err="1"/>
              <a:t>sofie.wennstrom@sub.su.se</a:t>
            </a:r>
            <a:endParaRPr lang="en-GB" dirty="0"/>
          </a:p>
          <a:p>
            <a:endParaRPr lang="sv-SE" dirty="0"/>
          </a:p>
        </p:txBody>
      </p:sp>
    </p:spTree>
    <p:extLst>
      <p:ext uri="{BB962C8B-B14F-4D97-AF65-F5344CB8AC3E}">
        <p14:creationId xmlns:p14="http://schemas.microsoft.com/office/powerpoint/2010/main" val="2124178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descr="pilar.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27384"/>
            <a:ext cx="9735561" cy="6885384"/>
          </a:xfrm>
          <a:prstGeom prst="rect">
            <a:avLst/>
          </a:prstGeom>
        </p:spPr>
      </p:pic>
    </p:spTree>
    <p:extLst>
      <p:ext uri="{BB962C8B-B14F-4D97-AF65-F5344CB8AC3E}">
        <p14:creationId xmlns:p14="http://schemas.microsoft.com/office/powerpoint/2010/main" val="24260634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93" y="0"/>
            <a:ext cx="9841345" cy="6957392"/>
          </a:xfrm>
          <a:prstGeom prst="rect">
            <a:avLst/>
          </a:prstGeom>
        </p:spPr>
      </p:pic>
    </p:spTree>
    <p:extLst>
      <p:ext uri="{BB962C8B-B14F-4D97-AF65-F5344CB8AC3E}">
        <p14:creationId xmlns:p14="http://schemas.microsoft.com/office/powerpoint/2010/main" val="235252302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
            <a:ext cx="9809270" cy="6934718"/>
          </a:xfrm>
          <a:prstGeom prst="rect">
            <a:avLst/>
          </a:prstGeom>
        </p:spPr>
      </p:pic>
    </p:spTree>
    <p:extLst>
      <p:ext uri="{BB962C8B-B14F-4D97-AF65-F5344CB8AC3E}">
        <p14:creationId xmlns:p14="http://schemas.microsoft.com/office/powerpoint/2010/main" val="220689884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84" y="-27384"/>
            <a:ext cx="9800260" cy="6928348"/>
          </a:xfrm>
          <a:prstGeom prst="rect">
            <a:avLst/>
          </a:prstGeom>
        </p:spPr>
      </p:pic>
    </p:spTree>
    <p:extLst>
      <p:ext uri="{BB962C8B-B14F-4D97-AF65-F5344CB8AC3E}">
        <p14:creationId xmlns:p14="http://schemas.microsoft.com/office/powerpoint/2010/main" val="7789259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sup omp dashboard.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60648"/>
            <a:ext cx="9882064" cy="6408712"/>
          </a:xfrm>
          <a:prstGeom prst="rect">
            <a:avLst/>
          </a:prstGeom>
        </p:spPr>
      </p:pic>
    </p:spTree>
    <p:extLst>
      <p:ext uri="{BB962C8B-B14F-4D97-AF65-F5344CB8AC3E}">
        <p14:creationId xmlns:p14="http://schemas.microsoft.com/office/powerpoint/2010/main" val="15462240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descr="rl backstage.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3200"/>
            <a:ext cx="9144000" cy="6429375"/>
          </a:xfrm>
          <a:prstGeom prst="rect">
            <a:avLst/>
          </a:prstGeom>
        </p:spPr>
      </p:pic>
    </p:spTree>
    <p:extLst>
      <p:ext uri="{BB962C8B-B14F-4D97-AF65-F5344CB8AC3E}">
        <p14:creationId xmlns:p14="http://schemas.microsoft.com/office/powerpoint/2010/main" val="3434895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27584" y="764704"/>
            <a:ext cx="6850800" cy="795600"/>
          </a:xfrm>
        </p:spPr>
        <p:txBody>
          <a:bodyPr/>
          <a:lstStyle/>
          <a:p>
            <a:r>
              <a:rPr lang="en-GB" b="1" dirty="0" smtClean="0">
                <a:solidFill>
                  <a:schemeClr val="tx2">
                    <a:lumMod val="75000"/>
                  </a:schemeClr>
                </a:solidFill>
              </a:rPr>
              <a:t>Why Start a New Press?</a:t>
            </a:r>
            <a:endParaRPr lang="en-GB" b="1" dirty="0">
              <a:solidFill>
                <a:schemeClr val="tx2">
                  <a:lumMod val="75000"/>
                </a:schemeClr>
              </a:solidFill>
            </a:endParaRPr>
          </a:p>
        </p:txBody>
      </p:sp>
      <p:sp>
        <p:nvSpPr>
          <p:cNvPr id="3" name="Platshållare för innehåll 2"/>
          <p:cNvSpPr>
            <a:spLocks noGrp="1"/>
          </p:cNvSpPr>
          <p:nvPr>
            <p:ph idx="1"/>
          </p:nvPr>
        </p:nvSpPr>
        <p:spPr>
          <a:xfrm>
            <a:off x="705263" y="1772816"/>
            <a:ext cx="7981537" cy="4353347"/>
          </a:xfrm>
        </p:spPr>
        <p:txBody>
          <a:bodyPr>
            <a:normAutofit/>
          </a:bodyPr>
          <a:lstStyle/>
          <a:p>
            <a:r>
              <a:rPr lang="en-GB" dirty="0" smtClean="0"/>
              <a:t>Vice-Chancellor initiative</a:t>
            </a:r>
          </a:p>
          <a:p>
            <a:r>
              <a:rPr lang="en-GB" dirty="0" smtClean="0"/>
              <a:t>External demand (Swedish Research Council, EU:s Horizon 2020, etc.)</a:t>
            </a:r>
          </a:p>
          <a:p>
            <a:r>
              <a:rPr lang="en-GB" dirty="0" smtClean="0"/>
              <a:t>Affordable OA publication fees</a:t>
            </a:r>
          </a:p>
          <a:p>
            <a:r>
              <a:rPr lang="en-GB" dirty="0" smtClean="0"/>
              <a:t>Create more opportunities for researchers to gain merit through publications</a:t>
            </a:r>
          </a:p>
          <a:p>
            <a:r>
              <a:rPr lang="en-GB" dirty="0" smtClean="0"/>
              <a:t>Add measurability and follow-up through close collaboration with researchers and the university</a:t>
            </a:r>
          </a:p>
          <a:p>
            <a:r>
              <a:rPr lang="en-GB" dirty="0" smtClean="0"/>
              <a:t>An alternative to traditional publishers</a:t>
            </a:r>
          </a:p>
          <a:p>
            <a:r>
              <a:rPr lang="en-GB" dirty="0" smtClean="0"/>
              <a:t>No pressure to create revenue on research outcomes</a:t>
            </a:r>
          </a:p>
        </p:txBody>
      </p:sp>
      <p:sp>
        <p:nvSpPr>
          <p:cNvPr id="4" name="Platshållare för sidfot 4"/>
          <p:cNvSpPr txBox="1">
            <a:spLocks/>
          </p:cNvSpPr>
          <p:nvPr/>
        </p:nvSpPr>
        <p:spPr>
          <a:xfrm>
            <a:off x="1331640" y="6294976"/>
            <a:ext cx="6883672" cy="518400"/>
          </a:xfrm>
          <a:prstGeom prst="rect">
            <a:avLst/>
          </a:prstGeom>
        </p:spPr>
        <p:txBody>
          <a:bodyPr vert="horz" lIns="91440" tIns="45720" rIns="91440" bIns="45720" rtlCol="0" anchor="t"/>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smtClean="0"/>
              <a:t>Sofie Wennström, Stockholm University </a:t>
            </a:r>
            <a:r>
              <a:rPr lang="sv-SE" dirty="0" err="1" smtClean="0"/>
              <a:t>Library</a:t>
            </a:r>
            <a:r>
              <a:rPr lang="sv-SE" dirty="0" smtClean="0"/>
              <a:t> @</a:t>
            </a:r>
            <a:r>
              <a:rPr lang="sv-SE" dirty="0" err="1" smtClean="0"/>
              <a:t>SofieWennstrom</a:t>
            </a:r>
            <a:r>
              <a:rPr lang="sv-SE" dirty="0" smtClean="0"/>
              <a:t> @</a:t>
            </a:r>
            <a:r>
              <a:rPr lang="sv-SE" dirty="0" err="1" smtClean="0"/>
              <a:t>SthlmUniPress</a:t>
            </a:r>
            <a:endParaRPr lang="sv-SE" dirty="0"/>
          </a:p>
        </p:txBody>
      </p:sp>
    </p:spTree>
    <p:extLst>
      <p:ext uri="{BB962C8B-B14F-4D97-AF65-F5344CB8AC3E}">
        <p14:creationId xmlns:p14="http://schemas.microsoft.com/office/powerpoint/2010/main" val="252257687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What’s</a:t>
            </a:r>
            <a:r>
              <a:rPr lang="sv-SE" dirty="0" smtClean="0"/>
              <a:t> in it for the </a:t>
            </a:r>
            <a:r>
              <a:rPr lang="sv-SE" dirty="0" err="1" smtClean="0"/>
              <a:t>Library</a:t>
            </a:r>
            <a:r>
              <a:rPr lang="sv-SE" dirty="0" smtClean="0"/>
              <a:t>?</a:t>
            </a:r>
            <a:endParaRPr lang="sv-SE" dirty="0"/>
          </a:p>
        </p:txBody>
      </p:sp>
      <p:sp>
        <p:nvSpPr>
          <p:cNvPr id="3" name="Platshållare för innehåll 2"/>
          <p:cNvSpPr>
            <a:spLocks noGrp="1"/>
          </p:cNvSpPr>
          <p:nvPr>
            <p:ph idx="1"/>
          </p:nvPr>
        </p:nvSpPr>
        <p:spPr/>
        <p:txBody>
          <a:bodyPr>
            <a:normAutofit fontScale="70000" lnSpcReduction="20000"/>
          </a:bodyPr>
          <a:lstStyle/>
          <a:p>
            <a:r>
              <a:rPr lang="sv-SE" dirty="0" err="1" smtClean="0"/>
              <a:t>Becoming</a:t>
            </a:r>
            <a:r>
              <a:rPr lang="sv-SE" dirty="0" smtClean="0"/>
              <a:t> a </a:t>
            </a:r>
            <a:r>
              <a:rPr lang="sv-SE" dirty="0" err="1" smtClean="0"/>
              <a:t>trusted</a:t>
            </a:r>
            <a:r>
              <a:rPr lang="sv-SE" dirty="0" smtClean="0"/>
              <a:t> </a:t>
            </a:r>
            <a:r>
              <a:rPr lang="sv-SE" dirty="0" err="1" smtClean="0"/>
              <a:t>knowledge</a:t>
            </a:r>
            <a:r>
              <a:rPr lang="sv-SE" dirty="0" smtClean="0"/>
              <a:t> </a:t>
            </a:r>
            <a:r>
              <a:rPr lang="sv-SE" dirty="0" err="1" smtClean="0"/>
              <a:t>hub</a:t>
            </a:r>
            <a:r>
              <a:rPr lang="sv-SE" dirty="0" smtClean="0"/>
              <a:t> </a:t>
            </a:r>
            <a:r>
              <a:rPr lang="sv-SE" dirty="0" err="1" smtClean="0"/>
              <a:t>about</a:t>
            </a:r>
            <a:r>
              <a:rPr lang="sv-SE" dirty="0" smtClean="0"/>
              <a:t> </a:t>
            </a:r>
            <a:r>
              <a:rPr lang="sv-SE" dirty="0" err="1" smtClean="0"/>
              <a:t>scholarly</a:t>
            </a:r>
            <a:r>
              <a:rPr lang="sv-SE" dirty="0" smtClean="0"/>
              <a:t> </a:t>
            </a:r>
            <a:r>
              <a:rPr lang="sv-SE" dirty="0" err="1" smtClean="0"/>
              <a:t>communication</a:t>
            </a:r>
            <a:endParaRPr lang="sv-SE" dirty="0" smtClean="0"/>
          </a:p>
          <a:p>
            <a:r>
              <a:rPr lang="sv-SE" dirty="0" smtClean="0"/>
              <a:t>(</a:t>
            </a:r>
            <a:r>
              <a:rPr lang="sv-SE" b="1" dirty="0" smtClean="0"/>
              <a:t>Thomas: </a:t>
            </a:r>
            <a:r>
              <a:rPr lang="sv-SE" b="1" dirty="0" err="1" smtClean="0"/>
              <a:t>Deeper</a:t>
            </a:r>
            <a:r>
              <a:rPr lang="sv-SE" b="1" dirty="0" smtClean="0"/>
              <a:t> understandning </a:t>
            </a:r>
            <a:r>
              <a:rPr lang="sv-SE" b="1" dirty="0" err="1" smtClean="0"/>
              <a:t>of</a:t>
            </a:r>
            <a:r>
              <a:rPr lang="sv-SE" b="1" dirty="0" smtClean="0"/>
              <a:t> research </a:t>
            </a:r>
            <a:r>
              <a:rPr lang="sv-SE" b="1" dirty="0" err="1" smtClean="0"/>
              <a:t>practices</a:t>
            </a:r>
            <a:r>
              <a:rPr lang="sv-SE" b="1" dirty="0" smtClean="0"/>
              <a:t> and </a:t>
            </a:r>
            <a:r>
              <a:rPr lang="sv-SE" b="1" dirty="0" err="1" smtClean="0"/>
              <a:t>needs</a:t>
            </a:r>
            <a:r>
              <a:rPr lang="sv-SE" b="1" dirty="0" smtClean="0"/>
              <a:t>)</a:t>
            </a:r>
          </a:p>
          <a:p>
            <a:r>
              <a:rPr lang="sv-SE" dirty="0" err="1" smtClean="0"/>
              <a:t>Providing</a:t>
            </a:r>
            <a:r>
              <a:rPr lang="sv-SE" dirty="0" smtClean="0"/>
              <a:t> services for and </a:t>
            </a:r>
            <a:r>
              <a:rPr lang="sv-SE" dirty="0" err="1" smtClean="0"/>
              <a:t>about</a:t>
            </a:r>
            <a:r>
              <a:rPr lang="sv-SE" dirty="0" smtClean="0"/>
              <a:t> OA </a:t>
            </a:r>
            <a:r>
              <a:rPr lang="sv-SE" dirty="0" err="1" smtClean="0"/>
              <a:t>to</a:t>
            </a:r>
            <a:r>
              <a:rPr lang="sv-SE" dirty="0" smtClean="0"/>
              <a:t> an </a:t>
            </a:r>
            <a:r>
              <a:rPr lang="sv-SE" dirty="0" err="1" smtClean="0"/>
              <a:t>affordable</a:t>
            </a:r>
            <a:r>
              <a:rPr lang="sv-SE" dirty="0" smtClean="0"/>
              <a:t> </a:t>
            </a:r>
            <a:r>
              <a:rPr lang="sv-SE" dirty="0" err="1" smtClean="0"/>
              <a:t>price</a:t>
            </a:r>
            <a:endParaRPr lang="sv-SE" dirty="0" smtClean="0"/>
          </a:p>
          <a:p>
            <a:r>
              <a:rPr lang="sv-SE" dirty="0" smtClean="0"/>
              <a:t>Creating </a:t>
            </a:r>
            <a:r>
              <a:rPr lang="sv-SE" b="1" dirty="0" smtClean="0"/>
              <a:t>(</a:t>
            </a:r>
            <a:r>
              <a:rPr lang="sv-SE" b="1" dirty="0" err="1" smtClean="0"/>
              <a:t>thomas</a:t>
            </a:r>
            <a:r>
              <a:rPr lang="sv-SE" b="1" dirty="0" smtClean="0"/>
              <a:t>: </a:t>
            </a:r>
            <a:r>
              <a:rPr lang="sv-SE" b="1" dirty="0" err="1" smtClean="0"/>
              <a:t>building</a:t>
            </a:r>
            <a:r>
              <a:rPr lang="sv-SE" b="1" dirty="0" smtClean="0"/>
              <a:t> innovative and flexible?)</a:t>
            </a:r>
            <a:r>
              <a:rPr lang="sv-SE" dirty="0" smtClean="0"/>
              <a:t> </a:t>
            </a:r>
            <a:r>
              <a:rPr lang="sv-SE" dirty="0" err="1" smtClean="0"/>
              <a:t>infrastructures</a:t>
            </a:r>
            <a:r>
              <a:rPr lang="sv-SE" dirty="0" smtClean="0"/>
              <a:t> for </a:t>
            </a:r>
            <a:r>
              <a:rPr lang="sv-SE" dirty="0" err="1" smtClean="0"/>
              <a:t>excellence</a:t>
            </a:r>
            <a:r>
              <a:rPr lang="sv-SE" dirty="0" smtClean="0"/>
              <a:t> in </a:t>
            </a:r>
            <a:r>
              <a:rPr lang="sv-SE" dirty="0" err="1" smtClean="0"/>
              <a:t>scholarly</a:t>
            </a:r>
            <a:r>
              <a:rPr lang="sv-SE" dirty="0" smtClean="0"/>
              <a:t> </a:t>
            </a:r>
            <a:r>
              <a:rPr lang="sv-SE" dirty="0" err="1" smtClean="0"/>
              <a:t>communication</a:t>
            </a:r>
            <a:endParaRPr lang="sv-SE" dirty="0" smtClean="0"/>
          </a:p>
          <a:p>
            <a:r>
              <a:rPr lang="sv-SE" b="1" dirty="0" smtClean="0"/>
              <a:t>(Lisa och Thomas: prediktiva analyser inom vetenskaplig kommunikation)</a:t>
            </a:r>
          </a:p>
          <a:p>
            <a:endParaRPr lang="sv-SE" dirty="0"/>
          </a:p>
        </p:txBody>
      </p:sp>
      <p:sp>
        <p:nvSpPr>
          <p:cNvPr id="6" name="Platshållare för sidfot 4"/>
          <p:cNvSpPr txBox="1">
            <a:spLocks/>
          </p:cNvSpPr>
          <p:nvPr/>
        </p:nvSpPr>
        <p:spPr>
          <a:xfrm>
            <a:off x="1331640" y="6294976"/>
            <a:ext cx="6883672" cy="518400"/>
          </a:xfrm>
          <a:prstGeom prst="rect">
            <a:avLst/>
          </a:prstGeom>
        </p:spPr>
        <p:txBody>
          <a:bodyPr vert="horz" lIns="91440" tIns="45720" rIns="91440" bIns="45720" rtlCol="0" anchor="t"/>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smtClean="0"/>
              <a:t>Sofie Wennström, Stockholm University </a:t>
            </a:r>
            <a:r>
              <a:rPr lang="sv-SE" dirty="0" err="1" smtClean="0"/>
              <a:t>Library</a:t>
            </a:r>
            <a:r>
              <a:rPr lang="sv-SE" dirty="0" smtClean="0"/>
              <a:t> @</a:t>
            </a:r>
            <a:r>
              <a:rPr lang="sv-SE" dirty="0" err="1" smtClean="0"/>
              <a:t>SofieWennstrom</a:t>
            </a:r>
            <a:r>
              <a:rPr lang="sv-SE" dirty="0" smtClean="0"/>
              <a:t> @</a:t>
            </a:r>
            <a:r>
              <a:rPr lang="sv-SE" dirty="0" err="1" smtClean="0"/>
              <a:t>SthlmUniPress</a:t>
            </a:r>
            <a:endParaRPr lang="sv-SE" dirty="0"/>
          </a:p>
        </p:txBody>
      </p:sp>
    </p:spTree>
    <p:extLst>
      <p:ext uri="{BB962C8B-B14F-4D97-AF65-F5344CB8AC3E}">
        <p14:creationId xmlns:p14="http://schemas.microsoft.com/office/powerpoint/2010/main" val="359881824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95536" y="548680"/>
            <a:ext cx="6850800" cy="795600"/>
          </a:xfrm>
        </p:spPr>
        <p:txBody>
          <a:bodyPr>
            <a:normAutofit fontScale="90000"/>
          </a:bodyPr>
          <a:lstStyle/>
          <a:p>
            <a:r>
              <a:rPr lang="sv-SE" dirty="0" err="1" smtClean="0"/>
              <a:t>Open</a:t>
            </a:r>
            <a:r>
              <a:rPr lang="sv-SE" dirty="0" smtClean="0"/>
              <a:t> Access </a:t>
            </a:r>
            <a:r>
              <a:rPr lang="sv-SE" dirty="0" err="1" smtClean="0"/>
              <a:t>to</a:t>
            </a:r>
            <a:r>
              <a:rPr lang="sv-SE" dirty="0" smtClean="0"/>
              <a:t> information! </a:t>
            </a:r>
            <a:br>
              <a:rPr lang="sv-SE" dirty="0" smtClean="0"/>
            </a:br>
            <a:r>
              <a:rPr lang="sv-SE" dirty="0"/>
              <a:t>	</a:t>
            </a:r>
            <a:r>
              <a:rPr lang="sv-SE" dirty="0" smtClean="0"/>
              <a:t>		</a:t>
            </a:r>
            <a:r>
              <a:rPr lang="sv-SE" dirty="0" err="1" smtClean="0"/>
              <a:t>Empower</a:t>
            </a:r>
            <a:r>
              <a:rPr lang="sv-SE" dirty="0" smtClean="0"/>
              <a:t> the </a:t>
            </a:r>
            <a:r>
              <a:rPr lang="sv-SE" dirty="0" err="1" smtClean="0"/>
              <a:t>author</a:t>
            </a:r>
            <a:r>
              <a:rPr lang="sv-SE" dirty="0" smtClean="0"/>
              <a:t>.</a:t>
            </a:r>
            <a:endParaRPr lang="sv-SE" dirty="0"/>
          </a:p>
        </p:txBody>
      </p:sp>
      <p:sp>
        <p:nvSpPr>
          <p:cNvPr id="4" name="Platshållare för datum 3"/>
          <p:cNvSpPr>
            <a:spLocks noGrp="1"/>
          </p:cNvSpPr>
          <p:nvPr>
            <p:ph type="dt" sz="half" idx="10"/>
          </p:nvPr>
        </p:nvSpPr>
        <p:spPr/>
        <p:txBody>
          <a:bodyPr/>
          <a:lstStyle/>
          <a:p>
            <a:fld id="{476C8F79-A4A9-4F8B-A48F-5AFFABFA086B}" type="datetime1">
              <a:rPr lang="sv-SE" smtClean="0"/>
              <a:pPr/>
              <a:t>15-06-23</a:t>
            </a:fld>
            <a:endParaRPr lang="sv-SE"/>
          </a:p>
        </p:txBody>
      </p:sp>
      <p:sp>
        <p:nvSpPr>
          <p:cNvPr id="5" name="Platshållare för sidfot 4"/>
          <p:cNvSpPr>
            <a:spLocks noGrp="1"/>
          </p:cNvSpPr>
          <p:nvPr>
            <p:ph type="ftr" sz="quarter" idx="11"/>
          </p:nvPr>
        </p:nvSpPr>
        <p:spPr/>
        <p:txBody>
          <a:bodyPr/>
          <a:lstStyle/>
          <a:p>
            <a:r>
              <a:rPr lang="sv-SE" smtClean="0"/>
              <a:t>/Namn Namn, Institution eller liknande</a:t>
            </a:r>
            <a:endParaRPr lang="sv-SE"/>
          </a:p>
        </p:txBody>
      </p:sp>
      <p:pic>
        <p:nvPicPr>
          <p:cNvPr id="6" name="Bildobjekt 5" descr="Birst.tiff">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7" y="1916832"/>
            <a:ext cx="9144000" cy="4800274"/>
          </a:xfrm>
          <a:prstGeom prst="rect">
            <a:avLst/>
          </a:prstGeom>
        </p:spPr>
      </p:pic>
      <p:sp>
        <p:nvSpPr>
          <p:cNvPr id="7" name="Rektangel 6"/>
          <p:cNvSpPr/>
          <p:nvPr/>
        </p:nvSpPr>
        <p:spPr>
          <a:xfrm>
            <a:off x="0" y="1916832"/>
            <a:ext cx="9144000" cy="482453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06445989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What’s</a:t>
            </a:r>
            <a:r>
              <a:rPr lang="sv-SE" dirty="0" smtClean="0"/>
              <a:t> in it for the Researchers?</a:t>
            </a:r>
            <a:endParaRPr lang="sv-SE" dirty="0"/>
          </a:p>
        </p:txBody>
      </p:sp>
      <p:sp>
        <p:nvSpPr>
          <p:cNvPr id="3" name="Platshållare för innehåll 2"/>
          <p:cNvSpPr>
            <a:spLocks noGrp="1"/>
          </p:cNvSpPr>
          <p:nvPr>
            <p:ph idx="1"/>
          </p:nvPr>
        </p:nvSpPr>
        <p:spPr/>
        <p:txBody>
          <a:bodyPr/>
          <a:lstStyle/>
          <a:p>
            <a:r>
              <a:rPr lang="sv-SE" dirty="0" err="1" smtClean="0"/>
              <a:t>Adding</a:t>
            </a:r>
            <a:r>
              <a:rPr lang="sv-SE" dirty="0" smtClean="0"/>
              <a:t> a </a:t>
            </a:r>
            <a:r>
              <a:rPr lang="sv-SE" dirty="0" err="1" smtClean="0"/>
              <a:t>meaning</a:t>
            </a:r>
            <a:r>
              <a:rPr lang="sv-SE" dirty="0" smtClean="0"/>
              <a:t> and </a:t>
            </a:r>
            <a:r>
              <a:rPr lang="sv-SE" dirty="0" err="1" smtClean="0"/>
              <a:t>context</a:t>
            </a:r>
            <a:r>
              <a:rPr lang="sv-SE" dirty="0" smtClean="0"/>
              <a:t> to publishing </a:t>
            </a:r>
            <a:r>
              <a:rPr lang="sv-SE" dirty="0" err="1" smtClean="0"/>
              <a:t>activities</a:t>
            </a:r>
            <a:endParaRPr lang="sv-SE" dirty="0" smtClean="0"/>
          </a:p>
          <a:p>
            <a:r>
              <a:rPr lang="sv-SE" dirty="0" err="1" smtClean="0"/>
              <a:t>Adding</a:t>
            </a:r>
            <a:r>
              <a:rPr lang="sv-SE" dirty="0" smtClean="0"/>
              <a:t> the </a:t>
            </a:r>
            <a:r>
              <a:rPr lang="sv-SE" dirty="0" err="1" smtClean="0"/>
              <a:t>possiblity</a:t>
            </a:r>
            <a:r>
              <a:rPr lang="sv-SE" dirty="0" smtClean="0"/>
              <a:t> </a:t>
            </a:r>
            <a:r>
              <a:rPr lang="sv-SE" dirty="0" err="1" smtClean="0"/>
              <a:t>to</a:t>
            </a:r>
            <a:r>
              <a:rPr lang="sv-SE" dirty="0" smtClean="0"/>
              <a:t> make </a:t>
            </a:r>
            <a:r>
              <a:rPr lang="sv-SE" dirty="0" err="1" smtClean="0"/>
              <a:t>comparisons</a:t>
            </a:r>
            <a:r>
              <a:rPr lang="sv-SE" dirty="0" smtClean="0"/>
              <a:t> on different </a:t>
            </a:r>
            <a:r>
              <a:rPr lang="sv-SE" dirty="0" err="1" smtClean="0"/>
              <a:t>levels</a:t>
            </a:r>
            <a:endParaRPr lang="sv-SE" dirty="0" smtClean="0"/>
          </a:p>
          <a:p>
            <a:r>
              <a:rPr lang="sv-SE" b="1" dirty="0" smtClean="0"/>
              <a:t>Thomas: ”</a:t>
            </a:r>
            <a:r>
              <a:rPr lang="sv-SE" b="1" dirty="0" err="1" smtClean="0"/>
              <a:t>How</a:t>
            </a:r>
            <a:r>
              <a:rPr lang="sv-SE" b="1" dirty="0" smtClean="0"/>
              <a:t> long is the </a:t>
            </a:r>
            <a:r>
              <a:rPr lang="sv-SE" b="1" dirty="0" err="1" smtClean="0"/>
              <a:t>life</a:t>
            </a:r>
            <a:r>
              <a:rPr lang="sv-SE" b="1" dirty="0" smtClean="0"/>
              <a:t> </a:t>
            </a:r>
            <a:r>
              <a:rPr lang="sv-SE" b="1" dirty="0" err="1" smtClean="0"/>
              <a:t>of</a:t>
            </a:r>
            <a:r>
              <a:rPr lang="sv-SE" b="1" dirty="0" smtClean="0"/>
              <a:t> a </a:t>
            </a:r>
            <a:r>
              <a:rPr lang="sv-SE" b="1" dirty="0" err="1" smtClean="0"/>
              <a:t>monograph</a:t>
            </a:r>
            <a:r>
              <a:rPr lang="sv-SE" b="1" dirty="0" smtClean="0"/>
              <a:t>?” (fråga från professor)</a:t>
            </a:r>
          </a:p>
          <a:p>
            <a:endParaRPr lang="sv-SE" dirty="0"/>
          </a:p>
        </p:txBody>
      </p:sp>
      <p:sp>
        <p:nvSpPr>
          <p:cNvPr id="6" name="Platshållare för sidfot 4"/>
          <p:cNvSpPr txBox="1">
            <a:spLocks/>
          </p:cNvSpPr>
          <p:nvPr/>
        </p:nvSpPr>
        <p:spPr>
          <a:xfrm>
            <a:off x="1331640" y="6294976"/>
            <a:ext cx="6883672" cy="518400"/>
          </a:xfrm>
          <a:prstGeom prst="rect">
            <a:avLst/>
          </a:prstGeom>
        </p:spPr>
        <p:txBody>
          <a:bodyPr vert="horz" lIns="91440" tIns="45720" rIns="91440" bIns="45720" rtlCol="0" anchor="t"/>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smtClean="0"/>
              <a:t>Sofie Wennström, Stockholm University </a:t>
            </a:r>
            <a:r>
              <a:rPr lang="sv-SE" dirty="0" err="1" smtClean="0"/>
              <a:t>Library</a:t>
            </a:r>
            <a:r>
              <a:rPr lang="sv-SE" dirty="0" smtClean="0"/>
              <a:t> @</a:t>
            </a:r>
            <a:r>
              <a:rPr lang="sv-SE" dirty="0" err="1" smtClean="0"/>
              <a:t>SofieWennstrom</a:t>
            </a:r>
            <a:r>
              <a:rPr lang="sv-SE" dirty="0" smtClean="0"/>
              <a:t> @</a:t>
            </a:r>
            <a:r>
              <a:rPr lang="sv-SE" dirty="0" err="1" smtClean="0"/>
              <a:t>SthlmUniPress</a:t>
            </a:r>
            <a:endParaRPr lang="sv-SE" dirty="0"/>
          </a:p>
        </p:txBody>
      </p:sp>
    </p:spTree>
    <p:extLst>
      <p:ext uri="{BB962C8B-B14F-4D97-AF65-F5344CB8AC3E}">
        <p14:creationId xmlns:p14="http://schemas.microsoft.com/office/powerpoint/2010/main" val="3623762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55576" y="1628800"/>
            <a:ext cx="6850800" cy="795600"/>
          </a:xfrm>
        </p:spPr>
        <p:txBody>
          <a:bodyPr>
            <a:normAutofit fontScale="90000"/>
          </a:bodyPr>
          <a:lstStyle/>
          <a:p>
            <a:r>
              <a:rPr lang="en-GB" dirty="0" smtClean="0"/>
              <a:t>Added value of ”Quality Assurance”?</a:t>
            </a:r>
            <a:endParaRPr lang="en-GB" dirty="0"/>
          </a:p>
        </p:txBody>
      </p:sp>
      <p:sp>
        <p:nvSpPr>
          <p:cNvPr id="3" name="Platshållare för innehåll 2"/>
          <p:cNvSpPr>
            <a:spLocks noGrp="1"/>
          </p:cNvSpPr>
          <p:nvPr>
            <p:ph idx="1"/>
          </p:nvPr>
        </p:nvSpPr>
        <p:spPr>
          <a:xfrm>
            <a:off x="792000" y="2492896"/>
            <a:ext cx="7909264" cy="3659504"/>
          </a:xfrm>
        </p:spPr>
        <p:txBody>
          <a:bodyPr>
            <a:normAutofit lnSpcReduction="10000"/>
          </a:bodyPr>
          <a:lstStyle/>
          <a:p>
            <a:r>
              <a:rPr lang="en-GB" dirty="0" smtClean="0"/>
              <a:t>External review – systems, administration and networks</a:t>
            </a:r>
          </a:p>
          <a:p>
            <a:r>
              <a:rPr lang="en-GB" dirty="0" smtClean="0"/>
              <a:t>Freedom of speech &amp; Open Access</a:t>
            </a:r>
          </a:p>
          <a:p>
            <a:r>
              <a:rPr lang="en-GB" dirty="0" smtClean="0"/>
              <a:t>Developing good practices &amp; routines</a:t>
            </a:r>
          </a:p>
          <a:p>
            <a:pPr lvl="1"/>
            <a:r>
              <a:rPr lang="en-GB" dirty="0" smtClean="0"/>
              <a:t>Transparent</a:t>
            </a:r>
          </a:p>
          <a:p>
            <a:pPr lvl="1"/>
            <a:r>
              <a:rPr lang="en-GB" dirty="0" smtClean="0"/>
              <a:t>Traceable</a:t>
            </a:r>
          </a:p>
          <a:p>
            <a:pPr lvl="1"/>
            <a:r>
              <a:rPr lang="en-GB" dirty="0" smtClean="0"/>
              <a:t>Understandable</a:t>
            </a:r>
          </a:p>
          <a:p>
            <a:r>
              <a:rPr lang="en-GB" dirty="0" smtClean="0"/>
              <a:t>Scientific integrity</a:t>
            </a:r>
          </a:p>
          <a:p>
            <a:r>
              <a:rPr lang="en-GB" dirty="0" smtClean="0"/>
              <a:t>Archiving</a:t>
            </a:r>
          </a:p>
          <a:p>
            <a:r>
              <a:rPr lang="en-GB" dirty="0" smtClean="0"/>
              <a:t>Possibility to submit an appeal</a:t>
            </a:r>
          </a:p>
        </p:txBody>
      </p:sp>
      <p:pic>
        <p:nvPicPr>
          <p:cNvPr id="8" name="Bildobjekt 7" descr="AA00273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3212976"/>
            <a:ext cx="3121152" cy="1950720"/>
          </a:xfrm>
          <a:prstGeom prst="rect">
            <a:avLst/>
          </a:prstGeom>
        </p:spPr>
      </p:pic>
      <p:pic>
        <p:nvPicPr>
          <p:cNvPr id="9" name="Bildobjekt 8" descr="AA022774.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4493"/>
            <a:ext cx="1944216" cy="1253108"/>
          </a:xfrm>
          <a:prstGeom prst="rect">
            <a:avLst/>
          </a:prstGeom>
        </p:spPr>
      </p:pic>
      <p:sp>
        <p:nvSpPr>
          <p:cNvPr id="11" name="Platshållare för sidfot 4"/>
          <p:cNvSpPr txBox="1">
            <a:spLocks/>
          </p:cNvSpPr>
          <p:nvPr/>
        </p:nvSpPr>
        <p:spPr>
          <a:xfrm>
            <a:off x="1331640" y="6294976"/>
            <a:ext cx="6883672" cy="518400"/>
          </a:xfrm>
          <a:prstGeom prst="rect">
            <a:avLst/>
          </a:prstGeom>
        </p:spPr>
        <p:txBody>
          <a:bodyPr vert="horz" lIns="91440" tIns="45720" rIns="91440" bIns="45720" rtlCol="0" anchor="t"/>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smtClean="0"/>
              <a:t>Sofie Wennström, Stockholm University </a:t>
            </a:r>
            <a:r>
              <a:rPr lang="sv-SE" dirty="0" err="1" smtClean="0"/>
              <a:t>Library</a:t>
            </a:r>
            <a:r>
              <a:rPr lang="sv-SE" dirty="0" smtClean="0"/>
              <a:t> @</a:t>
            </a:r>
            <a:r>
              <a:rPr lang="sv-SE" dirty="0" err="1" smtClean="0"/>
              <a:t>SofieWennstrom</a:t>
            </a:r>
            <a:r>
              <a:rPr lang="sv-SE" dirty="0" smtClean="0"/>
              <a:t> @</a:t>
            </a:r>
            <a:r>
              <a:rPr lang="sv-SE" dirty="0" err="1" smtClean="0"/>
              <a:t>SthlmUniPress</a:t>
            </a:r>
            <a:endParaRPr lang="sv-SE" dirty="0"/>
          </a:p>
        </p:txBody>
      </p:sp>
      <p:pic>
        <p:nvPicPr>
          <p:cNvPr id="12" name="Bildobjekt 11" descr="sup_bla.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6619" y="257525"/>
            <a:ext cx="2873853" cy="714286"/>
          </a:xfrm>
          <a:prstGeom prst="rect">
            <a:avLst/>
          </a:prstGeom>
        </p:spPr>
      </p:pic>
    </p:spTree>
    <p:extLst>
      <p:ext uri="{BB962C8B-B14F-4D97-AF65-F5344CB8AC3E}">
        <p14:creationId xmlns:p14="http://schemas.microsoft.com/office/powerpoint/2010/main" val="394097931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7945410"/>
              </p:ext>
            </p:extLst>
          </p:nvPr>
        </p:nvGraphicFramePr>
        <p:xfrm>
          <a:off x="323528" y="260648"/>
          <a:ext cx="8064896" cy="5904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Platshållare för sidfot 4"/>
          <p:cNvSpPr txBox="1">
            <a:spLocks/>
          </p:cNvSpPr>
          <p:nvPr/>
        </p:nvSpPr>
        <p:spPr>
          <a:xfrm>
            <a:off x="1331640" y="6294976"/>
            <a:ext cx="6883672" cy="518400"/>
          </a:xfrm>
          <a:prstGeom prst="rect">
            <a:avLst/>
          </a:prstGeom>
        </p:spPr>
        <p:txBody>
          <a:bodyPr vert="horz" lIns="91440" tIns="45720" rIns="91440" bIns="45720" rtlCol="0" anchor="t"/>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smtClean="0"/>
              <a:t>Sofie Wennström, Stockholm University </a:t>
            </a:r>
            <a:r>
              <a:rPr lang="sv-SE" dirty="0" err="1" smtClean="0"/>
              <a:t>Library</a:t>
            </a:r>
            <a:r>
              <a:rPr lang="sv-SE" dirty="0" smtClean="0"/>
              <a:t> @</a:t>
            </a:r>
            <a:r>
              <a:rPr lang="sv-SE" dirty="0" err="1" smtClean="0"/>
              <a:t>SofieWennstrom</a:t>
            </a:r>
            <a:r>
              <a:rPr lang="sv-SE" dirty="0" smtClean="0"/>
              <a:t> @</a:t>
            </a:r>
            <a:r>
              <a:rPr lang="sv-SE" dirty="0" err="1" smtClean="0"/>
              <a:t>SthlmUniPress</a:t>
            </a:r>
            <a:endParaRPr lang="sv-SE" dirty="0"/>
          </a:p>
        </p:txBody>
      </p:sp>
    </p:spTree>
    <p:extLst>
      <p:ext uri="{BB962C8B-B14F-4D97-AF65-F5344CB8AC3E}">
        <p14:creationId xmlns:p14="http://schemas.microsoft.com/office/powerpoint/2010/main" val="591607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Questions</a:t>
            </a:r>
            <a:r>
              <a:rPr lang="sv-SE" dirty="0" smtClean="0"/>
              <a:t> for </a:t>
            </a:r>
            <a:r>
              <a:rPr lang="sv-SE" dirty="0" err="1" smtClean="0"/>
              <a:t>bee-hive</a:t>
            </a:r>
            <a:endParaRPr lang="sv-SE" dirty="0"/>
          </a:p>
        </p:txBody>
      </p:sp>
      <p:sp>
        <p:nvSpPr>
          <p:cNvPr id="3" name="Platshållare för innehåll 2"/>
          <p:cNvSpPr>
            <a:spLocks noGrp="1"/>
          </p:cNvSpPr>
          <p:nvPr>
            <p:ph idx="1"/>
          </p:nvPr>
        </p:nvSpPr>
        <p:spPr/>
        <p:txBody>
          <a:bodyPr/>
          <a:lstStyle/>
          <a:p>
            <a:r>
              <a:rPr lang="en-GB" dirty="0" smtClean="0"/>
              <a:t>What are your thoughts on added value for the library?</a:t>
            </a:r>
          </a:p>
          <a:p>
            <a:r>
              <a:rPr lang="en-GB" dirty="0" smtClean="0"/>
              <a:t>How would you work to lead development to the benefit of the researcher?</a:t>
            </a:r>
          </a:p>
          <a:p>
            <a:r>
              <a:rPr lang="en-GB" dirty="0" smtClean="0"/>
              <a:t>How do you use statistics in your organization? </a:t>
            </a:r>
          </a:p>
          <a:p>
            <a:endParaRPr lang="en-GB" dirty="0"/>
          </a:p>
        </p:txBody>
      </p:sp>
      <p:sp>
        <p:nvSpPr>
          <p:cNvPr id="7" name="Platshållare för sidfot 4"/>
          <p:cNvSpPr txBox="1">
            <a:spLocks/>
          </p:cNvSpPr>
          <p:nvPr/>
        </p:nvSpPr>
        <p:spPr>
          <a:xfrm>
            <a:off x="1331640" y="6294976"/>
            <a:ext cx="6883672" cy="518400"/>
          </a:xfrm>
          <a:prstGeom prst="rect">
            <a:avLst/>
          </a:prstGeom>
        </p:spPr>
        <p:txBody>
          <a:bodyPr vert="horz" lIns="91440" tIns="45720" rIns="91440" bIns="45720" rtlCol="0" anchor="t"/>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smtClean="0"/>
              <a:t>Sofie Wennström, Stockholm University </a:t>
            </a:r>
            <a:r>
              <a:rPr lang="sv-SE" dirty="0" err="1" smtClean="0"/>
              <a:t>Library</a:t>
            </a:r>
            <a:r>
              <a:rPr lang="sv-SE" dirty="0" smtClean="0"/>
              <a:t> @</a:t>
            </a:r>
            <a:r>
              <a:rPr lang="sv-SE" dirty="0" err="1" smtClean="0"/>
              <a:t>SofieWennstrom</a:t>
            </a:r>
            <a:r>
              <a:rPr lang="sv-SE" dirty="0" smtClean="0"/>
              <a:t> @</a:t>
            </a:r>
            <a:r>
              <a:rPr lang="sv-SE" dirty="0" err="1" smtClean="0"/>
              <a:t>SthlmUniPress</a:t>
            </a:r>
            <a:endParaRPr lang="sv-SE" dirty="0"/>
          </a:p>
        </p:txBody>
      </p:sp>
    </p:spTree>
    <p:extLst>
      <p:ext uri="{BB962C8B-B14F-4D97-AF65-F5344CB8AC3E}">
        <p14:creationId xmlns:p14="http://schemas.microsoft.com/office/powerpoint/2010/main" val="320615653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What</a:t>
            </a:r>
            <a:r>
              <a:rPr lang="sv-SE" dirty="0" smtClean="0"/>
              <a:t> is </a:t>
            </a:r>
            <a:r>
              <a:rPr lang="sv-SE" dirty="0" err="1" smtClean="0"/>
              <a:t>left</a:t>
            </a:r>
            <a:r>
              <a:rPr lang="sv-SE" dirty="0" smtClean="0"/>
              <a:t> </a:t>
            </a:r>
            <a:r>
              <a:rPr lang="sv-SE" dirty="0" err="1" smtClean="0"/>
              <a:t>to</a:t>
            </a:r>
            <a:r>
              <a:rPr lang="sv-SE" dirty="0" smtClean="0"/>
              <a:t> do?</a:t>
            </a:r>
            <a:endParaRPr lang="sv-SE" dirty="0"/>
          </a:p>
        </p:txBody>
      </p:sp>
      <p:sp>
        <p:nvSpPr>
          <p:cNvPr id="3" name="Platshållare för innehåll 2"/>
          <p:cNvSpPr>
            <a:spLocks noGrp="1"/>
          </p:cNvSpPr>
          <p:nvPr>
            <p:ph idx="1"/>
          </p:nvPr>
        </p:nvSpPr>
        <p:spPr>
          <a:xfrm>
            <a:off x="792000" y="2564904"/>
            <a:ext cx="8028472" cy="3457896"/>
          </a:xfrm>
        </p:spPr>
        <p:txBody>
          <a:bodyPr>
            <a:normAutofit/>
          </a:bodyPr>
          <a:lstStyle/>
          <a:p>
            <a:r>
              <a:rPr lang="sv-SE" dirty="0" err="1" smtClean="0"/>
              <a:t>More</a:t>
            </a:r>
            <a:r>
              <a:rPr lang="sv-SE" dirty="0" smtClean="0"/>
              <a:t> </a:t>
            </a:r>
            <a:r>
              <a:rPr lang="sv-SE" dirty="0" err="1" smtClean="0"/>
              <a:t>learning</a:t>
            </a:r>
            <a:r>
              <a:rPr lang="sv-SE" dirty="0" smtClean="0"/>
              <a:t> </a:t>
            </a:r>
            <a:r>
              <a:rPr lang="sv-SE" dirty="0" err="1" smtClean="0"/>
              <a:t>objects</a:t>
            </a:r>
            <a:r>
              <a:rPr lang="sv-SE" dirty="0" smtClean="0"/>
              <a:t> (digital, </a:t>
            </a:r>
            <a:r>
              <a:rPr lang="sv-SE" dirty="0" err="1" smtClean="0"/>
              <a:t>examples</a:t>
            </a:r>
            <a:r>
              <a:rPr lang="sv-SE" dirty="0" smtClean="0"/>
              <a:t>)</a:t>
            </a:r>
            <a:endParaRPr lang="sv-SE" dirty="0"/>
          </a:p>
          <a:p>
            <a:r>
              <a:rPr lang="sv-SE" dirty="0" err="1" smtClean="0"/>
              <a:t>Keep</a:t>
            </a:r>
            <a:r>
              <a:rPr lang="sv-SE" dirty="0" smtClean="0"/>
              <a:t> </a:t>
            </a:r>
            <a:r>
              <a:rPr lang="sv-SE" dirty="0" err="1" smtClean="0"/>
              <a:t>building</a:t>
            </a:r>
            <a:r>
              <a:rPr lang="sv-SE" dirty="0" smtClean="0"/>
              <a:t> the </a:t>
            </a:r>
            <a:r>
              <a:rPr lang="sv-SE" dirty="0" err="1" smtClean="0"/>
              <a:t>good</a:t>
            </a:r>
            <a:r>
              <a:rPr lang="sv-SE" dirty="0" smtClean="0"/>
              <a:t> </a:t>
            </a:r>
            <a:r>
              <a:rPr lang="sv-SE" dirty="0" err="1" smtClean="0"/>
              <a:t>examples</a:t>
            </a:r>
            <a:endParaRPr lang="sv-SE" dirty="0" smtClean="0"/>
          </a:p>
          <a:p>
            <a:r>
              <a:rPr lang="sv-SE" dirty="0" smtClean="0"/>
              <a:t>Center </a:t>
            </a:r>
            <a:r>
              <a:rPr lang="sv-SE" dirty="0" err="1" smtClean="0"/>
              <a:t>of</a:t>
            </a:r>
            <a:r>
              <a:rPr lang="sv-SE" dirty="0" smtClean="0"/>
              <a:t> </a:t>
            </a:r>
            <a:r>
              <a:rPr lang="sv-SE" dirty="0" err="1" smtClean="0"/>
              <a:t>excellence</a:t>
            </a:r>
            <a:r>
              <a:rPr lang="sv-SE" dirty="0" smtClean="0"/>
              <a:t> in </a:t>
            </a:r>
            <a:r>
              <a:rPr lang="sv-SE" dirty="0" err="1" smtClean="0"/>
              <a:t>close</a:t>
            </a:r>
            <a:r>
              <a:rPr lang="sv-SE" dirty="0" smtClean="0"/>
              <a:t> </a:t>
            </a:r>
            <a:r>
              <a:rPr lang="sv-SE" dirty="0" err="1" smtClean="0"/>
              <a:t>collaboration</a:t>
            </a:r>
            <a:r>
              <a:rPr lang="sv-SE" dirty="0" smtClean="0"/>
              <a:t> </a:t>
            </a:r>
            <a:r>
              <a:rPr lang="sv-SE" dirty="0" err="1" smtClean="0"/>
              <a:t>with</a:t>
            </a:r>
            <a:r>
              <a:rPr lang="sv-SE" dirty="0" smtClean="0"/>
              <a:t> researchers and </a:t>
            </a:r>
            <a:r>
              <a:rPr lang="sv-SE" smtClean="0"/>
              <a:t>teachers</a:t>
            </a:r>
            <a:endParaRPr lang="sv-SE" dirty="0" smtClean="0"/>
          </a:p>
          <a:p>
            <a:endParaRPr lang="sv-SE" dirty="0" smtClean="0"/>
          </a:p>
          <a:p>
            <a:endParaRPr lang="sv-SE" dirty="0"/>
          </a:p>
        </p:txBody>
      </p:sp>
      <p:sp>
        <p:nvSpPr>
          <p:cNvPr id="7" name="Platshållare för sidfot 4"/>
          <p:cNvSpPr txBox="1">
            <a:spLocks/>
          </p:cNvSpPr>
          <p:nvPr/>
        </p:nvSpPr>
        <p:spPr>
          <a:xfrm>
            <a:off x="1331640" y="6294976"/>
            <a:ext cx="6883672" cy="518400"/>
          </a:xfrm>
          <a:prstGeom prst="rect">
            <a:avLst/>
          </a:prstGeom>
        </p:spPr>
        <p:txBody>
          <a:bodyPr vert="horz" lIns="91440" tIns="45720" rIns="91440" bIns="45720" rtlCol="0" anchor="t"/>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smtClean="0"/>
              <a:t>Sofie Wennström, Stockholm University </a:t>
            </a:r>
            <a:r>
              <a:rPr lang="sv-SE" dirty="0" err="1" smtClean="0"/>
              <a:t>Library</a:t>
            </a:r>
            <a:r>
              <a:rPr lang="sv-SE" dirty="0" smtClean="0"/>
              <a:t> @</a:t>
            </a:r>
            <a:r>
              <a:rPr lang="sv-SE" dirty="0" err="1" smtClean="0"/>
              <a:t>SofieWennstrom</a:t>
            </a:r>
            <a:r>
              <a:rPr lang="sv-SE" dirty="0" smtClean="0"/>
              <a:t> @</a:t>
            </a:r>
            <a:r>
              <a:rPr lang="sv-SE" dirty="0" err="1" smtClean="0"/>
              <a:t>SthlmUniPress</a:t>
            </a:r>
            <a:endParaRPr lang="sv-SE" dirty="0"/>
          </a:p>
        </p:txBody>
      </p:sp>
    </p:spTree>
    <p:extLst>
      <p:ext uri="{BB962C8B-B14F-4D97-AF65-F5344CB8AC3E}">
        <p14:creationId xmlns:p14="http://schemas.microsoft.com/office/powerpoint/2010/main" val="37918203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Extra </a:t>
            </a:r>
            <a:r>
              <a:rPr lang="sv-SE" dirty="0" err="1" smtClean="0"/>
              <a:t>slides</a:t>
            </a:r>
            <a:r>
              <a:rPr lang="sv-SE" dirty="0" smtClean="0"/>
              <a:t> at the end</a:t>
            </a:r>
            <a:endParaRPr lang="sv-SE" dirty="0"/>
          </a:p>
        </p:txBody>
      </p:sp>
    </p:spTree>
    <p:extLst>
      <p:ext uri="{BB962C8B-B14F-4D97-AF65-F5344CB8AC3E}">
        <p14:creationId xmlns:p14="http://schemas.microsoft.com/office/powerpoint/2010/main" val="3114909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83568" y="620688"/>
            <a:ext cx="6850800" cy="795600"/>
          </a:xfrm>
        </p:spPr>
        <p:txBody>
          <a:bodyPr>
            <a:normAutofit/>
          </a:bodyPr>
          <a:lstStyle/>
          <a:p>
            <a:r>
              <a:rPr lang="sv-SE" dirty="0" smtClean="0"/>
              <a:t>Stockholm University Press</a:t>
            </a:r>
            <a:endParaRPr lang="sv-SE" dirty="0"/>
          </a:p>
        </p:txBody>
      </p:sp>
      <p:pic>
        <p:nvPicPr>
          <p:cNvPr id="6" name="Bildobjekt 5" descr="sup_bla.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1700808"/>
            <a:ext cx="3173405" cy="788739"/>
          </a:xfrm>
          <a:prstGeom prst="rect">
            <a:avLst/>
          </a:prstGeom>
        </p:spPr>
      </p:pic>
      <p:pic>
        <p:nvPicPr>
          <p:cNvPr id="7" name="Bildobjekt 6" descr="clerks-to-corpora-MockUp.jpg"/>
          <p:cNvPicPr>
            <a:picLocks noChangeAspect="1"/>
          </p:cNvPicPr>
          <p:nvPr/>
        </p:nvPicPr>
        <p:blipFill rotWithShape="1">
          <a:blip r:embed="rId4" cstate="print">
            <a:extLst>
              <a:ext uri="{28A0092B-C50C-407E-A947-70E740481C1C}">
                <a14:useLocalDpi xmlns:a14="http://schemas.microsoft.com/office/drawing/2010/main" val="0"/>
              </a:ext>
            </a:extLst>
          </a:blip>
          <a:srcRect l="19434" t="13154" r="18997" b="8026"/>
          <a:stretch/>
        </p:blipFill>
        <p:spPr>
          <a:xfrm>
            <a:off x="6804248" y="1484784"/>
            <a:ext cx="2035957" cy="1846217"/>
          </a:xfrm>
          <a:prstGeom prst="rect">
            <a:avLst/>
          </a:prstGeom>
        </p:spPr>
      </p:pic>
      <p:pic>
        <p:nvPicPr>
          <p:cNvPr id="8" name="Bildobjekt 7" descr="platonic-occations-MockUp.jpg"/>
          <p:cNvPicPr>
            <a:picLocks noChangeAspect="1"/>
          </p:cNvPicPr>
          <p:nvPr/>
        </p:nvPicPr>
        <p:blipFill rotWithShape="1">
          <a:blip r:embed="rId5" cstate="print">
            <a:extLst>
              <a:ext uri="{28A0092B-C50C-407E-A947-70E740481C1C}">
                <a14:useLocalDpi xmlns:a14="http://schemas.microsoft.com/office/drawing/2010/main" val="0"/>
              </a:ext>
            </a:extLst>
          </a:blip>
          <a:srcRect l="20568" t="13649" r="18665" b="7546"/>
          <a:stretch/>
        </p:blipFill>
        <p:spPr>
          <a:xfrm>
            <a:off x="6300192" y="3645024"/>
            <a:ext cx="2145245" cy="1970577"/>
          </a:xfrm>
          <a:prstGeom prst="rect">
            <a:avLst/>
          </a:prstGeom>
        </p:spPr>
      </p:pic>
      <p:sp>
        <p:nvSpPr>
          <p:cNvPr id="10" name="Rektangel 9"/>
          <p:cNvSpPr/>
          <p:nvPr/>
        </p:nvSpPr>
        <p:spPr>
          <a:xfrm>
            <a:off x="804698" y="3140968"/>
            <a:ext cx="3108595" cy="523220"/>
          </a:xfrm>
          <a:prstGeom prst="rect">
            <a:avLst/>
          </a:prstGeom>
        </p:spPr>
        <p:txBody>
          <a:bodyPr wrap="square">
            <a:spAutoFit/>
          </a:bodyPr>
          <a:lstStyle/>
          <a:p>
            <a:r>
              <a:rPr lang="en-GB" sz="2800" b="1" dirty="0"/>
              <a:t>Peer-Reviewed</a:t>
            </a:r>
          </a:p>
        </p:txBody>
      </p:sp>
      <p:pic>
        <p:nvPicPr>
          <p:cNvPr id="12" name="Bildobjekt 11" descr="index.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7624" y="4653136"/>
            <a:ext cx="3648579" cy="1317000"/>
          </a:xfrm>
          <a:prstGeom prst="rect">
            <a:avLst/>
          </a:prstGeom>
        </p:spPr>
      </p:pic>
      <p:sp>
        <p:nvSpPr>
          <p:cNvPr id="13" name="Rektangel 12"/>
          <p:cNvSpPr/>
          <p:nvPr/>
        </p:nvSpPr>
        <p:spPr>
          <a:xfrm>
            <a:off x="2195736" y="3933056"/>
            <a:ext cx="3113553" cy="584776"/>
          </a:xfrm>
          <a:prstGeom prst="rect">
            <a:avLst/>
          </a:prstGeom>
        </p:spPr>
        <p:txBody>
          <a:bodyPr wrap="none">
            <a:spAutoFit/>
          </a:bodyPr>
          <a:lstStyle/>
          <a:p>
            <a:r>
              <a:rPr lang="en-GB" sz="3200" b="1" dirty="0"/>
              <a:t>Print-on Demand</a:t>
            </a:r>
          </a:p>
        </p:txBody>
      </p:sp>
      <p:pic>
        <p:nvPicPr>
          <p:cNvPr id="3" name="Bildobjekt 2" descr="rural_landscape_logo.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4008" y="1556792"/>
            <a:ext cx="1656184" cy="1656184"/>
          </a:xfrm>
          <a:prstGeom prst="rect">
            <a:avLst/>
          </a:prstGeom>
        </p:spPr>
      </p:pic>
      <p:sp>
        <p:nvSpPr>
          <p:cNvPr id="14" name="Platshållare för datum 3"/>
          <p:cNvSpPr txBox="1">
            <a:spLocks/>
          </p:cNvSpPr>
          <p:nvPr/>
        </p:nvSpPr>
        <p:spPr>
          <a:xfrm>
            <a:off x="781200" y="6152400"/>
            <a:ext cx="1123200" cy="280800"/>
          </a:xfrm>
          <a:prstGeom prst="rect">
            <a:avLst/>
          </a:prstGeom>
        </p:spPr>
        <p:txBody>
          <a:bodyPr vert="horz" lIns="91440" tIns="45720" rIns="91440" bIns="45720" rtlCol="0" anchor="ctr"/>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6C8F79-A4A9-4F8B-A48F-5AFFABFA086B}" type="datetime1">
              <a:rPr lang="sv-SE" smtClean="0"/>
              <a:pPr/>
              <a:t>15-06-23</a:t>
            </a:fld>
            <a:endParaRPr lang="sv-SE" dirty="0"/>
          </a:p>
        </p:txBody>
      </p:sp>
      <p:sp>
        <p:nvSpPr>
          <p:cNvPr id="15" name="Platshållare för sidfot 4"/>
          <p:cNvSpPr txBox="1">
            <a:spLocks/>
          </p:cNvSpPr>
          <p:nvPr/>
        </p:nvSpPr>
        <p:spPr>
          <a:xfrm>
            <a:off x="1936800" y="6152400"/>
            <a:ext cx="6883672" cy="518400"/>
          </a:xfrm>
          <a:prstGeom prst="rect">
            <a:avLst/>
          </a:prstGeom>
        </p:spPr>
        <p:txBody>
          <a:bodyPr vert="horz" lIns="91440" tIns="45720" rIns="91440" bIns="45720" rtlCol="0" anchor="t"/>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smtClean="0"/>
              <a:t>Sofie Wennström, Stockholm University </a:t>
            </a:r>
            <a:r>
              <a:rPr lang="sv-SE" dirty="0" err="1" smtClean="0"/>
              <a:t>Library</a:t>
            </a:r>
            <a:r>
              <a:rPr lang="sv-SE" dirty="0" smtClean="0"/>
              <a:t> @</a:t>
            </a:r>
            <a:r>
              <a:rPr lang="sv-SE" dirty="0" err="1" smtClean="0"/>
              <a:t>SofieWennstrom</a:t>
            </a:r>
            <a:r>
              <a:rPr lang="sv-SE" dirty="0" smtClean="0"/>
              <a:t> @</a:t>
            </a:r>
            <a:r>
              <a:rPr lang="sv-SE" dirty="0" err="1" smtClean="0"/>
              <a:t>SthlmUniPress</a:t>
            </a:r>
            <a:endParaRPr lang="sv-SE" dirty="0"/>
          </a:p>
        </p:txBody>
      </p:sp>
    </p:spTree>
    <p:extLst>
      <p:ext uri="{BB962C8B-B14F-4D97-AF65-F5344CB8AC3E}">
        <p14:creationId xmlns:p14="http://schemas.microsoft.com/office/powerpoint/2010/main" val="133179175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benefits.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816" y="0"/>
            <a:ext cx="6382020" cy="6858000"/>
          </a:xfrm>
          <a:prstGeom prst="rect">
            <a:avLst/>
          </a:prstGeom>
        </p:spPr>
      </p:pic>
      <p:sp>
        <p:nvSpPr>
          <p:cNvPr id="7" name="textruta 6"/>
          <p:cNvSpPr txBox="1"/>
          <p:nvPr/>
        </p:nvSpPr>
        <p:spPr>
          <a:xfrm>
            <a:off x="179512" y="476672"/>
            <a:ext cx="2592288" cy="2585323"/>
          </a:xfrm>
          <a:prstGeom prst="rect">
            <a:avLst/>
          </a:prstGeom>
          <a:noFill/>
        </p:spPr>
        <p:txBody>
          <a:bodyPr wrap="square" rtlCol="0">
            <a:spAutoFit/>
          </a:bodyPr>
          <a:lstStyle/>
          <a:p>
            <a:r>
              <a:rPr lang="sv-SE" b="1" dirty="0" err="1" smtClean="0"/>
              <a:t>Making</a:t>
            </a:r>
            <a:r>
              <a:rPr lang="sv-SE" b="1" dirty="0" smtClean="0"/>
              <a:t> </a:t>
            </a:r>
            <a:r>
              <a:rPr lang="sv-SE" b="1" dirty="0" err="1" smtClean="0"/>
              <a:t>peer</a:t>
            </a:r>
            <a:r>
              <a:rPr lang="sv-SE" b="1" dirty="0" smtClean="0"/>
              <a:t> </a:t>
            </a:r>
            <a:r>
              <a:rPr lang="sv-SE" b="1" dirty="0" err="1" smtClean="0"/>
              <a:t>review</a:t>
            </a:r>
            <a:r>
              <a:rPr lang="sv-SE" b="1" dirty="0" smtClean="0"/>
              <a:t> </a:t>
            </a:r>
            <a:r>
              <a:rPr lang="sv-SE" b="1" dirty="0" err="1" smtClean="0"/>
              <a:t>count</a:t>
            </a:r>
            <a:endParaRPr lang="sv-SE" b="1" dirty="0" smtClean="0"/>
          </a:p>
          <a:p>
            <a:endParaRPr lang="sv-SE" dirty="0"/>
          </a:p>
          <a:p>
            <a:r>
              <a:rPr lang="sv-SE" dirty="0" smtClean="0"/>
              <a:t>Poster </a:t>
            </a:r>
            <a:r>
              <a:rPr lang="sv-SE" dirty="0" err="1" smtClean="0"/>
              <a:t>presented</a:t>
            </a:r>
            <a:r>
              <a:rPr lang="sv-SE" dirty="0" smtClean="0"/>
              <a:t> in </a:t>
            </a:r>
            <a:r>
              <a:rPr lang="sv-SE" dirty="0" err="1" smtClean="0"/>
              <a:t>March</a:t>
            </a:r>
            <a:r>
              <a:rPr lang="sv-SE" dirty="0" smtClean="0"/>
              <a:t> 2014 at the </a:t>
            </a:r>
            <a:r>
              <a:rPr lang="sv-SE" dirty="0" err="1" smtClean="0"/>
              <a:t>Library</a:t>
            </a:r>
            <a:r>
              <a:rPr lang="sv-SE" dirty="0" smtClean="0"/>
              <a:t> </a:t>
            </a:r>
            <a:r>
              <a:rPr lang="sv-SE" smtClean="0"/>
              <a:t>Publishing Forum </a:t>
            </a:r>
            <a:r>
              <a:rPr lang="sv-SE" dirty="0" smtClean="0"/>
              <a:t>in Kansas City, USA: </a:t>
            </a:r>
          </a:p>
          <a:p>
            <a:r>
              <a:rPr lang="sv-SE" dirty="0">
                <a:hlinkClick r:id="rId4"/>
              </a:rPr>
              <a:t>http://jlsc-pub.org/lpc14/14</a:t>
            </a:r>
            <a:r>
              <a:rPr lang="sv-SE" dirty="0" smtClean="0">
                <a:hlinkClick r:id="rId4"/>
              </a:rPr>
              <a:t>/</a:t>
            </a:r>
            <a:r>
              <a:rPr lang="sv-SE" dirty="0" smtClean="0"/>
              <a:t> </a:t>
            </a:r>
            <a:endParaRPr lang="sv-SE" dirty="0"/>
          </a:p>
        </p:txBody>
      </p:sp>
      <p:sp>
        <p:nvSpPr>
          <p:cNvPr id="4" name="Platshållare för sidfot 4"/>
          <p:cNvSpPr txBox="1">
            <a:spLocks/>
          </p:cNvSpPr>
          <p:nvPr/>
        </p:nvSpPr>
        <p:spPr>
          <a:xfrm>
            <a:off x="33712" y="5949280"/>
            <a:ext cx="2738088" cy="648072"/>
          </a:xfrm>
          <a:prstGeom prst="rect">
            <a:avLst/>
          </a:prstGeom>
        </p:spPr>
        <p:txBody>
          <a:bodyPr vert="horz" lIns="91440" tIns="45720" rIns="91440" bIns="45720" rtlCol="0" anchor="t"/>
          <a:lstStyle>
            <a:defPPr>
              <a:defRPr lang="sv-SE"/>
            </a:defPPr>
            <a:lvl1pPr marL="0" algn="l" defTabSz="914400" rtl="0" eaLnBrk="1" latinLnBrk="0" hangingPunct="1">
              <a:defRPr sz="1200" kern="1200">
                <a:solidFill>
                  <a:srgbClr val="000000"/>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smtClean="0"/>
              <a:t>Thomas Neidenmark, </a:t>
            </a:r>
          </a:p>
          <a:p>
            <a:r>
              <a:rPr lang="sv-SE" dirty="0" smtClean="0"/>
              <a:t>Stockholm University </a:t>
            </a:r>
            <a:r>
              <a:rPr lang="sv-SE" dirty="0" err="1" smtClean="0"/>
              <a:t>Library</a:t>
            </a:r>
            <a:r>
              <a:rPr lang="sv-SE" dirty="0" smtClean="0"/>
              <a:t> @</a:t>
            </a:r>
            <a:r>
              <a:rPr lang="sv-SE" dirty="0" err="1" smtClean="0"/>
              <a:t>thomasneiden</a:t>
            </a:r>
            <a:r>
              <a:rPr lang="sv-SE" dirty="0" smtClean="0"/>
              <a:t> @</a:t>
            </a:r>
            <a:r>
              <a:rPr lang="sv-SE" dirty="0" err="1" smtClean="0"/>
              <a:t>SthlmUniPress</a:t>
            </a:r>
            <a:endParaRPr lang="sv-SE" dirty="0"/>
          </a:p>
        </p:txBody>
      </p:sp>
    </p:spTree>
    <p:extLst>
      <p:ext uri="{BB962C8B-B14F-4D97-AF65-F5344CB8AC3E}">
        <p14:creationId xmlns:p14="http://schemas.microsoft.com/office/powerpoint/2010/main" val="404441136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U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98f55eba-dc00-49c3-a86c-485a4caa7883">UCUKD5K3HKZQ-609-285</_dlc_DocId>
    <_dlc_DocIdUrl xmlns="98f55eba-dc00-49c3-a86c-485a4caa7883">
      <Url>https://subnet3.intranet.sub.su.se/andrasamarbeten/sup/_layouts/15/DocIdRedir.aspx?ID=UCUKD5K3HKZQ-609-285</Url>
      <Description>UCUKD5K3HKZQ-609-285</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kument" ma:contentTypeID="0x010100E20F76661AA1F14F8C60F055CC0C2E50" ma:contentTypeVersion="0" ma:contentTypeDescription="Skapa ett nytt dokument." ma:contentTypeScope="" ma:versionID="64043ff59130714493c028581e040527">
  <xsd:schema xmlns:xsd="http://www.w3.org/2001/XMLSchema" xmlns:xs="http://www.w3.org/2001/XMLSchema" xmlns:p="http://schemas.microsoft.com/office/2006/metadata/properties" xmlns:ns2="98f55eba-dc00-49c3-a86c-485a4caa7883" targetNamespace="http://schemas.microsoft.com/office/2006/metadata/properties" ma:root="true" ma:fieldsID="c7e70f647cab22f4d1265a025c4ba8a9" ns2:_="">
    <xsd:import namespace="98f55eba-dc00-49c3-a86c-485a4caa7883"/>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55eba-dc00-49c3-a86c-485a4caa7883" elementFormDefault="qualified">
    <xsd:import namespace="http://schemas.microsoft.com/office/2006/documentManagement/types"/>
    <xsd:import namespace="http://schemas.microsoft.com/office/infopath/2007/PartnerControls"/>
    <xsd:element name="_dlc_DocId" ma:index="8" nillable="true" ma:displayName="Dokument-ID-värde" ma:description="Värdet för dokument-ID som tilldelats till det här objektet." ma:internalName="_dlc_DocId" ma:readOnly="true">
      <xsd:simpleType>
        <xsd:restriction base="dms:Text"/>
      </xsd:simpleType>
    </xsd:element>
    <xsd:element name="_dlc_DocIdUrl" ma:index="9" nillable="true" ma:displayName="Dokument-ID" ma:description="Permanent länk till det här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1A0B3A-9774-4C82-A293-B8F11928F228}"/>
</file>

<file path=customXml/itemProps2.xml><?xml version="1.0" encoding="utf-8"?>
<ds:datastoreItem xmlns:ds="http://schemas.openxmlformats.org/officeDocument/2006/customXml" ds:itemID="{9DED3BA9-5C7C-40EA-BDE6-B9E10E1827CD}"/>
</file>

<file path=customXml/itemProps3.xml><?xml version="1.0" encoding="utf-8"?>
<ds:datastoreItem xmlns:ds="http://schemas.openxmlformats.org/officeDocument/2006/customXml" ds:itemID="{DD7A5414-6440-4A19-AEA9-4391A91C305A}"/>
</file>

<file path=customXml/itemProps4.xml><?xml version="1.0" encoding="utf-8"?>
<ds:datastoreItem xmlns:ds="http://schemas.openxmlformats.org/officeDocument/2006/customXml" ds:itemID="{B73157C3-93A9-4BF4-B642-528E86BBA426}"/>
</file>

<file path=docProps/app.xml><?xml version="1.0" encoding="utf-8"?>
<Properties xmlns="http://schemas.openxmlformats.org/officeDocument/2006/extended-properties" xmlns:vt="http://schemas.openxmlformats.org/officeDocument/2006/docPropsVTypes">
  <Template>SU_Powerpointmall_generell (1)</Template>
  <TotalTime>7237</TotalTime>
  <Words>2152</Words>
  <Application>Microsoft Macintosh PowerPoint</Application>
  <PresentationFormat>Bildspel på skärmen (4:3)</PresentationFormat>
  <Paragraphs>144</Paragraphs>
  <Slides>18</Slides>
  <Notes>13</Notes>
  <HiddenSlides>0</HiddenSlides>
  <MMClips>0</MMClips>
  <ScaleCrop>false</ScaleCrop>
  <HeadingPairs>
    <vt:vector size="4" baseType="variant">
      <vt:variant>
        <vt:lpstr>Tema</vt:lpstr>
      </vt:variant>
      <vt:variant>
        <vt:i4>2</vt:i4>
      </vt:variant>
      <vt:variant>
        <vt:lpstr>Bildrubriker</vt:lpstr>
      </vt:variant>
      <vt:variant>
        <vt:i4>18</vt:i4>
      </vt:variant>
    </vt:vector>
  </HeadingPairs>
  <TitlesOfParts>
    <vt:vector size="20" baseType="lpstr">
      <vt:lpstr>SU Kronor</vt:lpstr>
      <vt:lpstr>SU Olivkvist</vt:lpstr>
      <vt:lpstr>A Library Infrastructure for the Practices of Scholarly Communication </vt:lpstr>
      <vt:lpstr>PowerPoint-presentation</vt:lpstr>
      <vt:lpstr>PowerPoint-presentation</vt:lpstr>
      <vt:lpstr>PowerPoint-presentation</vt:lpstr>
      <vt:lpstr>PowerPoint-presentation</vt:lpstr>
      <vt:lpstr>PowerPoint-presentation</vt:lpstr>
      <vt:lpstr>PowerPoint-presentation</vt:lpstr>
      <vt:lpstr>Why Start a New Press?</vt:lpstr>
      <vt:lpstr>What’s in it for the Library?</vt:lpstr>
      <vt:lpstr>Open Access to information!     Empower the author.</vt:lpstr>
      <vt:lpstr>What’s in it for the Researchers?</vt:lpstr>
      <vt:lpstr>Added value of ”Quality Assurance”?</vt:lpstr>
      <vt:lpstr>PowerPoint-presentation</vt:lpstr>
      <vt:lpstr>Questions for bee-hive</vt:lpstr>
      <vt:lpstr>What is left to do?</vt:lpstr>
      <vt:lpstr>Extra slides at the end</vt:lpstr>
      <vt:lpstr>Stockholm University Press</vt:lpstr>
      <vt:lpstr>PowerPoint-presentation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Informationssökning</dc:title>
  <dc:creator>Karl Edqvist</dc:creator>
  <cp:lastModifiedBy>Sofie Wennström</cp:lastModifiedBy>
  <cp:revision>157</cp:revision>
  <dcterms:created xsi:type="dcterms:W3CDTF">2014-04-04T13:42:38Z</dcterms:created>
  <dcterms:modified xsi:type="dcterms:W3CDTF">2015-06-23T07:06:25Z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0x010100E20F76661AA1F14F8C60F055CC0C2E50</vt:lpwstr>
  </property>
  <property fmtid="{D5CDD505-2E9C-101B-9397-08002B2CF9AE}" pid="3" name="_dlc_DocIdItemGuid">
    <vt:lpwstr>af0ffaa5-7e9a-4caa-8d97-22b9ea6afc8b</vt:lpwstr>
  </property>
</Properties>
</file>