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78" r:id="rId2"/>
    <p:sldMasterId id="2147483686" r:id="rId3"/>
  </p:sldMasterIdLst>
  <p:notesMasterIdLst>
    <p:notesMasterId r:id="rId19"/>
  </p:notesMasterIdLst>
  <p:sldIdLst>
    <p:sldId id="256" r:id="rId4"/>
    <p:sldId id="280" r:id="rId5"/>
    <p:sldId id="259" r:id="rId6"/>
    <p:sldId id="271" r:id="rId7"/>
    <p:sldId id="270" r:id="rId8"/>
    <p:sldId id="282" r:id="rId9"/>
    <p:sldId id="276" r:id="rId10"/>
    <p:sldId id="281" r:id="rId11"/>
    <p:sldId id="274" r:id="rId12"/>
    <p:sldId id="269" r:id="rId13"/>
    <p:sldId id="266" r:id="rId14"/>
    <p:sldId id="278" r:id="rId15"/>
    <p:sldId id="261" r:id="rId16"/>
    <p:sldId id="267" r:id="rId17"/>
    <p:sldId id="279" r:id="rId18"/>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22756"/>
    <a:srgbClr val="002E5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13"/>
    <p:restoredTop sz="84738"/>
  </p:normalViewPr>
  <p:slideViewPr>
    <p:cSldViewPr>
      <p:cViewPr>
        <p:scale>
          <a:sx n="80" d="100"/>
          <a:sy n="80" d="100"/>
        </p:scale>
        <p:origin x="1976" y="616"/>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oleObject" Target="file://localhost/Users/sofie/Documents/Box%20Sync/SUP/Grafer%20fo&#776;r%20SUP%20statistik.xlsx" TargetMode="External"/><Relationship Id="rId4" Type="http://schemas.openxmlformats.org/officeDocument/2006/relationships/chartUserShapes" Target="../drawings/drawing1.xml"/><Relationship Id="rId1" Type="http://schemas.microsoft.com/office/2011/relationships/chartStyle" Target="style1.xml"/><Relationship Id="rId2" Type="http://schemas.microsoft.com/office/2011/relationships/chartColorStyle" Target="colors1.xml"/></Relationships>
</file>

<file path=ppt/charts/_rels/chart2.xml.rels><?xml version="1.0" encoding="UTF-8" standalone="yes"?>
<Relationships xmlns="http://schemas.openxmlformats.org/package/2006/relationships"><Relationship Id="rId1" Type="http://schemas.microsoft.com/office/2011/relationships/chartStyle" Target="style2.xml"/><Relationship Id="rId2" Type="http://schemas.microsoft.com/office/2011/relationships/chartColorStyle" Target="colors2.xml"/><Relationship Id="rId3" Type="http://schemas.openxmlformats.org/officeDocument/2006/relationships/oleObject" Target="file://localhost/Users/sofie/Documents/Box%20Sync/SUP/Grafer%20fo&#776;r%20SUP%20statistik.xlsx" TargetMode="External"/></Relationships>
</file>

<file path=ppt/charts/_rels/chart3.xml.rels><?xml version="1.0" encoding="UTF-8" standalone="yes"?>
<Relationships xmlns="http://schemas.openxmlformats.org/package/2006/relationships"><Relationship Id="rId1" Type="http://schemas.microsoft.com/office/2011/relationships/chartStyle" Target="style3.xml"/><Relationship Id="rId2" Type="http://schemas.microsoft.com/office/2011/relationships/chartColorStyle" Target="colors3.xml"/><Relationship Id="rId3" Type="http://schemas.openxmlformats.org/officeDocument/2006/relationships/oleObject" Target="file://localhost/Users/sofie/Documents/Box%20Sync/SUP/Grafer%20fo&#776;r%20SUP%20statistik.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0420383183066"/>
          <c:y val="0.0315727071062495"/>
          <c:w val="0.720353346456693"/>
          <c:h val="0.784488831943701"/>
        </c:manualLayout>
      </c:layout>
      <c:barChart>
        <c:barDir val="bar"/>
        <c:grouping val="stacked"/>
        <c:varyColors val="0"/>
        <c:ser>
          <c:idx val="0"/>
          <c:order val="0"/>
          <c:tx>
            <c:strRef>
              <c:f>'Journal Usage'!$B$1</c:f>
              <c:strCache>
                <c:ptCount val="1"/>
                <c:pt idx="0">
                  <c:v>HTML Views</c:v>
                </c:pt>
              </c:strCache>
            </c:strRef>
          </c:tx>
          <c:spPr>
            <a:solidFill>
              <a:schemeClr val="tx1"/>
            </a:solidFill>
            <a:ln>
              <a:noFill/>
            </a:ln>
            <a:effectLst/>
          </c:spPr>
          <c:invertIfNegative val="0"/>
          <c:cat>
            <c:strRef>
              <c:f>'Journal Usage'!$A$2:$A$3</c:f>
              <c:strCache>
                <c:ptCount val="2"/>
                <c:pt idx="0">
                  <c:v>Rural Landscapes</c:v>
                </c:pt>
                <c:pt idx="1">
                  <c:v>Designs for Learning</c:v>
                </c:pt>
              </c:strCache>
            </c:strRef>
          </c:cat>
          <c:val>
            <c:numRef>
              <c:f>'Journal Usage'!$B$2:$B$3</c:f>
              <c:numCache>
                <c:formatCode>General</c:formatCode>
                <c:ptCount val="2"/>
                <c:pt idx="0">
                  <c:v>3756.0</c:v>
                </c:pt>
                <c:pt idx="1">
                  <c:v>2388.0</c:v>
                </c:pt>
              </c:numCache>
            </c:numRef>
          </c:val>
        </c:ser>
        <c:ser>
          <c:idx val="1"/>
          <c:order val="1"/>
          <c:tx>
            <c:strRef>
              <c:f>'Journal Usage'!$C$1</c:f>
              <c:strCache>
                <c:ptCount val="1"/>
                <c:pt idx="0">
                  <c:v>PDF Downloads</c:v>
                </c:pt>
              </c:strCache>
            </c:strRef>
          </c:tx>
          <c:spPr>
            <a:solidFill>
              <a:schemeClr val="accent3"/>
            </a:solidFill>
            <a:ln>
              <a:noFill/>
            </a:ln>
            <a:effectLst/>
          </c:spPr>
          <c:invertIfNegative val="0"/>
          <c:cat>
            <c:strRef>
              <c:f>'Journal Usage'!$A$2:$A$3</c:f>
              <c:strCache>
                <c:ptCount val="2"/>
                <c:pt idx="0">
                  <c:v>Rural Landscapes</c:v>
                </c:pt>
                <c:pt idx="1">
                  <c:v>Designs for Learning</c:v>
                </c:pt>
              </c:strCache>
            </c:strRef>
          </c:cat>
          <c:val>
            <c:numRef>
              <c:f>'Journal Usage'!$C$2:$C$3</c:f>
              <c:numCache>
                <c:formatCode>General</c:formatCode>
                <c:ptCount val="2"/>
                <c:pt idx="0">
                  <c:v>612.0</c:v>
                </c:pt>
                <c:pt idx="1">
                  <c:v>824.0</c:v>
                </c:pt>
              </c:numCache>
            </c:numRef>
          </c:val>
        </c:ser>
        <c:dLbls>
          <c:showLegendKey val="0"/>
          <c:showVal val="0"/>
          <c:showCatName val="0"/>
          <c:showSerName val="0"/>
          <c:showPercent val="0"/>
          <c:showBubbleSize val="0"/>
        </c:dLbls>
        <c:gapWidth val="150"/>
        <c:overlap val="100"/>
        <c:axId val="-2089037472"/>
        <c:axId val="-2089039360"/>
      </c:barChart>
      <c:catAx>
        <c:axId val="-2089037472"/>
        <c:scaling>
          <c:orientation val="minMax"/>
        </c:scaling>
        <c:delete val="1"/>
        <c:axPos val="l"/>
        <c:numFmt formatCode="General" sourceLinked="1"/>
        <c:majorTickMark val="none"/>
        <c:minorTickMark val="none"/>
        <c:tickLblPos val="nextTo"/>
        <c:crossAx val="-2089039360"/>
        <c:crosses val="autoZero"/>
        <c:auto val="1"/>
        <c:lblAlgn val="ctr"/>
        <c:lblOffset val="100"/>
        <c:noMultiLvlLbl val="0"/>
      </c:catAx>
      <c:valAx>
        <c:axId val="-208903936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rgbClr val="000000"/>
                </a:solidFill>
                <a:latin typeface="+mn-lt"/>
                <a:ea typeface="+mn-ea"/>
                <a:cs typeface="+mn-cs"/>
              </a:defRPr>
            </a:pPr>
            <a:endParaRPr lang="sv-SE"/>
          </a:p>
        </c:txPr>
        <c:crossAx val="-208903747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805919455380577"/>
          <c:y val="0.0311788592540607"/>
          <c:w val="0.905866387795276"/>
          <c:h val="0.794485350625096"/>
        </c:manualLayout>
      </c:layout>
      <c:barChart>
        <c:barDir val="col"/>
        <c:grouping val="stacked"/>
        <c:varyColors val="0"/>
        <c:ser>
          <c:idx val="0"/>
          <c:order val="0"/>
          <c:tx>
            <c:strRef>
              <c:f>'Book Usage'!$A$2</c:f>
              <c:strCache>
                <c:ptCount val="1"/>
                <c:pt idx="0">
                  <c:v>Epub views</c:v>
                </c:pt>
              </c:strCache>
            </c:strRef>
          </c:tx>
          <c:spPr>
            <a:solidFill>
              <a:schemeClr val="tx1"/>
            </a:solidFill>
            <a:ln>
              <a:noFill/>
            </a:ln>
            <a:effectLst/>
          </c:spPr>
          <c:invertIfNegative val="0"/>
          <c:cat>
            <c:strRef>
              <c:f>'Book Usage'!$B$1:$G$1</c:f>
              <c:strCache>
                <c:ptCount val="6"/>
                <c:pt idx="0">
                  <c:v>Polemik</c:v>
                </c:pt>
                <c:pt idx="1">
                  <c:v>Méditations</c:v>
                </c:pt>
                <c:pt idx="2">
                  <c:v>Festival</c:v>
                </c:pt>
                <c:pt idx="3">
                  <c:v>Clerks</c:v>
                </c:pt>
                <c:pt idx="4">
                  <c:v>Platonic</c:v>
                </c:pt>
                <c:pt idx="5">
                  <c:v>Total</c:v>
                </c:pt>
              </c:strCache>
            </c:strRef>
          </c:cat>
          <c:val>
            <c:numRef>
              <c:f>'Book Usage'!$B$2:$G$2</c:f>
              <c:numCache>
                <c:formatCode>General</c:formatCode>
                <c:ptCount val="6"/>
                <c:pt idx="0">
                  <c:v>20.0</c:v>
                </c:pt>
                <c:pt idx="1">
                  <c:v>50.0</c:v>
                </c:pt>
                <c:pt idx="2">
                  <c:v>69.0</c:v>
                </c:pt>
                <c:pt idx="3">
                  <c:v>116.0</c:v>
                </c:pt>
                <c:pt idx="4">
                  <c:v>117.0</c:v>
                </c:pt>
                <c:pt idx="5">
                  <c:v>372.0</c:v>
                </c:pt>
              </c:numCache>
            </c:numRef>
          </c:val>
        </c:ser>
        <c:ser>
          <c:idx val="1"/>
          <c:order val="1"/>
          <c:tx>
            <c:strRef>
              <c:f>'Book Usage'!$A$3</c:f>
              <c:strCache>
                <c:ptCount val="1"/>
                <c:pt idx="0">
                  <c:v>Pdf downloads</c:v>
                </c:pt>
              </c:strCache>
            </c:strRef>
          </c:tx>
          <c:spPr>
            <a:solidFill>
              <a:schemeClr val="accent3"/>
            </a:solidFill>
            <a:ln>
              <a:noFill/>
            </a:ln>
            <a:effectLst/>
          </c:spPr>
          <c:invertIfNegative val="0"/>
          <c:cat>
            <c:strRef>
              <c:f>'Book Usage'!$B$1:$G$1</c:f>
              <c:strCache>
                <c:ptCount val="6"/>
                <c:pt idx="0">
                  <c:v>Polemik</c:v>
                </c:pt>
                <c:pt idx="1">
                  <c:v>Méditations</c:v>
                </c:pt>
                <c:pt idx="2">
                  <c:v>Festival</c:v>
                </c:pt>
                <c:pt idx="3">
                  <c:v>Clerks</c:v>
                </c:pt>
                <c:pt idx="4">
                  <c:v>Platonic</c:v>
                </c:pt>
                <c:pt idx="5">
                  <c:v>Total</c:v>
                </c:pt>
              </c:strCache>
            </c:strRef>
          </c:cat>
          <c:val>
            <c:numRef>
              <c:f>'Book Usage'!$B$3:$G$3</c:f>
              <c:numCache>
                <c:formatCode>General</c:formatCode>
                <c:ptCount val="6"/>
                <c:pt idx="0">
                  <c:v>15.0</c:v>
                </c:pt>
                <c:pt idx="1">
                  <c:v>54.0</c:v>
                </c:pt>
                <c:pt idx="2">
                  <c:v>40.0</c:v>
                </c:pt>
                <c:pt idx="3">
                  <c:v>138.0</c:v>
                </c:pt>
                <c:pt idx="4">
                  <c:v>126.0</c:v>
                </c:pt>
                <c:pt idx="5">
                  <c:v>373.0</c:v>
                </c:pt>
              </c:numCache>
            </c:numRef>
          </c:val>
        </c:ser>
        <c:ser>
          <c:idx val="2"/>
          <c:order val="2"/>
          <c:tx>
            <c:strRef>
              <c:f>'Book Usage'!$A$4</c:f>
              <c:strCache>
                <c:ptCount val="1"/>
                <c:pt idx="0">
                  <c:v>Epub downloads</c:v>
                </c:pt>
              </c:strCache>
            </c:strRef>
          </c:tx>
          <c:spPr>
            <a:solidFill>
              <a:schemeClr val="accent5"/>
            </a:solidFill>
            <a:ln>
              <a:noFill/>
            </a:ln>
            <a:effectLst/>
          </c:spPr>
          <c:invertIfNegative val="0"/>
          <c:cat>
            <c:strRef>
              <c:f>'Book Usage'!$B$1:$G$1</c:f>
              <c:strCache>
                <c:ptCount val="6"/>
                <c:pt idx="0">
                  <c:v>Polemik</c:v>
                </c:pt>
                <c:pt idx="1">
                  <c:v>Méditations</c:v>
                </c:pt>
                <c:pt idx="2">
                  <c:v>Festival</c:v>
                </c:pt>
                <c:pt idx="3">
                  <c:v>Clerks</c:v>
                </c:pt>
                <c:pt idx="4">
                  <c:v>Platonic</c:v>
                </c:pt>
                <c:pt idx="5">
                  <c:v>Total</c:v>
                </c:pt>
              </c:strCache>
            </c:strRef>
          </c:cat>
          <c:val>
            <c:numRef>
              <c:f>'Book Usage'!$B$4:$G$4</c:f>
              <c:numCache>
                <c:formatCode>General</c:formatCode>
                <c:ptCount val="6"/>
                <c:pt idx="0">
                  <c:v>2.0</c:v>
                </c:pt>
                <c:pt idx="1">
                  <c:v>7.0</c:v>
                </c:pt>
                <c:pt idx="2">
                  <c:v>13.0</c:v>
                </c:pt>
                <c:pt idx="3">
                  <c:v>16.0</c:v>
                </c:pt>
                <c:pt idx="4">
                  <c:v>37.0</c:v>
                </c:pt>
                <c:pt idx="5">
                  <c:v>75.0</c:v>
                </c:pt>
              </c:numCache>
            </c:numRef>
          </c:val>
        </c:ser>
        <c:ser>
          <c:idx val="3"/>
          <c:order val="3"/>
          <c:tx>
            <c:strRef>
              <c:f>'Book Usage'!$A$5</c:f>
              <c:strCache>
                <c:ptCount val="1"/>
                <c:pt idx="0">
                  <c:v>Mobi downloads</c:v>
                </c:pt>
              </c:strCache>
            </c:strRef>
          </c:tx>
          <c:spPr>
            <a:solidFill>
              <a:schemeClr val="accent1">
                <a:lumMod val="60000"/>
              </a:schemeClr>
            </a:solidFill>
            <a:ln>
              <a:noFill/>
            </a:ln>
            <a:effectLst/>
          </c:spPr>
          <c:invertIfNegative val="0"/>
          <c:cat>
            <c:strRef>
              <c:f>'Book Usage'!$B$1:$G$1</c:f>
              <c:strCache>
                <c:ptCount val="6"/>
                <c:pt idx="0">
                  <c:v>Polemik</c:v>
                </c:pt>
                <c:pt idx="1">
                  <c:v>Méditations</c:v>
                </c:pt>
                <c:pt idx="2">
                  <c:v>Festival</c:v>
                </c:pt>
                <c:pt idx="3">
                  <c:v>Clerks</c:v>
                </c:pt>
                <c:pt idx="4">
                  <c:v>Platonic</c:v>
                </c:pt>
                <c:pt idx="5">
                  <c:v>Total</c:v>
                </c:pt>
              </c:strCache>
            </c:strRef>
          </c:cat>
          <c:val>
            <c:numRef>
              <c:f>'Book Usage'!$B$5:$G$5</c:f>
              <c:numCache>
                <c:formatCode>General</c:formatCode>
                <c:ptCount val="6"/>
                <c:pt idx="0">
                  <c:v>0.0</c:v>
                </c:pt>
                <c:pt idx="1">
                  <c:v>3.0</c:v>
                </c:pt>
                <c:pt idx="2">
                  <c:v>4.0</c:v>
                </c:pt>
                <c:pt idx="3">
                  <c:v>0.0</c:v>
                </c:pt>
                <c:pt idx="4">
                  <c:v>2.0</c:v>
                </c:pt>
                <c:pt idx="5">
                  <c:v>9.0</c:v>
                </c:pt>
              </c:numCache>
            </c:numRef>
          </c:val>
        </c:ser>
        <c:dLbls>
          <c:showLegendKey val="0"/>
          <c:showVal val="0"/>
          <c:showCatName val="0"/>
          <c:showSerName val="0"/>
          <c:showPercent val="0"/>
          <c:showBubbleSize val="0"/>
        </c:dLbls>
        <c:gapWidth val="150"/>
        <c:overlap val="100"/>
        <c:axId val="-2144141344"/>
        <c:axId val="-2143333808"/>
      </c:barChart>
      <c:catAx>
        <c:axId val="-2144141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rgbClr val="002060"/>
                </a:solidFill>
                <a:latin typeface="+mn-lt"/>
                <a:ea typeface="+mn-ea"/>
                <a:cs typeface="+mn-cs"/>
              </a:defRPr>
            </a:pPr>
            <a:endParaRPr lang="sv-SE"/>
          </a:p>
        </c:txPr>
        <c:crossAx val="-2143333808"/>
        <c:crosses val="autoZero"/>
        <c:auto val="1"/>
        <c:lblAlgn val="ctr"/>
        <c:lblOffset val="100"/>
        <c:noMultiLvlLbl val="0"/>
      </c:catAx>
      <c:valAx>
        <c:axId val="-2143333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rgbClr val="002060"/>
                </a:solidFill>
                <a:latin typeface="+mn-lt"/>
                <a:ea typeface="+mn-ea"/>
                <a:cs typeface="+mn-cs"/>
              </a:defRPr>
            </a:pPr>
            <a:endParaRPr lang="sv-SE"/>
          </a:p>
        </c:txPr>
        <c:crossAx val="-2144141344"/>
        <c:crosses val="autoZero"/>
        <c:crossBetween val="between"/>
        <c:majorUnit val="200.0"/>
        <c:minorUnit val="40.0"/>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600" b="0" i="0" u="none" strike="noStrike" kern="1200" baseline="0">
              <a:solidFill>
                <a:srgbClr val="002060"/>
              </a:solidFill>
              <a:latin typeface="+mn-lt"/>
              <a:ea typeface="+mn-ea"/>
              <a:cs typeface="+mn-cs"/>
            </a:defRPr>
          </a:pPr>
          <a:endParaRPr lang="sv-SE"/>
        </a:p>
      </c:txPr>
    </c:legend>
    <c:plotVisOnly val="1"/>
    <c:dispBlanksAs val="gap"/>
    <c:showDLblsOverMax val="0"/>
  </c:chart>
  <c:spPr>
    <a:noFill/>
    <a:ln>
      <a:noFill/>
    </a:ln>
    <a:effectLst/>
  </c:spPr>
  <c:txPr>
    <a:bodyPr/>
    <a:lstStyle/>
    <a:p>
      <a:pPr>
        <a:defRPr>
          <a:solidFill>
            <a:srgbClr val="002060"/>
          </a:solidFill>
        </a:defRPr>
      </a:pPr>
      <a:endParaRPr lang="sv-S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31350185725606"/>
          <c:y val="0.088378222202953"/>
          <c:w val="0.640972396499511"/>
          <c:h val="0.802846262339415"/>
        </c:manualLayout>
      </c:layout>
      <c:barChart>
        <c:barDir val="bar"/>
        <c:grouping val="clustered"/>
        <c:varyColors val="0"/>
        <c:ser>
          <c:idx val="0"/>
          <c:order val="0"/>
          <c:tx>
            <c:strRef>
              <c:f>'Jnl Web act'!$B$1</c:f>
              <c:strCache>
                <c:ptCount val="1"/>
                <c:pt idx="0">
                  <c:v>Unique Users</c:v>
                </c:pt>
              </c:strCache>
            </c:strRef>
          </c:tx>
          <c:spPr>
            <a:solidFill>
              <a:srgbClr val="002060"/>
            </a:solidFill>
            <a:ln>
              <a:noFill/>
            </a:ln>
            <a:effectLst/>
          </c:spPr>
          <c:invertIfNegative val="0"/>
          <c:cat>
            <c:strRef>
              <c:f>'Jnl Web act'!$A$2:$A$5</c:f>
              <c:strCache>
                <c:ptCount val="4"/>
                <c:pt idx="0">
                  <c:v>Designs for Learning</c:v>
                </c:pt>
                <c:pt idx="1">
                  <c:v>Scandinavian Journal of Work and Organizational Psychology</c:v>
                </c:pt>
                <c:pt idx="2">
                  <c:v>Rural Landscapes</c:v>
                </c:pt>
                <c:pt idx="3">
                  <c:v>Journal of Montessori Research &amp; Education</c:v>
                </c:pt>
              </c:strCache>
            </c:strRef>
          </c:cat>
          <c:val>
            <c:numRef>
              <c:f>'Jnl Web act'!$B$2:$B$5</c:f>
              <c:numCache>
                <c:formatCode>General</c:formatCode>
                <c:ptCount val="4"/>
                <c:pt idx="0">
                  <c:v>1083.0</c:v>
                </c:pt>
                <c:pt idx="1">
                  <c:v>520.0</c:v>
                </c:pt>
                <c:pt idx="2">
                  <c:v>3693.0</c:v>
                </c:pt>
                <c:pt idx="3">
                  <c:v>383.0</c:v>
                </c:pt>
              </c:numCache>
            </c:numRef>
          </c:val>
        </c:ser>
        <c:ser>
          <c:idx val="1"/>
          <c:order val="1"/>
          <c:tx>
            <c:strRef>
              <c:f>'Jnl Web act'!$C$1</c:f>
              <c:strCache>
                <c:ptCount val="1"/>
                <c:pt idx="0">
                  <c:v>Web page views</c:v>
                </c:pt>
              </c:strCache>
            </c:strRef>
          </c:tx>
          <c:spPr>
            <a:solidFill>
              <a:schemeClr val="accent1">
                <a:lumMod val="75000"/>
              </a:schemeClr>
            </a:solidFill>
            <a:ln>
              <a:noFill/>
            </a:ln>
            <a:effectLst/>
          </c:spPr>
          <c:invertIfNegative val="0"/>
          <c:cat>
            <c:strRef>
              <c:f>'Jnl Web act'!$A$2:$A$5</c:f>
              <c:strCache>
                <c:ptCount val="4"/>
                <c:pt idx="0">
                  <c:v>Designs for Learning</c:v>
                </c:pt>
                <c:pt idx="1">
                  <c:v>Scandinavian Journal of Work and Organizational Psychology</c:v>
                </c:pt>
                <c:pt idx="2">
                  <c:v>Rural Landscapes</c:v>
                </c:pt>
                <c:pt idx="3">
                  <c:v>Journal of Montessori Research &amp; Education</c:v>
                </c:pt>
              </c:strCache>
            </c:strRef>
          </c:cat>
          <c:val>
            <c:numRef>
              <c:f>'Jnl Web act'!$C$2:$C$5</c:f>
              <c:numCache>
                <c:formatCode>General</c:formatCode>
                <c:ptCount val="4"/>
                <c:pt idx="0">
                  <c:v>3596.0</c:v>
                </c:pt>
                <c:pt idx="1">
                  <c:v>2975.0</c:v>
                </c:pt>
                <c:pt idx="2">
                  <c:v>15070.0</c:v>
                </c:pt>
                <c:pt idx="3">
                  <c:v>1771.0</c:v>
                </c:pt>
              </c:numCache>
            </c:numRef>
          </c:val>
        </c:ser>
        <c:dLbls>
          <c:showLegendKey val="0"/>
          <c:showVal val="0"/>
          <c:showCatName val="0"/>
          <c:showSerName val="0"/>
          <c:showPercent val="0"/>
          <c:showBubbleSize val="0"/>
        </c:dLbls>
        <c:gapWidth val="182"/>
        <c:axId val="-2141279312"/>
        <c:axId val="-2141786736"/>
      </c:barChart>
      <c:catAx>
        <c:axId val="-21412793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rgbClr val="002060"/>
                </a:solidFill>
                <a:latin typeface="+mn-lt"/>
                <a:ea typeface="+mn-ea"/>
                <a:cs typeface="+mn-cs"/>
              </a:defRPr>
            </a:pPr>
            <a:endParaRPr lang="sv-SE"/>
          </a:p>
        </c:txPr>
        <c:crossAx val="-2141786736"/>
        <c:crosses val="autoZero"/>
        <c:auto val="1"/>
        <c:lblAlgn val="ctr"/>
        <c:lblOffset val="100"/>
        <c:noMultiLvlLbl val="0"/>
      </c:catAx>
      <c:valAx>
        <c:axId val="-214178673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rgbClr val="002060"/>
                </a:solidFill>
                <a:latin typeface="+mn-lt"/>
                <a:ea typeface="+mn-ea"/>
                <a:cs typeface="+mn-cs"/>
              </a:defRPr>
            </a:pPr>
            <a:endParaRPr lang="sv-SE"/>
          </a:p>
        </c:txPr>
        <c:crossAx val="-2141279312"/>
        <c:crosses val="autoZero"/>
        <c:crossBetween val="between"/>
      </c:valAx>
      <c:spPr>
        <a:noFill/>
        <a:ln>
          <a:noFill/>
        </a:ln>
        <a:effectLst/>
      </c:spPr>
    </c:plotArea>
    <c:legend>
      <c:legendPos val="b"/>
      <c:layout>
        <c:manualLayout>
          <c:xMode val="edge"/>
          <c:yMode val="edge"/>
          <c:x val="0.0204072370639695"/>
          <c:y val="0.918959850760693"/>
          <c:w val="0.291503376492191"/>
          <c:h val="0.0486271521889747"/>
        </c:manualLayout>
      </c:layout>
      <c:overlay val="0"/>
      <c:spPr>
        <a:noFill/>
        <a:ln>
          <a:noFill/>
        </a:ln>
        <a:effectLst/>
      </c:spPr>
      <c:txPr>
        <a:bodyPr rot="0" spcFirstLastPara="1" vertOverflow="ellipsis" vert="horz" wrap="square" anchor="ctr" anchorCtr="1"/>
        <a:lstStyle/>
        <a:p>
          <a:pPr>
            <a:defRPr sz="1400" b="0" i="0" u="none" strike="noStrike" kern="1200" baseline="0">
              <a:solidFill>
                <a:srgbClr val="002060"/>
              </a:solidFill>
              <a:latin typeface="+mn-lt"/>
              <a:ea typeface="+mn-ea"/>
              <a:cs typeface="+mn-cs"/>
            </a:defRPr>
          </a:pPr>
          <a:endParaRPr lang="sv-SE"/>
        </a:p>
      </c:txPr>
    </c:legend>
    <c:plotVisOnly val="1"/>
    <c:dispBlanksAs val="gap"/>
    <c:showDLblsOverMax val="0"/>
  </c:chart>
  <c:spPr>
    <a:noFill/>
    <a:ln>
      <a:noFill/>
    </a:ln>
    <a:effectLst/>
  </c:spPr>
  <c:txPr>
    <a:bodyPr/>
    <a:lstStyle/>
    <a:p>
      <a:pPr>
        <a:defRPr>
          <a:solidFill>
            <a:srgbClr val="002060"/>
          </a:solidFill>
        </a:defRPr>
      </a:pPr>
      <a:endParaRPr lang="sv-S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drawing1.xml.rels><?xml version="1.0" encoding="UTF-8" standalone="yes"?>
<Relationships xmlns="http://schemas.openxmlformats.org/package/2006/relationships"><Relationship Id="rId1" Type="http://schemas.openxmlformats.org/officeDocument/2006/relationships/image" Target="../media/image14.png"/></Relationships>
</file>

<file path=ppt/drawings/drawing1.xml><?xml version="1.0" encoding="utf-8"?>
<c:userShapes xmlns:c="http://schemas.openxmlformats.org/drawingml/2006/chart">
  <cdr:relSizeAnchor xmlns:cdr="http://schemas.openxmlformats.org/drawingml/2006/chartDrawing">
    <cdr:from>
      <cdr:x>0.05218</cdr:x>
      <cdr:y>0.4606</cdr:y>
    </cdr:from>
    <cdr:to>
      <cdr:x>0.16946</cdr:x>
      <cdr:y>0.79205</cdr:y>
    </cdr:to>
    <cdr:pic>
      <cdr:nvPicPr>
        <cdr:cNvPr id="2" name="Bildobjekt 1"/>
        <cdr:cNvPicPr>
          <a:picLocks xmlns:a="http://schemas.openxmlformats.org/drawingml/2006/main" noChangeAspect="1"/>
        </cdr:cNvPicPr>
      </cdr:nvPicPr>
      <cdr:blipFill>
        <a:blip xmlns:a="http://schemas.openxmlformats.org/drawingml/2006/main" xmlns:r="http://schemas.openxmlformats.org/officeDocument/2006/relationships" r:embed="rId1">
          <a:extLst>
            <a:ext uri="{28A0092B-C50C-407E-A947-70E740481C1C}">
              <a14:useLocalDpi xmlns:a14="http://schemas.microsoft.com/office/drawing/2010/main" val="0"/>
            </a:ext>
          </a:extLst>
        </a:blip>
        <a:stretch xmlns:a="http://schemas.openxmlformats.org/drawingml/2006/main">
          <a:fillRect/>
        </a:stretch>
      </cdr:blipFill>
      <cdr:spPr>
        <a:xfrm xmlns:a="http://schemas.openxmlformats.org/drawingml/2006/main" rot="655080">
          <a:off x="636203" y="2541222"/>
          <a:ext cx="1429883" cy="1828709"/>
        </a:xfrm>
        <a:prstGeom xmlns:a="http://schemas.openxmlformats.org/drawingml/2006/main" prst="roundRect">
          <a:avLst>
            <a:gd name="adj" fmla="val 8594"/>
          </a:avLst>
        </a:prstGeom>
        <a:solidFill xmlns:a="http://schemas.openxmlformats.org/drawingml/2006/main">
          <a:srgbClr val="FFFFFF">
            <a:shade val="85000"/>
          </a:srgbClr>
        </a:solidFill>
        <a:ln xmlns:a="http://schemas.openxmlformats.org/drawingml/2006/main">
          <a:noFill/>
        </a:ln>
        <a:effectLst xmlns:a="http://schemas.openxmlformats.org/drawingml/2006/main">
          <a:reflection blurRad="12700" stA="38000" endPos="28000" dist="5000" dir="5400000" sy="-100000" algn="bl" rotWithShape="0"/>
        </a:effectLst>
      </cdr:spPr>
    </cdr:pic>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2100B7E-7A17-47E8-A5AB-33071C0C8AAA}" type="datetimeFigureOut">
              <a:rPr lang="sv-SE" smtClean="0"/>
              <a:pPr/>
              <a:t>2016-04-10</a:t>
            </a:fld>
            <a:endParaRPr lang="sv-SE"/>
          </a:p>
        </p:txBody>
      </p:sp>
      <p:sp>
        <p:nvSpPr>
          <p:cNvPr id="4" name="Platshållare för bildobjekt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6" name="Platshållare för sidfo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9264AB5-3208-46EB-A2CB-53BA67DEFF15}" type="slidenum">
              <a:rPr lang="sv-SE" smtClean="0"/>
              <a:pPr/>
              <a:t>‹Nr.›</a:t>
            </a:fld>
            <a:endParaRPr lang="sv-SE"/>
          </a:p>
        </p:txBody>
      </p:sp>
    </p:spTree>
    <p:extLst>
      <p:ext uri="{BB962C8B-B14F-4D97-AF65-F5344CB8AC3E}">
        <p14:creationId xmlns:p14="http://schemas.microsoft.com/office/powerpoint/2010/main" val="9722800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normAutofit/>
          </a:bodyPr>
          <a:lstStyle/>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GB" baseline="0" noProof="0" dirty="0" smtClean="0"/>
              <a:t>I’m an Analyst at the University Library, with a background in Publishing (at one of the biggest international academic publishers), and currently also a Postgraduate student in Education.</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GB" baseline="0" noProof="0" dirty="0" smtClean="0"/>
              <a:t>AGENDA:</a:t>
            </a:r>
          </a:p>
          <a:p>
            <a:pPr marL="171450" indent="-171450">
              <a:buFont typeface="Arial" charset="0"/>
              <a:buChar char="•"/>
            </a:pPr>
            <a:r>
              <a:rPr lang="en-GB" baseline="0" noProof="0" dirty="0" smtClean="0"/>
              <a:t>I’d like to talk to you today about the governing principles of the publication services at Stockholm University Library, by using the Stockholm University Press as an example.</a:t>
            </a:r>
          </a:p>
          <a:p>
            <a:pPr marL="171450" indent="-171450">
              <a:buFont typeface="Arial" charset="0"/>
              <a:buChar char="•"/>
            </a:pPr>
            <a:r>
              <a:rPr lang="en-GB" baseline="0" noProof="0" dirty="0" smtClean="0"/>
              <a:t>I’m going to elaborate on the reason why we started a new press at Stockholm University in 2012/2013 and what the strategic drivers are for us to run and develop our operation.</a:t>
            </a:r>
          </a:p>
          <a:p>
            <a:pPr marL="171450" indent="-171450">
              <a:buFont typeface="Arial" charset="0"/>
              <a:buChar char="•"/>
            </a:pPr>
            <a:r>
              <a:rPr lang="en-GB" baseline="0" noProof="0" dirty="0" smtClean="0"/>
              <a:t>After the initial strategic view, I will go into a little bit more detail and talk about how our press is governed by the researchers and administrated by the Library. </a:t>
            </a:r>
          </a:p>
          <a:p>
            <a:pPr marL="171450" indent="-171450">
              <a:buFont typeface="Arial" charset="0"/>
              <a:buChar char="•"/>
            </a:pPr>
            <a:r>
              <a:rPr lang="en-GB" baseline="0" noProof="0" dirty="0" smtClean="0"/>
              <a:t>I will demonstrate a few cases on how far we have come after the first couple of years.</a:t>
            </a:r>
          </a:p>
          <a:p>
            <a:pPr marL="171450" indent="-171450">
              <a:buFont typeface="Arial" charset="0"/>
              <a:buChar char="•"/>
            </a:pPr>
            <a:r>
              <a:rPr lang="en-GB" baseline="0" noProof="0" dirty="0" smtClean="0"/>
              <a:t>Lastly, I will talk a little bit about the challenges and opportunities for us going forward.</a:t>
            </a:r>
          </a:p>
        </p:txBody>
      </p:sp>
      <p:sp>
        <p:nvSpPr>
          <p:cNvPr id="4" name="Platshållare för bildnummer 3"/>
          <p:cNvSpPr>
            <a:spLocks noGrp="1"/>
          </p:cNvSpPr>
          <p:nvPr>
            <p:ph type="sldNum" sz="quarter" idx="10"/>
          </p:nvPr>
        </p:nvSpPr>
        <p:spPr/>
        <p:txBody>
          <a:bodyPr/>
          <a:lstStyle/>
          <a:p>
            <a:fld id="{A9264AB5-3208-46EB-A2CB-53BA67DEFF15}" type="slidenum">
              <a:rPr lang="sv-SE" smtClean="0"/>
              <a:pPr/>
              <a:t>1</a:t>
            </a:fld>
            <a:endParaRPr lang="sv-SE"/>
          </a:p>
        </p:txBody>
      </p:sp>
    </p:spTree>
    <p:extLst>
      <p:ext uri="{BB962C8B-B14F-4D97-AF65-F5344CB8AC3E}">
        <p14:creationId xmlns:p14="http://schemas.microsoft.com/office/powerpoint/2010/main" val="3661937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normAutofit/>
          </a:bodyPr>
          <a:lstStyle/>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GB" baseline="0" noProof="0" dirty="0" smtClean="0"/>
              <a:t>Stockholm University has about 29,000 full time students of which 62% are women, the total amount of students is 69,000 including part time and distance studies.</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GB" baseline="0" noProof="0" dirty="0" smtClean="0"/>
              <a:t>The university offers 194 educational programmes, and about 1,700 courses.</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GB" baseline="0" noProof="0" dirty="0" smtClean="0"/>
              <a:t>87% of the students are enrolled in courses and programmes within Humanities &amp; Social Sciences, 13% in sciences. </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GB" baseline="0" noProof="0" dirty="0" smtClean="0"/>
              <a:t>There are about 3,500 academic staff (66% of total staff) employed, of which most are both teaching and doing research</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GB" baseline="0" noProof="0" dirty="0" smtClean="0"/>
              <a:t>Currently, there are 1,780 PhD students enrolled, of which 84% are related to the faculties of Social Sciences, Humanities and Law and 13% to the Faculty of Science.</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GB" baseline="0" noProof="0" dirty="0" smtClean="0"/>
              <a:t>We’re ranked as one of the top 100 universities in the world by the Times Higher Education Ranking.</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GB" baseline="0" noProof="0" dirty="0" smtClean="0"/>
              <a:t>Most of our operations are funded by the Swedish state, mainly through grants from the Governmental Department of Education and the Swedish Research Council, but there are some external funding as well. </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GB" baseline="0" noProof="0" dirty="0" smtClean="0"/>
              <a:t>The strategies for 2015 to 2018 is to continue to nurture the excellence of the fundamental research, at the same time as we grow into a modern university without compromising the academic values while supporting both national and international collaboration.</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GB" baseline="0" noProof="0" dirty="0" smtClean="0"/>
              <a:t>The founding principles, since 1878, is openness, accessibility and a close connection to the society as a whole, and this is something that is very much related to the Stockholm University Press, which I’m moving onto now.</a:t>
            </a:r>
          </a:p>
          <a:p>
            <a:endParaRPr lang="sv-SE" dirty="0"/>
          </a:p>
        </p:txBody>
      </p:sp>
      <p:sp>
        <p:nvSpPr>
          <p:cNvPr id="4" name="Platshållare för bildnummer 3"/>
          <p:cNvSpPr>
            <a:spLocks noGrp="1"/>
          </p:cNvSpPr>
          <p:nvPr>
            <p:ph type="sldNum" sz="quarter" idx="10"/>
          </p:nvPr>
        </p:nvSpPr>
        <p:spPr/>
        <p:txBody>
          <a:bodyPr/>
          <a:lstStyle/>
          <a:p>
            <a:fld id="{A9264AB5-3208-46EB-A2CB-53BA67DEFF15}" type="slidenum">
              <a:rPr lang="sv-SE" smtClean="0"/>
              <a:pPr/>
              <a:t>2</a:t>
            </a:fld>
            <a:endParaRPr lang="sv-SE"/>
          </a:p>
        </p:txBody>
      </p:sp>
    </p:spTree>
    <p:extLst>
      <p:ext uri="{BB962C8B-B14F-4D97-AF65-F5344CB8AC3E}">
        <p14:creationId xmlns:p14="http://schemas.microsoft.com/office/powerpoint/2010/main" val="19513567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normAutofit fontScale="85000" lnSpcReduction="10000"/>
          </a:bodyPr>
          <a:lstStyle/>
          <a:p>
            <a:pPr marL="171450" indent="-171450">
              <a:buFont typeface="Arial" charset="0"/>
              <a:buChar char="•"/>
            </a:pPr>
            <a:r>
              <a:rPr lang="en-GB" noProof="0" dirty="0" smtClean="0"/>
              <a:t>Stockholm</a:t>
            </a:r>
            <a:r>
              <a:rPr lang="en-GB" baseline="0" noProof="0" dirty="0" smtClean="0"/>
              <a:t> University Press is a part of the University Library, and by that also a part of the university as a whole.</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GB" baseline="0" noProof="0" dirty="0" smtClean="0"/>
              <a:t>In order to support the strategies laid out in the previous slide, it was decided there was a need an upgraded publishing service for our researchers, and there was a demand for more Open Access options. </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GB" baseline="0" noProof="0" dirty="0" smtClean="0"/>
              <a:t>The press was thus formed in 2013, based on a decision of the Vice-Chancellor, and its governance and operation was placed at the Library </a:t>
            </a:r>
          </a:p>
          <a:p>
            <a:pPr marL="171450" indent="-171450">
              <a:buFont typeface="Arial" charset="0"/>
              <a:buChar char="•"/>
            </a:pPr>
            <a:r>
              <a:rPr lang="en-GB" baseline="0" noProof="0" dirty="0" smtClean="0"/>
              <a:t>An early decision in the process of forming the press, was to ensure it had a clear focus on the users, i.e. the researchers, to ensure that it was closely related to their needs.</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GB" baseline="0" noProof="0" dirty="0" smtClean="0"/>
              <a:t>At that time, the university already had a couple of publishing operations: 1) </a:t>
            </a:r>
            <a:r>
              <a:rPr lang="en-GB" baseline="0" noProof="0" dirty="0" err="1" smtClean="0"/>
              <a:t>Acta</a:t>
            </a:r>
            <a:r>
              <a:rPr lang="en-GB" baseline="0" noProof="0" dirty="0" smtClean="0"/>
              <a:t> </a:t>
            </a:r>
            <a:r>
              <a:rPr lang="en-GB" baseline="0" noProof="0" dirty="0" err="1" smtClean="0"/>
              <a:t>Universitatis</a:t>
            </a:r>
            <a:r>
              <a:rPr lang="en-GB" baseline="0" noProof="0" dirty="0" smtClean="0"/>
              <a:t> </a:t>
            </a:r>
            <a:r>
              <a:rPr lang="en-GB" baseline="0" noProof="0" dirty="0" err="1" smtClean="0"/>
              <a:t>Stockholmiensis</a:t>
            </a:r>
            <a:r>
              <a:rPr lang="en-GB" baseline="0" noProof="0" dirty="0" smtClean="0"/>
              <a:t>, administrated by the Library, for dissertations and somewhat peer-reviewed books and series, and 2) HLS </a:t>
            </a:r>
            <a:r>
              <a:rPr lang="en-GB" baseline="0" noProof="0" dirty="0" err="1" smtClean="0"/>
              <a:t>Förlag</a:t>
            </a:r>
            <a:r>
              <a:rPr lang="en-GB" baseline="0" noProof="0" dirty="0" smtClean="0"/>
              <a:t>, which was the publishing entity placed of the Teacher’s college that merged in with the university, which mainly dealt with text books for teachers’ education. These two operations were closed and some of the HLS Publishing staff moved to the Library.</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GB" baseline="0" noProof="0" dirty="0" smtClean="0"/>
              <a:t>In the previous structure, there was no open access option, no control over the quality assessment process, and most importantly no home for academic journals.</a:t>
            </a:r>
          </a:p>
          <a:p>
            <a:pPr marL="171450" indent="-171450">
              <a:buFont typeface="Arial" charset="0"/>
              <a:buChar char="•"/>
            </a:pPr>
            <a:r>
              <a:rPr lang="en-GB" baseline="0" noProof="0" dirty="0" smtClean="0"/>
              <a:t>The Stockholm University Press has since then been allowed to grow organically, and in accordance with the users’ needs of research communication.</a:t>
            </a:r>
          </a:p>
          <a:p>
            <a:pPr marL="171450" indent="-171450">
              <a:buFont typeface="Arial" charset="0"/>
              <a:buChar char="•"/>
            </a:pPr>
            <a:r>
              <a:rPr lang="en-GB" baseline="0" noProof="0" dirty="0" smtClean="0"/>
              <a:t>We publish peer-reviewed and academic books and journals, online-first, but with a print-on-demand function for books (distribution through Amazon and Swedish book agents)</a:t>
            </a:r>
          </a:p>
          <a:p>
            <a:pPr marL="171450" indent="-171450">
              <a:buFont typeface="Arial" charset="0"/>
              <a:buChar char="•"/>
            </a:pPr>
            <a:r>
              <a:rPr lang="en-GB" baseline="0" noProof="0" dirty="0" smtClean="0"/>
              <a:t>The current operation is run by five Library staff, of which none of them are dedicated to only working with publishing matters. However, some further expertise in academic publishing was added to the staff profile in 2014 (i.e. me) to further ensure that an alternative to the traditional publishing outlets was put in place, while making sure that the quality assessment process is of the highest standard.</a:t>
            </a:r>
          </a:p>
          <a:p>
            <a:pPr marL="171450" indent="-171450">
              <a:buFont typeface="Arial" charset="0"/>
              <a:buChar char="•"/>
            </a:pPr>
            <a:r>
              <a:rPr lang="en-GB" baseline="0" noProof="0" dirty="0" smtClean="0"/>
              <a:t>Publishing of dissertations from Stockholm University is also managed by the University Library, but not under the Stockholm University Press brand.</a:t>
            </a:r>
          </a:p>
          <a:p>
            <a:pPr marL="171450" indent="-171450">
              <a:buFont typeface="Arial" charset="0"/>
              <a:buChar char="•"/>
            </a:pPr>
            <a:r>
              <a:rPr lang="en-GB" baseline="0" noProof="0" dirty="0" smtClean="0"/>
              <a:t>The platform for publishing of grey area literature, reports and other miscellaneous works by researchers is currently being built, with a current plan for release in late 2016 or early 2017.</a:t>
            </a:r>
            <a:endParaRPr lang="en-GB" noProof="0" dirty="0" smtClean="0"/>
          </a:p>
          <a:p>
            <a:pPr marL="171450" indent="-171450">
              <a:buFont typeface="Arial" charset="0"/>
              <a:buChar char="•"/>
            </a:pPr>
            <a:endParaRPr lang="en-GB" baseline="0" noProof="0" dirty="0" smtClean="0"/>
          </a:p>
          <a:p>
            <a:pPr marL="171450" indent="-171450">
              <a:buFont typeface="Arial" charset="0"/>
              <a:buChar char="•"/>
            </a:pPr>
            <a:endParaRPr lang="en-GB" baseline="0" noProof="0" dirty="0" smtClean="0"/>
          </a:p>
        </p:txBody>
      </p:sp>
      <p:sp>
        <p:nvSpPr>
          <p:cNvPr id="4" name="Platshållare för bildnummer 3"/>
          <p:cNvSpPr>
            <a:spLocks noGrp="1"/>
          </p:cNvSpPr>
          <p:nvPr>
            <p:ph type="sldNum" sz="quarter" idx="10"/>
          </p:nvPr>
        </p:nvSpPr>
        <p:spPr/>
        <p:txBody>
          <a:bodyPr/>
          <a:lstStyle/>
          <a:p>
            <a:fld id="{A9264AB5-3208-46EB-A2CB-53BA67DEFF15}" type="slidenum">
              <a:rPr lang="sv-SE" smtClean="0"/>
              <a:pPr/>
              <a:t>3</a:t>
            </a:fld>
            <a:endParaRPr lang="sv-SE"/>
          </a:p>
        </p:txBody>
      </p:sp>
    </p:spTree>
    <p:extLst>
      <p:ext uri="{BB962C8B-B14F-4D97-AF65-F5344CB8AC3E}">
        <p14:creationId xmlns:p14="http://schemas.microsoft.com/office/powerpoint/2010/main" val="20432965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lstStyle/>
          <a:p>
            <a:r>
              <a:rPr lang="en-GB" noProof="0" dirty="0" smtClean="0"/>
              <a:t>So, what are the ke</a:t>
            </a:r>
            <a:r>
              <a:rPr lang="en-GB" baseline="0" noProof="0" dirty="0" smtClean="0"/>
              <a:t>y drivers for this publishing entity as a part of the library and university?</a:t>
            </a:r>
            <a:endParaRPr lang="en-GB" noProof="0" dirty="0" smtClean="0"/>
          </a:p>
          <a:p>
            <a:pPr marL="171450" indent="-171450">
              <a:buFont typeface="Arial" charset="0"/>
              <a:buChar char="•"/>
            </a:pPr>
            <a:r>
              <a:rPr lang="en-GB" noProof="0" dirty="0" smtClean="0"/>
              <a:t>Researcher-driven</a:t>
            </a:r>
            <a:r>
              <a:rPr lang="en-GB" baseline="0" noProof="0" dirty="0" smtClean="0"/>
              <a:t>: supports global dissemination and provides platforms for peer-review and further collaboration</a:t>
            </a:r>
          </a:p>
          <a:p>
            <a:pPr marL="171450" indent="-171450">
              <a:buFont typeface="Arial" charset="0"/>
              <a:buChar char="•"/>
            </a:pPr>
            <a:r>
              <a:rPr lang="en-GB" noProof="0" dirty="0" smtClean="0"/>
              <a:t>A</a:t>
            </a:r>
            <a:r>
              <a:rPr lang="en-GB" baseline="0" noProof="0" dirty="0" smtClean="0"/>
              <a:t> true non-profit organisations allows for other drivers than the current market, it is the need for knowledge and dissemination that should be making the calls</a:t>
            </a:r>
            <a:endParaRPr lang="en-GB" noProof="0" dirty="0" smtClean="0"/>
          </a:p>
          <a:p>
            <a:pPr marL="171450" indent="-171450">
              <a:buFont typeface="Arial" charset="0"/>
              <a:buChar char="•"/>
            </a:pPr>
            <a:r>
              <a:rPr lang="en-GB" baseline="0" noProof="0" dirty="0" smtClean="0"/>
              <a:t>Open Access is a given, as a National mandate is expected to be in place by 2017 and as this is one of the founding principles of the entire University. There should be no lock on knowledge.</a:t>
            </a:r>
            <a:endParaRPr lang="en-GB" noProof="0" dirty="0" smtClean="0"/>
          </a:p>
          <a:p>
            <a:pPr marL="171450" indent="-171450">
              <a:buFont typeface="Arial" charset="0"/>
              <a:buChar char="•"/>
            </a:pPr>
            <a:r>
              <a:rPr lang="en-GB" noProof="0" dirty="0" smtClean="0"/>
              <a:t>Educating academics through creating good examples – the publishing</a:t>
            </a:r>
            <a:r>
              <a:rPr lang="en-GB" baseline="0" noProof="0" dirty="0" smtClean="0"/>
              <a:t> tradition at Stockholm University is diverse, as the different faculties have different needs (for example, publications in Swedish and other languages than English).</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GB" noProof="0" dirty="0" smtClean="0"/>
              <a:t>Building guidelines that explains why – international guidelines on publication ethics and best practices of publishing are high up</a:t>
            </a:r>
            <a:r>
              <a:rPr lang="en-GB" baseline="0" noProof="0" dirty="0" smtClean="0"/>
              <a:t> on the agenda in order to ensure best practices</a:t>
            </a:r>
            <a:endParaRPr lang="en-GB" noProof="0" dirty="0" smtClean="0"/>
          </a:p>
          <a:p>
            <a:pPr marL="171450" indent="-171450">
              <a:buFont typeface="Arial" charset="0"/>
              <a:buChar char="•"/>
            </a:pPr>
            <a:r>
              <a:rPr lang="en-GB" noProof="0" dirty="0" smtClean="0"/>
              <a:t>Learning through these good examples and metrics – showing results openly.</a:t>
            </a:r>
          </a:p>
          <a:p>
            <a:endParaRPr lang="sv-SE" dirty="0"/>
          </a:p>
        </p:txBody>
      </p:sp>
      <p:sp>
        <p:nvSpPr>
          <p:cNvPr id="4" name="Platshållare för bildnummer 3"/>
          <p:cNvSpPr>
            <a:spLocks noGrp="1"/>
          </p:cNvSpPr>
          <p:nvPr>
            <p:ph type="sldNum" sz="quarter" idx="10"/>
          </p:nvPr>
        </p:nvSpPr>
        <p:spPr/>
        <p:txBody>
          <a:bodyPr/>
          <a:lstStyle/>
          <a:p>
            <a:fld id="{A9264AB5-3208-46EB-A2CB-53BA67DEFF15}" type="slidenum">
              <a:rPr lang="sv-SE" smtClean="0"/>
              <a:pPr/>
              <a:t>4</a:t>
            </a:fld>
            <a:endParaRPr lang="sv-SE"/>
          </a:p>
        </p:txBody>
      </p:sp>
    </p:spTree>
    <p:extLst>
      <p:ext uri="{BB962C8B-B14F-4D97-AF65-F5344CB8AC3E}">
        <p14:creationId xmlns:p14="http://schemas.microsoft.com/office/powerpoint/2010/main" val="13685472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normAutofit fontScale="55000" lnSpcReduction="20000"/>
          </a:bodyPr>
          <a:lstStyle/>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GB" dirty="0" smtClean="0"/>
              <a:t>In</a:t>
            </a:r>
            <a:r>
              <a:rPr lang="en-GB" baseline="0" dirty="0" smtClean="0"/>
              <a:t> order to out further emphasis on the researcher-led publishing, th</a:t>
            </a:r>
            <a:r>
              <a:rPr lang="en-GB" dirty="0" smtClean="0"/>
              <a:t>e</a:t>
            </a:r>
            <a:r>
              <a:rPr lang="en-GB" baseline="0" dirty="0" smtClean="0"/>
              <a:t> editorial structure of the Press is built on the collaboration between the different stakeholders of the process</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GB" baseline="0" noProof="0" dirty="0" smtClean="0"/>
              <a:t>The Publishing Committee include elected members of senior faculty along with representatives from the Library staff. </a:t>
            </a:r>
            <a:r>
              <a:rPr lang="en-GB" baseline="0" dirty="0" smtClean="0"/>
              <a:t>Their job is to establish ethical guidelines, contributing to the scope of the entire press bit most importantly they make the final decisions on whether or not to publish a book or a journal. They will </a:t>
            </a:r>
            <a:r>
              <a:rPr lang="en-GB" dirty="0" smtClean="0"/>
              <a:t>quality check all final recommendations from editorial</a:t>
            </a:r>
            <a:r>
              <a:rPr lang="en-GB" baseline="0" dirty="0" smtClean="0"/>
              <a:t> boards, to ensure that the process has been correctly handled with a special representative focussing on publication</a:t>
            </a:r>
            <a:r>
              <a:rPr lang="en-GB" dirty="0" smtClean="0"/>
              <a:t> ethics</a:t>
            </a:r>
            <a:endParaRPr lang="en-GB" baseline="0" noProof="0" dirty="0" smtClean="0"/>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GB" baseline="0" noProof="0" dirty="0" smtClean="0"/>
              <a:t>The governing bodies, Editorial Boards, of book series and journals is formed by researchers, who is responsible for the editorial processes.</a:t>
            </a:r>
          </a:p>
          <a:p>
            <a:pPr marL="171450" indent="-171450">
              <a:buFont typeface="Arial" charset="0"/>
              <a:buChar char="•"/>
            </a:pPr>
            <a:r>
              <a:rPr lang="en-GB" baseline="0" noProof="0" dirty="0" smtClean="0"/>
              <a:t>The Editorial Boards are formed of active researchers in each respective subject area, based on their own ideas and scope. It is also common to recruit board members from other institutions or countries, to facilitate networking and external review</a:t>
            </a:r>
          </a:p>
          <a:p>
            <a:pPr marL="171450" indent="-171450">
              <a:buFont typeface="Arial" charset="0"/>
              <a:buChar char="•"/>
            </a:pPr>
            <a:r>
              <a:rPr lang="en-GB" baseline="0" noProof="0" dirty="0" smtClean="0"/>
              <a:t>External reviewers – no one can review a manuscript from their own department or institution, so all reviewers should be invited on this premise, based on the networks of the board members</a:t>
            </a:r>
          </a:p>
          <a:p>
            <a:pPr marL="171450" indent="-171450">
              <a:buFont typeface="Arial" charset="0"/>
              <a:buChar char="•"/>
            </a:pPr>
            <a:r>
              <a:rPr lang="en-GB" baseline="0" noProof="0" dirty="0" smtClean="0"/>
              <a:t>The administration is a part of the university, and thus have access to databases and information channels to facilitate the support to researchers as authors, editors and reviewers</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GB" dirty="0" smtClean="0"/>
              <a:t>No library staff works solely with</a:t>
            </a:r>
            <a:r>
              <a:rPr lang="en-GB" baseline="0" dirty="0" smtClean="0"/>
              <a:t> press matters. They have other duties at the library to ensure that the perspective about the meaning-making process is in place (I, for example work with forming strategies for learning and instruction about all library services to both researchers and students</a:t>
            </a:r>
            <a:r>
              <a:rPr lang="en-GB" baseline="0" noProof="0" dirty="0" smtClean="0"/>
              <a:t>)</a:t>
            </a:r>
            <a:endParaRPr lang="en-GB" noProof="0" dirty="0" smtClean="0"/>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endParaRPr lang="en-GB" baseline="0" dirty="0" smtClean="0"/>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GB" baseline="0" dirty="0" smtClean="0"/>
              <a:t>Working structure:</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GB" baseline="0" dirty="0" smtClean="0"/>
              <a:t>Authors submit papers, proposals and full manuscripts</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GB" baseline="0" dirty="0" smtClean="0"/>
              <a:t>The Editorial Boards assess the manuscripts and appoints reviewers and make decisions or recommendations of decisions (the structure is a little bit different between journals and books)</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GB" baseline="0" dirty="0" smtClean="0"/>
              <a:t>The Library/Press staff facilitates the process and run the day-to-day management</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GB" baseline="0" dirty="0" smtClean="0"/>
              <a:t>The Publishing Committee makes final decisions about proposals (books and journals) and book manuscripts</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GB" baseline="0" dirty="0" smtClean="0"/>
              <a:t>The Journal Editors make decisions about the acceptance of single articles</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GB" baseline="0" dirty="0" smtClean="0"/>
              <a:t>The Readers/Users are a part of the cake, as they can come with feedback through open commenting sections, and by analysis of usage patterns</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GB" baseline="0" dirty="0" smtClean="0"/>
              <a:t>The different pieces of this cake interlaces with each other, and the press processes are built to facilitate these interactions, by for example online systems for handling the review process for books and journals.</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GB" baseline="0" dirty="0" smtClean="0"/>
              <a:t>We share these systems with the network of presses belonging to the Ubiquity Partner Network, and can thus take advantage of developments being made without having to focus on them ourselves, so they also make a part of the same delicious cake.</a:t>
            </a:r>
          </a:p>
          <a:p>
            <a:pPr marL="0" marR="0" indent="0" algn="l" defTabSz="914400" rtl="0" eaLnBrk="1" fontAlgn="auto" latinLnBrk="0" hangingPunct="1">
              <a:lnSpc>
                <a:spcPct val="100000"/>
              </a:lnSpc>
              <a:spcBef>
                <a:spcPts val="0"/>
              </a:spcBef>
              <a:spcAft>
                <a:spcPts val="0"/>
              </a:spcAft>
              <a:buClrTx/>
              <a:buSzTx/>
              <a:buFont typeface="Arial"/>
              <a:buNone/>
              <a:tabLst/>
              <a:defRPr/>
            </a:pPr>
            <a:endParaRPr lang="en-GB" dirty="0" smtClean="0"/>
          </a:p>
          <a:p>
            <a:pPr marL="171450" marR="0" indent="-171450" algn="l" defTabSz="914400" rtl="0" eaLnBrk="1" fontAlgn="auto" latinLnBrk="0" hangingPunct="1">
              <a:lnSpc>
                <a:spcPct val="100000"/>
              </a:lnSpc>
              <a:spcBef>
                <a:spcPts val="0"/>
              </a:spcBef>
              <a:spcAft>
                <a:spcPts val="0"/>
              </a:spcAft>
              <a:buClrTx/>
              <a:buSzTx/>
              <a:buFont typeface="Arial"/>
              <a:buChar char="•"/>
              <a:tabLst/>
              <a:defRPr/>
            </a:pPr>
            <a:r>
              <a:rPr lang="en-GB" baseline="0" dirty="0" smtClean="0"/>
              <a:t>The Stockholm University Press staff is assisting editorial boards with system practices, guidelines, instructions, liaising with our partner press, assisting authors during submission, answering questions, handling licencing queries and many more things.</a:t>
            </a:r>
            <a:endParaRPr lang="en-GB" dirty="0" smtClean="0"/>
          </a:p>
          <a:p>
            <a:pPr marL="171450" indent="-171450">
              <a:buFont typeface="Arial"/>
              <a:buChar char="•"/>
            </a:pPr>
            <a:r>
              <a:rPr lang="en-GB" dirty="0" smtClean="0"/>
              <a:t>Th</a:t>
            </a:r>
            <a:r>
              <a:rPr lang="en-GB" baseline="0" dirty="0" smtClean="0"/>
              <a:t>e Ubiquity Press and their network structure are mostly involved with activities after the acceptance date of projects, but will also assist with the day-to-day running of journals, peer-review systems but are also involved in giving advice on the editorial processes. The network of presses serves as a point of reflection and </a:t>
            </a:r>
            <a:r>
              <a:rPr lang="en-GB" baseline="0" dirty="0" err="1" smtClean="0"/>
              <a:t>collaboratio</a:t>
            </a:r>
            <a:r>
              <a:rPr lang="en-GB" baseline="0" dirty="0" smtClean="0"/>
              <a:t>.</a:t>
            </a:r>
          </a:p>
          <a:p>
            <a:pPr marL="171450" indent="-171450">
              <a:buFont typeface="Arial"/>
              <a:buChar char="•"/>
            </a:pPr>
            <a:endParaRPr lang="en-GB" baseline="0" dirty="0" smtClean="0"/>
          </a:p>
          <a:p>
            <a:pPr marL="171450" indent="-171450">
              <a:buFont typeface="Arial"/>
              <a:buChar char="•"/>
            </a:pPr>
            <a:r>
              <a:rPr lang="en-GB" baseline="0" dirty="0" smtClean="0"/>
              <a:t>The Readers/users of our services is also a part of the structure, as most of our ideas for improvements and development come from their comments and suggestions.</a:t>
            </a:r>
            <a:endParaRPr lang="en-GB" dirty="0" smtClean="0"/>
          </a:p>
          <a:p>
            <a:endParaRPr lang="sv-SE" dirty="0" smtClean="0"/>
          </a:p>
          <a:p>
            <a:endParaRPr lang="sv-SE" dirty="0" smtClean="0"/>
          </a:p>
          <a:p>
            <a:endParaRPr lang="sv-SE" dirty="0"/>
          </a:p>
        </p:txBody>
      </p:sp>
      <p:sp>
        <p:nvSpPr>
          <p:cNvPr id="4" name="Platshållare för bildnummer 3"/>
          <p:cNvSpPr>
            <a:spLocks noGrp="1"/>
          </p:cNvSpPr>
          <p:nvPr>
            <p:ph type="sldNum" sz="quarter" idx="10"/>
          </p:nvPr>
        </p:nvSpPr>
        <p:spPr/>
        <p:txBody>
          <a:bodyPr/>
          <a:lstStyle/>
          <a:p>
            <a:fld id="{A9264AB5-3208-46EB-A2CB-53BA67DEFF15}" type="slidenum">
              <a:rPr lang="sv-SE" smtClean="0"/>
              <a:pPr/>
              <a:t>5</a:t>
            </a:fld>
            <a:endParaRPr lang="sv-SE"/>
          </a:p>
        </p:txBody>
      </p:sp>
    </p:spTree>
    <p:extLst>
      <p:ext uri="{BB962C8B-B14F-4D97-AF65-F5344CB8AC3E}">
        <p14:creationId xmlns:p14="http://schemas.microsoft.com/office/powerpoint/2010/main" val="3191252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1450" indent="-171450">
              <a:buFont typeface="Arial" charset="0"/>
              <a:buChar char="•"/>
            </a:pPr>
            <a:r>
              <a:rPr lang="en-GB" noProof="0" dirty="0" smtClean="0"/>
              <a:t>Stockholm</a:t>
            </a:r>
            <a:r>
              <a:rPr lang="en-GB" baseline="0" noProof="0" dirty="0" smtClean="0"/>
              <a:t> University Press currently publishes four Journals, of which two have published content, Designs for Learning (Education Science) and Rural Landscapes (a combination of Human and Natural Geography). As you can see here.</a:t>
            </a:r>
          </a:p>
          <a:p>
            <a:pPr marL="171450" indent="-171450">
              <a:buFont typeface="Arial" charset="0"/>
              <a:buChar char="•"/>
            </a:pPr>
            <a:r>
              <a:rPr lang="en-GB" baseline="0" noProof="0" dirty="0" smtClean="0"/>
              <a:t>This particular journal, Rural Landscapes, was started together with researchers at the Department of Human Geography at Stockholm University. They have published 7 articles in a little over a year, and are now picking up on speed</a:t>
            </a:r>
          </a:p>
          <a:p>
            <a:pPr marL="171450" indent="-171450">
              <a:buFont typeface="Arial" charset="0"/>
              <a:buChar char="•"/>
            </a:pPr>
            <a:r>
              <a:rPr lang="en-GB" baseline="0" noProof="0" dirty="0" smtClean="0"/>
              <a:t>The journals published with us get support to build a platform like this one, for online distribution and editorial assessment, strategic advice to build an editorial structure and dissemination plan, advice on best practices for journal publishing in a global landscape as well as professional production services, with the help of our service partner Ubiquity Press</a:t>
            </a:r>
          </a:p>
          <a:p>
            <a:pPr marL="171450" indent="-171450">
              <a:buFont typeface="Arial" charset="0"/>
              <a:buChar char="•"/>
            </a:pPr>
            <a:endParaRPr lang="sv-SE" dirty="0"/>
          </a:p>
        </p:txBody>
      </p:sp>
      <p:sp>
        <p:nvSpPr>
          <p:cNvPr id="4" name="Platshållare för bildnummer 3"/>
          <p:cNvSpPr>
            <a:spLocks noGrp="1"/>
          </p:cNvSpPr>
          <p:nvPr>
            <p:ph type="sldNum" sz="quarter" idx="10"/>
          </p:nvPr>
        </p:nvSpPr>
        <p:spPr/>
        <p:txBody>
          <a:bodyPr/>
          <a:lstStyle/>
          <a:p>
            <a:fld id="{A9264AB5-3208-46EB-A2CB-53BA67DEFF15}" type="slidenum">
              <a:rPr lang="sv-SE" smtClean="0"/>
              <a:pPr/>
              <a:t>6</a:t>
            </a:fld>
            <a:endParaRPr lang="sv-SE"/>
          </a:p>
        </p:txBody>
      </p:sp>
    </p:spTree>
    <p:extLst>
      <p:ext uri="{BB962C8B-B14F-4D97-AF65-F5344CB8AC3E}">
        <p14:creationId xmlns:p14="http://schemas.microsoft.com/office/powerpoint/2010/main" val="13658941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normAutofit fontScale="92500"/>
          </a:bodyPr>
          <a:lstStyle/>
          <a:p>
            <a:pPr marL="171450" indent="-171450">
              <a:buFont typeface="Arial" charset="0"/>
              <a:buChar char="•"/>
            </a:pPr>
            <a:r>
              <a:rPr lang="en-GB" baseline="0" noProof="0" dirty="0" smtClean="0"/>
              <a:t>The </a:t>
            </a:r>
            <a:r>
              <a:rPr lang="en-GB" baseline="0" noProof="0" dirty="0" smtClean="0"/>
              <a:t>usage statistics of the content published so far is summarised per journal is shown in this graph.</a:t>
            </a:r>
          </a:p>
          <a:p>
            <a:pPr marL="171450" indent="-171450">
              <a:buFont typeface="Arial" charset="0"/>
              <a:buChar char="•"/>
            </a:pPr>
            <a:r>
              <a:rPr lang="en-GB" baseline="0" noProof="0" dirty="0" smtClean="0"/>
              <a:t>Note that Designs for Learning has been publishing their content with Stockholm University Press since January 2016, where the journal archive was moved from another publisher. Currently holds an archive of about 65 articles.</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GB" noProof="0" dirty="0" smtClean="0"/>
              <a:t>The </a:t>
            </a:r>
            <a:r>
              <a:rPr lang="en-GB" noProof="0" dirty="0" smtClean="0"/>
              <a:t>Journal of Montessori Research</a:t>
            </a:r>
            <a:r>
              <a:rPr lang="en-GB" baseline="0" noProof="0" dirty="0" smtClean="0"/>
              <a:t> &amp; Education and the Scandinavian Journal of Work and Organizational Psychology have yet to publish any papers, but the sites are up and running and they are open for submissions. Both these two new starts shows promise, as they are both attracting thousands of online visitors without even having added content yet.</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GB" baseline="0" noProof="0" dirty="0" smtClean="0"/>
              <a:t>Since the majority of our journals are starting from scratch, and most of the contracts was signed in 2015, it has taken a while before the </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GB" baseline="0" noProof="0" dirty="0" smtClean="0"/>
              <a:t>The total cost of publishing services are GBP 300 per article, and no overhead is charged by the Library.</a:t>
            </a:r>
            <a:endParaRPr lang="en-GB" noProof="0" dirty="0" smtClean="0"/>
          </a:p>
          <a:p>
            <a:endParaRPr lang="sv-SE" dirty="0"/>
          </a:p>
        </p:txBody>
      </p:sp>
      <p:sp>
        <p:nvSpPr>
          <p:cNvPr id="4" name="Platshållare för bildnummer 3"/>
          <p:cNvSpPr>
            <a:spLocks noGrp="1"/>
          </p:cNvSpPr>
          <p:nvPr>
            <p:ph type="sldNum" sz="quarter" idx="10"/>
          </p:nvPr>
        </p:nvSpPr>
        <p:spPr/>
        <p:txBody>
          <a:bodyPr/>
          <a:lstStyle/>
          <a:p>
            <a:fld id="{A9264AB5-3208-46EB-A2CB-53BA67DEFF15}" type="slidenum">
              <a:rPr lang="sv-SE" smtClean="0"/>
              <a:pPr/>
              <a:t>7</a:t>
            </a:fld>
            <a:endParaRPr lang="sv-SE"/>
          </a:p>
        </p:txBody>
      </p:sp>
    </p:spTree>
    <p:extLst>
      <p:ext uri="{BB962C8B-B14F-4D97-AF65-F5344CB8AC3E}">
        <p14:creationId xmlns:p14="http://schemas.microsoft.com/office/powerpoint/2010/main" val="6764354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normAutofit lnSpcReduction="10000"/>
          </a:bodyPr>
          <a:lstStyle/>
          <a:p>
            <a:pPr marL="171450" indent="-171450">
              <a:buFont typeface="Arial" charset="0"/>
              <a:buChar char="•"/>
            </a:pPr>
            <a:r>
              <a:rPr lang="en-GB" noProof="0" dirty="0" smtClean="0"/>
              <a:t>The books</a:t>
            </a:r>
            <a:r>
              <a:rPr lang="en-GB" baseline="0" noProof="0" dirty="0" smtClean="0"/>
              <a:t> are commissioned in close relationship with the Editorial Boards per subject area. Their publishing plan is based on the need for research communication within each specific area.</a:t>
            </a:r>
          </a:p>
          <a:p>
            <a:pPr marL="171450" indent="-171450">
              <a:buFont typeface="Arial" charset="0"/>
              <a:buChar char="•"/>
            </a:pPr>
            <a:r>
              <a:rPr lang="en-GB" baseline="0" noProof="0" dirty="0" smtClean="0"/>
              <a:t>We allow books as a part of a series or single projects, as long as we can provide a quality assessment structure, with limits to subject areas or quantity.</a:t>
            </a:r>
          </a:p>
          <a:p>
            <a:pPr marL="171450" indent="-171450">
              <a:buFont typeface="Arial" charset="0"/>
              <a:buChar char="•"/>
            </a:pPr>
            <a:r>
              <a:rPr lang="en-GB" baseline="0" noProof="0" dirty="0" smtClean="0"/>
              <a:t>Currently, we have a contract with three Editorial Boards for book series: Stockholm English Studies, Stockholm Studies in Romance Languages and the Stockholm German and Dutch Studies. There are discussions ongoing with Editorial Boards within Didactics, History, Culture &amp; Aesthetics, Latin, Theatre studies, Economic History and a few more. As you may notice, the current need seems to be for books within the Humanities, as that has been an area previously mostly interested in smaller works in local languages, but they are now interested in open access and further dissemination and collaboration.</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GB" sz="1200" b="0" i="0" u="none" strike="noStrike" kern="1200" baseline="0" noProof="0" dirty="0" smtClean="0">
                <a:solidFill>
                  <a:schemeClr val="tx1"/>
                </a:solidFill>
                <a:effectLst/>
                <a:latin typeface="+mn-lt"/>
                <a:ea typeface="+mn-ea"/>
                <a:cs typeface="+mn-cs"/>
              </a:rPr>
              <a:t>A book project normally costs about GBP 3,250 (70,000 words, 20 images, or about 200 pages)</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GB" sz="1200" b="0" i="0" u="none" strike="noStrike" kern="1200" baseline="0" noProof="0" dirty="0" smtClean="0">
                <a:solidFill>
                  <a:schemeClr val="tx1"/>
                </a:solidFill>
                <a:effectLst/>
                <a:latin typeface="+mn-lt"/>
                <a:ea typeface="+mn-ea"/>
                <a:cs typeface="+mn-cs"/>
              </a:rPr>
              <a:t>It is still hard to say something about the time it takes to publish a book with Stockholm University Press, as we do not have enough data to do a statistical analysis, but on average it takes about 6 months to a year from submitted proposal to a published book.</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GB" sz="1200" b="0" i="0" u="none" strike="noStrike" kern="1200" baseline="0" noProof="0" dirty="0" smtClean="0">
                <a:solidFill>
                  <a:schemeClr val="tx1"/>
                </a:solidFill>
                <a:effectLst/>
                <a:latin typeface="+mn-lt"/>
                <a:ea typeface="+mn-ea"/>
                <a:cs typeface="+mn-cs"/>
              </a:rPr>
              <a:t>A new online platform for the editorial and production processing built by Ubiquity Press was released in February, which further adds a quality aspect to the editorial assessment work as well as ensuring a better transparency for authors, reviewers and editors.</a:t>
            </a:r>
            <a:endParaRPr lang="sv-SE" dirty="0"/>
          </a:p>
        </p:txBody>
      </p:sp>
      <p:sp>
        <p:nvSpPr>
          <p:cNvPr id="4" name="Platshållare för bildnummer 3"/>
          <p:cNvSpPr>
            <a:spLocks noGrp="1"/>
          </p:cNvSpPr>
          <p:nvPr>
            <p:ph type="sldNum" sz="quarter" idx="10"/>
          </p:nvPr>
        </p:nvSpPr>
        <p:spPr/>
        <p:txBody>
          <a:bodyPr/>
          <a:lstStyle/>
          <a:p>
            <a:fld id="{A9264AB5-3208-46EB-A2CB-53BA67DEFF15}" type="slidenum">
              <a:rPr lang="sv-SE" smtClean="0"/>
              <a:pPr/>
              <a:t>8</a:t>
            </a:fld>
            <a:endParaRPr lang="sv-SE"/>
          </a:p>
        </p:txBody>
      </p:sp>
    </p:spTree>
    <p:extLst>
      <p:ext uri="{BB962C8B-B14F-4D97-AF65-F5344CB8AC3E}">
        <p14:creationId xmlns:p14="http://schemas.microsoft.com/office/powerpoint/2010/main" val="4199374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normAutofit fontScale="85000" lnSpcReduction="10000"/>
          </a:bodyPr>
          <a:lstStyle/>
          <a:p>
            <a:r>
              <a:rPr lang="en-GB" noProof="0" dirty="0" smtClean="0"/>
              <a:t>This is the usage statistics we</a:t>
            </a:r>
            <a:r>
              <a:rPr lang="en-GB" baseline="0" noProof="0" dirty="0" smtClean="0"/>
              <a:t> have collected so far for our book projects, from February 2015 until March 2016.</a:t>
            </a:r>
            <a:endParaRPr lang="en-GB" noProof="0" dirty="0" smtClean="0"/>
          </a:p>
          <a:p>
            <a:r>
              <a:rPr lang="en-GB" noProof="0" dirty="0" smtClean="0"/>
              <a:t>Note </a:t>
            </a:r>
            <a:r>
              <a:rPr lang="en-GB" noProof="0" dirty="0" smtClean="0"/>
              <a:t>that these books have not</a:t>
            </a:r>
            <a:r>
              <a:rPr lang="en-GB" baseline="0" noProof="0" dirty="0" smtClean="0"/>
              <a:t> all been published at the same time, so some of the books have only had a few months to gather usage. The print-on-demand figures are yet to be delivered.</a:t>
            </a:r>
            <a:endParaRPr lang="en-GB" noProof="0" dirty="0" smtClean="0"/>
          </a:p>
          <a:p>
            <a:r>
              <a:rPr lang="en-GB" noProof="0" dirty="0" smtClean="0"/>
              <a:t>The book projects</a:t>
            </a:r>
            <a:r>
              <a:rPr lang="en-GB" baseline="0" noProof="0" dirty="0" smtClean="0"/>
              <a:t> are (all published as a part of a book series from departments at Stockholm University):</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en-GB" sz="1200" b="0" i="0" u="none" strike="noStrike" kern="1200" noProof="0" dirty="0" err="1" smtClean="0">
                <a:solidFill>
                  <a:schemeClr val="tx1"/>
                </a:solidFill>
                <a:effectLst/>
                <a:latin typeface="+mn-lt"/>
                <a:ea typeface="+mn-ea"/>
                <a:cs typeface="+mn-cs"/>
              </a:rPr>
              <a:t>Polemik</a:t>
            </a:r>
            <a:r>
              <a:rPr lang="en-GB" sz="1200" b="0" i="0" u="none" strike="noStrike" kern="1200" noProof="0" dirty="0" smtClean="0">
                <a:solidFill>
                  <a:schemeClr val="tx1"/>
                </a:solidFill>
                <a:effectLst/>
                <a:latin typeface="+mn-lt"/>
                <a:ea typeface="+mn-ea"/>
                <a:cs typeface="+mn-cs"/>
              </a:rPr>
              <a:t> in den </a:t>
            </a:r>
            <a:r>
              <a:rPr lang="en-GB" sz="1200" b="0" i="0" u="none" strike="noStrike" kern="1200" noProof="0" dirty="0" err="1" smtClean="0">
                <a:solidFill>
                  <a:schemeClr val="tx1"/>
                </a:solidFill>
                <a:effectLst/>
                <a:latin typeface="+mn-lt"/>
                <a:ea typeface="+mn-ea"/>
                <a:cs typeface="+mn-cs"/>
              </a:rPr>
              <a:t>Schriften</a:t>
            </a:r>
            <a:r>
              <a:rPr lang="en-GB" sz="1200" b="0" i="0" u="none" strike="noStrike" kern="1200" noProof="0" dirty="0" smtClean="0">
                <a:solidFill>
                  <a:schemeClr val="tx1"/>
                </a:solidFill>
                <a:effectLst/>
                <a:latin typeface="+mn-lt"/>
                <a:ea typeface="+mn-ea"/>
                <a:cs typeface="+mn-cs"/>
              </a:rPr>
              <a:t> Melchior </a:t>
            </a:r>
            <a:r>
              <a:rPr lang="en-GB" sz="1200" b="0" i="0" u="none" strike="noStrike" kern="1200" noProof="0" dirty="0" err="1" smtClean="0">
                <a:solidFill>
                  <a:schemeClr val="tx1"/>
                </a:solidFill>
                <a:effectLst/>
                <a:latin typeface="+mn-lt"/>
                <a:ea typeface="+mn-ea"/>
                <a:cs typeface="+mn-cs"/>
              </a:rPr>
              <a:t>Hoffmans</a:t>
            </a:r>
            <a:r>
              <a:rPr lang="en-GB" sz="1200" b="0" i="0" u="none" strike="noStrike" kern="1200" noProof="0" dirty="0" smtClean="0">
                <a:solidFill>
                  <a:schemeClr val="tx1"/>
                </a:solidFill>
                <a:effectLst/>
                <a:latin typeface="+mn-lt"/>
                <a:ea typeface="+mn-ea"/>
                <a:cs typeface="+mn-cs"/>
              </a:rPr>
              <a:t> – in</a:t>
            </a:r>
            <a:r>
              <a:rPr lang="en-GB" sz="1200" b="0" i="0" u="none" strike="noStrike" kern="1200" baseline="0" noProof="0" dirty="0" smtClean="0">
                <a:solidFill>
                  <a:schemeClr val="tx1"/>
                </a:solidFill>
                <a:effectLst/>
                <a:latin typeface="+mn-lt"/>
                <a:ea typeface="+mn-ea"/>
                <a:cs typeface="+mn-cs"/>
              </a:rPr>
              <a:t> German, December 2015</a:t>
            </a:r>
            <a:endParaRPr lang="en-GB" sz="1200" b="0" i="0" u="none" strike="noStrike" kern="1200" noProof="0" dirty="0" smtClean="0">
              <a:solidFill>
                <a:schemeClr val="tx1"/>
              </a:solidFill>
              <a:effectLst/>
              <a:latin typeface="+mn-lt"/>
              <a:ea typeface="+mn-ea"/>
              <a:cs typeface="+mn-cs"/>
            </a:endParaRP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en-GB" sz="1200" b="0" i="0" u="none" strike="noStrike" kern="1200" noProof="0" dirty="0" err="1" smtClean="0">
                <a:solidFill>
                  <a:schemeClr val="tx1"/>
                </a:solidFill>
                <a:effectLst/>
                <a:latin typeface="+mn-lt"/>
                <a:ea typeface="+mn-ea"/>
                <a:cs typeface="+mn-cs"/>
              </a:rPr>
              <a:t>Médiations</a:t>
            </a:r>
            <a:r>
              <a:rPr lang="en-GB" sz="1200" b="0" i="0" u="none" strike="noStrike" kern="1200" noProof="0" dirty="0" smtClean="0">
                <a:solidFill>
                  <a:schemeClr val="tx1"/>
                </a:solidFill>
                <a:effectLst/>
                <a:latin typeface="+mn-lt"/>
                <a:ea typeface="+mn-ea"/>
                <a:cs typeface="+mn-cs"/>
              </a:rPr>
              <a:t> </a:t>
            </a:r>
            <a:r>
              <a:rPr lang="en-GB" sz="1200" b="0" i="0" u="none" strike="noStrike" kern="1200" noProof="0" dirty="0" err="1" smtClean="0">
                <a:solidFill>
                  <a:schemeClr val="tx1"/>
                </a:solidFill>
                <a:effectLst/>
                <a:latin typeface="+mn-lt"/>
                <a:ea typeface="+mn-ea"/>
                <a:cs typeface="+mn-cs"/>
              </a:rPr>
              <a:t>interculturelles</a:t>
            </a:r>
            <a:r>
              <a:rPr lang="en-GB" sz="1200" b="0" i="0" u="none" strike="noStrike" kern="1200" noProof="0" dirty="0" smtClean="0">
                <a:solidFill>
                  <a:schemeClr val="tx1"/>
                </a:solidFill>
                <a:effectLst/>
                <a:latin typeface="+mn-lt"/>
                <a:ea typeface="+mn-ea"/>
                <a:cs typeface="+mn-cs"/>
              </a:rPr>
              <a:t> entre la France et la </a:t>
            </a:r>
            <a:r>
              <a:rPr lang="en-GB" sz="1200" b="0" i="0" u="none" strike="noStrike" kern="1200" noProof="0" dirty="0" err="1" smtClean="0">
                <a:solidFill>
                  <a:schemeClr val="tx1"/>
                </a:solidFill>
                <a:effectLst/>
                <a:latin typeface="+mn-lt"/>
                <a:ea typeface="+mn-ea"/>
                <a:cs typeface="+mn-cs"/>
              </a:rPr>
              <a:t>Suède</a:t>
            </a:r>
            <a:r>
              <a:rPr lang="en-GB" sz="1200" b="0" i="0" u="none" strike="noStrike" kern="1200" noProof="0" dirty="0" smtClean="0">
                <a:solidFill>
                  <a:schemeClr val="tx1"/>
                </a:solidFill>
                <a:effectLst/>
                <a:latin typeface="+mn-lt"/>
                <a:ea typeface="+mn-ea"/>
                <a:cs typeface="+mn-cs"/>
              </a:rPr>
              <a:t> – In French and Swedish, December</a:t>
            </a:r>
            <a:r>
              <a:rPr lang="en-GB" sz="1200" b="0" i="0" u="none" strike="noStrike" kern="1200" baseline="0" noProof="0" dirty="0" smtClean="0">
                <a:solidFill>
                  <a:schemeClr val="tx1"/>
                </a:solidFill>
                <a:effectLst/>
                <a:latin typeface="+mn-lt"/>
                <a:ea typeface="+mn-ea"/>
                <a:cs typeface="+mn-cs"/>
              </a:rPr>
              <a:t> 2015</a:t>
            </a:r>
            <a:endParaRPr lang="en-GB" sz="1200" b="0" i="0" u="none" strike="noStrike" kern="1200" noProof="0" dirty="0" smtClean="0">
              <a:solidFill>
                <a:schemeClr val="tx1"/>
              </a:solidFill>
              <a:effectLst/>
              <a:latin typeface="+mn-lt"/>
              <a:ea typeface="+mn-ea"/>
              <a:cs typeface="+mn-cs"/>
            </a:endParaRP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en-GB" sz="1200" b="0" i="0" u="none" strike="noStrike" kern="1200" noProof="0" dirty="0" smtClean="0">
                <a:solidFill>
                  <a:schemeClr val="tx1"/>
                </a:solidFill>
                <a:effectLst/>
                <a:latin typeface="+mn-lt"/>
                <a:ea typeface="+mn-ea"/>
                <a:cs typeface="+mn-cs"/>
              </a:rPr>
              <a:t>Festival </a:t>
            </a:r>
            <a:r>
              <a:rPr lang="en-GB" sz="1200" b="0" i="0" u="none" strike="noStrike" kern="1200" noProof="0" dirty="0" err="1" smtClean="0">
                <a:solidFill>
                  <a:schemeClr val="tx1"/>
                </a:solidFill>
                <a:effectLst/>
                <a:latin typeface="+mn-lt"/>
                <a:ea typeface="+mn-ea"/>
                <a:cs typeface="+mn-cs"/>
              </a:rPr>
              <a:t>Romanistica</a:t>
            </a:r>
            <a:r>
              <a:rPr lang="en-GB" sz="1200" b="0" i="0" u="none" strike="noStrike" kern="1200" noProof="0" dirty="0" smtClean="0">
                <a:solidFill>
                  <a:schemeClr val="tx1"/>
                </a:solidFill>
                <a:effectLst/>
                <a:latin typeface="+mn-lt"/>
                <a:ea typeface="+mn-ea"/>
                <a:cs typeface="+mn-cs"/>
              </a:rPr>
              <a:t> – in French, Italian,</a:t>
            </a:r>
            <a:r>
              <a:rPr lang="en-GB" sz="1200" b="0" i="0" u="none" strike="noStrike" kern="1200" baseline="0" noProof="0" dirty="0" smtClean="0">
                <a:solidFill>
                  <a:schemeClr val="tx1"/>
                </a:solidFill>
                <a:effectLst/>
                <a:latin typeface="+mn-lt"/>
                <a:ea typeface="+mn-ea"/>
                <a:cs typeface="+mn-cs"/>
              </a:rPr>
              <a:t> Portuguese &amp; Spanish, June 2015</a:t>
            </a:r>
            <a:endParaRPr lang="en-GB" sz="1200" b="0" i="0" u="none" strike="noStrike" kern="1200" noProof="0" dirty="0" smtClean="0">
              <a:solidFill>
                <a:schemeClr val="tx1"/>
              </a:solidFill>
              <a:effectLst/>
              <a:latin typeface="+mn-lt"/>
              <a:ea typeface="+mn-ea"/>
              <a:cs typeface="+mn-cs"/>
            </a:endParaRP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en-GB" sz="1200" b="0" i="0" u="none" strike="noStrike" kern="1200" noProof="0" dirty="0" smtClean="0">
                <a:solidFill>
                  <a:schemeClr val="tx1"/>
                </a:solidFill>
                <a:effectLst/>
                <a:latin typeface="+mn-lt"/>
                <a:ea typeface="+mn-ea"/>
                <a:cs typeface="+mn-cs"/>
              </a:rPr>
              <a:t>From Clerks to Corpora -</a:t>
            </a:r>
            <a:r>
              <a:rPr lang="en-GB" sz="1200" b="0" i="0" u="none" strike="noStrike" kern="1200" baseline="0" noProof="0" dirty="0" smtClean="0">
                <a:solidFill>
                  <a:schemeClr val="tx1"/>
                </a:solidFill>
                <a:effectLst/>
                <a:latin typeface="+mn-lt"/>
                <a:ea typeface="+mn-ea"/>
                <a:cs typeface="+mn-cs"/>
              </a:rPr>
              <a:t> in English, February 2015</a:t>
            </a:r>
            <a:endParaRPr lang="en-GB" sz="1200" b="0" i="0" u="none" strike="noStrike" kern="1200" noProof="0" dirty="0" smtClean="0">
              <a:solidFill>
                <a:schemeClr val="tx1"/>
              </a:solidFill>
              <a:effectLst/>
              <a:latin typeface="+mn-lt"/>
              <a:ea typeface="+mn-ea"/>
              <a:cs typeface="+mn-cs"/>
            </a:endParaRP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en-GB" sz="1200" b="0" i="0" u="none" strike="noStrike" kern="1200" noProof="0" dirty="0" smtClean="0">
                <a:solidFill>
                  <a:schemeClr val="tx1"/>
                </a:solidFill>
                <a:effectLst/>
                <a:latin typeface="+mn-lt"/>
                <a:ea typeface="+mn-ea"/>
                <a:cs typeface="+mn-cs"/>
              </a:rPr>
              <a:t>Platonic Occasions – In</a:t>
            </a:r>
            <a:r>
              <a:rPr lang="en-GB" sz="1200" b="0" i="0" u="none" strike="noStrike" kern="1200" baseline="0" noProof="0" dirty="0" smtClean="0">
                <a:solidFill>
                  <a:schemeClr val="tx1"/>
                </a:solidFill>
                <a:effectLst/>
                <a:latin typeface="+mn-lt"/>
                <a:ea typeface="+mn-ea"/>
                <a:cs typeface="+mn-cs"/>
              </a:rPr>
              <a:t> English, January 2015</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i="0" u="none" strike="noStrike" kern="1200" baseline="0" noProof="0" dirty="0" smtClean="0">
              <a:solidFill>
                <a:schemeClr val="tx1"/>
              </a:solidFill>
              <a:effectLst/>
              <a:latin typeface="+mn-lt"/>
              <a:ea typeface="+mn-ea"/>
              <a:cs typeface="+mn-cs"/>
            </a:endParaRPr>
          </a:p>
          <a:p>
            <a:endParaRPr lang="en-GB" noProof="0" dirty="0"/>
          </a:p>
        </p:txBody>
      </p:sp>
      <p:sp>
        <p:nvSpPr>
          <p:cNvPr id="4" name="Platshållare för bildnummer 3"/>
          <p:cNvSpPr>
            <a:spLocks noGrp="1"/>
          </p:cNvSpPr>
          <p:nvPr>
            <p:ph type="sldNum" sz="quarter" idx="10"/>
          </p:nvPr>
        </p:nvSpPr>
        <p:spPr/>
        <p:txBody>
          <a:bodyPr/>
          <a:lstStyle/>
          <a:p>
            <a:fld id="{A9264AB5-3208-46EB-A2CB-53BA67DEFF15}" type="slidenum">
              <a:rPr lang="sv-SE" smtClean="0"/>
              <a:pPr/>
              <a:t>9</a:t>
            </a:fld>
            <a:endParaRPr lang="sv-SE"/>
          </a:p>
        </p:txBody>
      </p:sp>
    </p:spTree>
    <p:extLst>
      <p:ext uri="{BB962C8B-B14F-4D97-AF65-F5344CB8AC3E}">
        <p14:creationId xmlns:p14="http://schemas.microsoft.com/office/powerpoint/2010/main" val="2234412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normAutofit fontScale="92500" lnSpcReduction="10000"/>
          </a:bodyPr>
          <a:lstStyle/>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GB" b="0" dirty="0" smtClean="0"/>
              <a:t>As the meaning-making of research &amp; publishing</a:t>
            </a:r>
            <a:r>
              <a:rPr lang="en-GB" b="0" baseline="0" dirty="0" smtClean="0"/>
              <a:t> would be the opportunity for academics to e</a:t>
            </a:r>
            <a:r>
              <a:rPr lang="en-GB" b="0" dirty="0" smtClean="0"/>
              <a:t>xchange ideas in order</a:t>
            </a:r>
            <a:r>
              <a:rPr lang="en-GB" b="0" baseline="0" dirty="0" smtClean="0"/>
              <a:t> to improve their research</a:t>
            </a:r>
            <a:endParaRPr lang="en-GB" b="0" dirty="0" smtClean="0"/>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GB" dirty="0" smtClean="0"/>
              <a:t>The</a:t>
            </a:r>
            <a:r>
              <a:rPr lang="en-GB" baseline="0" dirty="0" smtClean="0"/>
              <a:t> scientific process is driven by creating possibilities</a:t>
            </a:r>
            <a:r>
              <a:rPr lang="en-GB" dirty="0" smtClean="0"/>
              <a:t> to discuss and </a:t>
            </a:r>
            <a:r>
              <a:rPr lang="en-GB" b="0" dirty="0" smtClean="0"/>
              <a:t>develop ideas</a:t>
            </a:r>
            <a:r>
              <a:rPr lang="en-GB" b="0" baseline="0" dirty="0" smtClean="0"/>
              <a:t> into something greater through communication</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GB" b="0" baseline="0" dirty="0" smtClean="0"/>
              <a:t>This process is built-in to the university systems, where publishing plays an important part not only to drive development but also by the evaluation practices. </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GB" b="0" baseline="0" dirty="0" smtClean="0"/>
              <a:t>A publishing venture at a university need to take all this into account and make sure to follow this practical syllogism</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GB" b="0" baseline="0" dirty="0" smtClean="0"/>
              <a:t>Science isn’t done until it’s communicated! (Sir Mark Walport, UK Science Chief, at LIBER Annual Conference 2015, London, UK): </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GB" b="0" baseline="0" dirty="0" smtClean="0"/>
              <a:t>Our role as a publisher is then to simplify this process to leave more room for the actual research being done. But</a:t>
            </a:r>
            <a:r>
              <a:rPr lang="en-GB" b="0" dirty="0" smtClean="0"/>
              <a:t>, what are the challenges and</a:t>
            </a:r>
            <a:r>
              <a:rPr lang="en-GB" b="0" baseline="0" dirty="0" smtClean="0"/>
              <a:t> opportunities for us going forward?</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GB" b="0" baseline="0" dirty="0" smtClean="0"/>
              <a:t>Challenges:</a:t>
            </a:r>
          </a:p>
          <a:p>
            <a:pPr marL="628650" marR="0" lvl="1" indent="-171450" algn="l" defTabSz="914400" rtl="0" eaLnBrk="1" fontAlgn="auto" latinLnBrk="0" hangingPunct="1">
              <a:lnSpc>
                <a:spcPct val="100000"/>
              </a:lnSpc>
              <a:spcBef>
                <a:spcPts val="0"/>
              </a:spcBef>
              <a:spcAft>
                <a:spcPts val="0"/>
              </a:spcAft>
              <a:buClrTx/>
              <a:buSzTx/>
              <a:buFont typeface="Arial" charset="0"/>
              <a:buChar char="•"/>
              <a:tabLst/>
              <a:defRPr/>
            </a:pPr>
            <a:r>
              <a:rPr lang="en-GB" b="0" baseline="0" dirty="0" smtClean="0"/>
              <a:t>Keeping a high quality standard in order for academics to gain merit through publication</a:t>
            </a:r>
          </a:p>
          <a:p>
            <a:pPr marL="628650" marR="0" lvl="1" indent="-171450" algn="l" defTabSz="914400" rtl="0" eaLnBrk="1" fontAlgn="auto" latinLnBrk="0" hangingPunct="1">
              <a:lnSpc>
                <a:spcPct val="100000"/>
              </a:lnSpc>
              <a:spcBef>
                <a:spcPts val="0"/>
              </a:spcBef>
              <a:spcAft>
                <a:spcPts val="0"/>
              </a:spcAft>
              <a:buClrTx/>
              <a:buSzTx/>
              <a:buFont typeface="Arial" charset="0"/>
              <a:buChar char="•"/>
              <a:tabLst/>
              <a:defRPr/>
            </a:pPr>
            <a:r>
              <a:rPr lang="en-GB" b="0" baseline="0" dirty="0" smtClean="0"/>
              <a:t>Supporting researchers to find funding for publishing</a:t>
            </a:r>
          </a:p>
          <a:p>
            <a:pPr marL="628650" marR="0" lvl="1" indent="-171450" algn="l" defTabSz="914400" rtl="0" eaLnBrk="1" fontAlgn="auto" latinLnBrk="0" hangingPunct="1">
              <a:lnSpc>
                <a:spcPct val="100000"/>
              </a:lnSpc>
              <a:spcBef>
                <a:spcPts val="0"/>
              </a:spcBef>
              <a:spcAft>
                <a:spcPts val="0"/>
              </a:spcAft>
              <a:buClrTx/>
              <a:buSzTx/>
              <a:buFont typeface="Arial" charset="0"/>
              <a:buChar char="•"/>
              <a:tabLst/>
              <a:defRPr/>
            </a:pPr>
            <a:r>
              <a:rPr lang="en-GB" b="0" baseline="0" dirty="0" smtClean="0"/>
              <a:t>Building a sustainable platform for publishing within a diverse range of subject areas</a:t>
            </a:r>
          </a:p>
          <a:p>
            <a:pPr marL="171450" marR="0" lvl="0" indent="-171450" algn="l" defTabSz="914400" rtl="0" eaLnBrk="1" fontAlgn="auto" latinLnBrk="0" hangingPunct="1">
              <a:lnSpc>
                <a:spcPct val="100000"/>
              </a:lnSpc>
              <a:spcBef>
                <a:spcPts val="0"/>
              </a:spcBef>
              <a:spcAft>
                <a:spcPts val="0"/>
              </a:spcAft>
              <a:buClrTx/>
              <a:buSzTx/>
              <a:buFont typeface="Arial" charset="0"/>
              <a:buChar char="•"/>
              <a:tabLst/>
              <a:defRPr/>
            </a:pPr>
            <a:r>
              <a:rPr lang="en-GB" b="0" baseline="0" dirty="0" smtClean="0"/>
              <a:t>Opportunities</a:t>
            </a:r>
          </a:p>
          <a:p>
            <a:pPr marL="628650" marR="0" lvl="1" indent="-171450" algn="l" defTabSz="914400" rtl="0" eaLnBrk="1" fontAlgn="auto" latinLnBrk="0" hangingPunct="1">
              <a:lnSpc>
                <a:spcPct val="100000"/>
              </a:lnSpc>
              <a:spcBef>
                <a:spcPts val="0"/>
              </a:spcBef>
              <a:spcAft>
                <a:spcPts val="0"/>
              </a:spcAft>
              <a:buClrTx/>
              <a:buSzTx/>
              <a:buFont typeface="Arial" charset="0"/>
              <a:buChar char="•"/>
              <a:tabLst/>
              <a:defRPr/>
            </a:pPr>
            <a:r>
              <a:rPr lang="en-GB" b="0" baseline="0" dirty="0" smtClean="0"/>
              <a:t>The need for a decently priced Open Access alternative is high, and we can provide it.</a:t>
            </a:r>
          </a:p>
          <a:p>
            <a:pPr marL="628650" marR="0" lvl="1" indent="-171450" algn="l" defTabSz="914400" rtl="0" eaLnBrk="1" fontAlgn="auto" latinLnBrk="0" hangingPunct="1">
              <a:lnSpc>
                <a:spcPct val="100000"/>
              </a:lnSpc>
              <a:spcBef>
                <a:spcPts val="0"/>
              </a:spcBef>
              <a:spcAft>
                <a:spcPts val="0"/>
              </a:spcAft>
              <a:buClrTx/>
              <a:buSzTx/>
              <a:buFont typeface="Arial" charset="0"/>
              <a:buChar char="•"/>
              <a:tabLst/>
              <a:defRPr/>
            </a:pPr>
            <a:r>
              <a:rPr lang="en-GB" b="0" baseline="0" dirty="0" smtClean="0"/>
              <a:t>Online platforms for better transparency in academic </a:t>
            </a:r>
            <a:r>
              <a:rPr lang="en-GB" b="0" baseline="0" dirty="0" err="1" smtClean="0"/>
              <a:t>publisihng</a:t>
            </a:r>
            <a:r>
              <a:rPr lang="en-GB" b="0" baseline="0" dirty="0" smtClean="0"/>
              <a:t> – it is no longer something local and internal</a:t>
            </a:r>
          </a:p>
          <a:p>
            <a:pPr marL="628650" marR="0" lvl="1" indent="-171450" algn="l" defTabSz="914400" rtl="0" eaLnBrk="1" fontAlgn="auto" latinLnBrk="0" hangingPunct="1">
              <a:lnSpc>
                <a:spcPct val="100000"/>
              </a:lnSpc>
              <a:spcBef>
                <a:spcPts val="0"/>
              </a:spcBef>
              <a:spcAft>
                <a:spcPts val="0"/>
              </a:spcAft>
              <a:buClrTx/>
              <a:buSzTx/>
              <a:buFont typeface="Arial" charset="0"/>
              <a:buChar char="•"/>
              <a:tabLst/>
              <a:defRPr/>
            </a:pPr>
            <a:r>
              <a:rPr lang="en-GB" b="0" baseline="0" dirty="0" smtClean="0"/>
              <a:t>The researchers are in more control of their research output, which creates further motivation to communicate their results to a wider audience – Sharing is caring!</a:t>
            </a:r>
          </a:p>
          <a:p>
            <a:pPr marL="628650" marR="0" lvl="1" indent="-171450" algn="l" defTabSz="914400" rtl="0" eaLnBrk="1" fontAlgn="auto" latinLnBrk="0" hangingPunct="1">
              <a:lnSpc>
                <a:spcPct val="100000"/>
              </a:lnSpc>
              <a:spcBef>
                <a:spcPts val="0"/>
              </a:spcBef>
              <a:spcAft>
                <a:spcPts val="0"/>
              </a:spcAft>
              <a:buClrTx/>
              <a:buSzTx/>
              <a:buFont typeface="Arial" charset="0"/>
              <a:buChar char="•"/>
              <a:tabLst/>
              <a:defRPr/>
            </a:pPr>
            <a:endParaRPr lang="en-GB" b="0" baseline="0" dirty="0" smtClean="0"/>
          </a:p>
          <a:p>
            <a:endParaRPr lang="sv-SE" dirty="0"/>
          </a:p>
        </p:txBody>
      </p:sp>
      <p:sp>
        <p:nvSpPr>
          <p:cNvPr id="4" name="Platshållare för bildnummer 3"/>
          <p:cNvSpPr>
            <a:spLocks noGrp="1"/>
          </p:cNvSpPr>
          <p:nvPr>
            <p:ph type="sldNum" sz="quarter" idx="10"/>
          </p:nvPr>
        </p:nvSpPr>
        <p:spPr/>
        <p:txBody>
          <a:bodyPr/>
          <a:lstStyle/>
          <a:p>
            <a:fld id="{A9264AB5-3208-46EB-A2CB-53BA67DEFF15}" type="slidenum">
              <a:rPr lang="sv-SE" smtClean="0"/>
              <a:pPr/>
              <a:t>10</a:t>
            </a:fld>
            <a:endParaRPr lang="sv-SE"/>
          </a:p>
        </p:txBody>
      </p:sp>
    </p:spTree>
    <p:extLst>
      <p:ext uri="{BB962C8B-B14F-4D97-AF65-F5344CB8AC3E}">
        <p14:creationId xmlns:p14="http://schemas.microsoft.com/office/powerpoint/2010/main" val="20299174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lstStyle/>
          <a:p>
            <a:r>
              <a:rPr lang="sv-SE" dirty="0" err="1" smtClean="0"/>
              <a:t>I’ve</a:t>
            </a:r>
            <a:r>
              <a:rPr lang="sv-SE" dirty="0" smtClean="0"/>
              <a:t> </a:t>
            </a:r>
            <a:r>
              <a:rPr lang="sv-SE" dirty="0" err="1" smtClean="0"/>
              <a:t>deliberately</a:t>
            </a:r>
            <a:r>
              <a:rPr lang="sv-SE" baseline="0" dirty="0" smtClean="0"/>
              <a:t> </a:t>
            </a:r>
            <a:r>
              <a:rPr lang="sv-SE" baseline="0" dirty="0" err="1" smtClean="0"/>
              <a:t>planned</a:t>
            </a:r>
            <a:r>
              <a:rPr lang="sv-SE" baseline="0" dirty="0" smtClean="0"/>
              <a:t> my presentation a </a:t>
            </a:r>
            <a:r>
              <a:rPr lang="sv-SE" baseline="0" dirty="0" err="1" smtClean="0"/>
              <a:t>little</a:t>
            </a:r>
            <a:r>
              <a:rPr lang="sv-SE" baseline="0" dirty="0" smtClean="0"/>
              <a:t> bit </a:t>
            </a:r>
            <a:r>
              <a:rPr lang="sv-SE" baseline="0" dirty="0" err="1" smtClean="0"/>
              <a:t>shorter</a:t>
            </a:r>
            <a:r>
              <a:rPr lang="sv-SE" baseline="0" dirty="0" smtClean="0"/>
              <a:t> </a:t>
            </a:r>
            <a:r>
              <a:rPr lang="sv-SE" baseline="0" dirty="0" err="1" smtClean="0"/>
              <a:t>than</a:t>
            </a:r>
            <a:r>
              <a:rPr lang="sv-SE" baseline="0" dirty="0" smtClean="0"/>
              <a:t> </a:t>
            </a:r>
            <a:r>
              <a:rPr lang="sv-SE" baseline="0" dirty="0" err="1" smtClean="0"/>
              <a:t>what</a:t>
            </a:r>
            <a:r>
              <a:rPr lang="sv-SE" baseline="0" dirty="0" smtClean="0"/>
              <a:t> the program </a:t>
            </a:r>
            <a:r>
              <a:rPr lang="sv-SE" baseline="0" dirty="0" err="1" smtClean="0"/>
              <a:t>allows</a:t>
            </a:r>
            <a:r>
              <a:rPr lang="sv-SE" baseline="0" dirty="0" smtClean="0"/>
              <a:t>, </a:t>
            </a:r>
            <a:r>
              <a:rPr lang="sv-SE" baseline="0" dirty="0" err="1" smtClean="0"/>
              <a:t>since</a:t>
            </a:r>
            <a:r>
              <a:rPr lang="sv-SE" baseline="0" dirty="0" smtClean="0"/>
              <a:t> </a:t>
            </a:r>
            <a:r>
              <a:rPr lang="sv-SE" baseline="0" dirty="0" err="1" smtClean="0"/>
              <a:t>I’m</a:t>
            </a:r>
            <a:r>
              <a:rPr lang="sv-SE" baseline="0" dirty="0" smtClean="0"/>
              <a:t> </a:t>
            </a:r>
            <a:r>
              <a:rPr lang="sv-SE" baseline="0" dirty="0" err="1" smtClean="0"/>
              <a:t>also</a:t>
            </a:r>
            <a:r>
              <a:rPr lang="sv-SE" baseline="0" dirty="0" smtClean="0"/>
              <a:t> </a:t>
            </a:r>
            <a:r>
              <a:rPr lang="sv-SE" baseline="0" dirty="0" err="1" smtClean="0"/>
              <a:t>here</a:t>
            </a:r>
            <a:r>
              <a:rPr lang="sv-SE" baseline="0" dirty="0" smtClean="0"/>
              <a:t> to get feedback from </a:t>
            </a:r>
            <a:r>
              <a:rPr lang="sv-SE" baseline="0" dirty="0" err="1" smtClean="0"/>
              <a:t>you</a:t>
            </a:r>
            <a:r>
              <a:rPr lang="sv-SE" baseline="0" dirty="0" smtClean="0"/>
              <a:t> on </a:t>
            </a:r>
            <a:r>
              <a:rPr lang="sv-SE" baseline="0" dirty="0" err="1" smtClean="0"/>
              <a:t>these</a:t>
            </a:r>
            <a:r>
              <a:rPr lang="sv-SE" baseline="0" dirty="0" smtClean="0"/>
              <a:t> </a:t>
            </a:r>
            <a:r>
              <a:rPr lang="sv-SE" baseline="0" dirty="0" err="1" smtClean="0"/>
              <a:t>thoughts</a:t>
            </a:r>
            <a:r>
              <a:rPr lang="sv-SE" baseline="0" dirty="0" smtClean="0"/>
              <a:t> </a:t>
            </a:r>
            <a:r>
              <a:rPr lang="sv-SE" baseline="0" dirty="0" err="1" smtClean="0"/>
              <a:t>about</a:t>
            </a:r>
            <a:r>
              <a:rPr lang="sv-SE" baseline="0" dirty="0" smtClean="0"/>
              <a:t> </a:t>
            </a:r>
            <a:r>
              <a:rPr lang="sv-SE" baseline="0" dirty="0" err="1" smtClean="0"/>
              <a:t>our</a:t>
            </a:r>
            <a:r>
              <a:rPr lang="sv-SE" baseline="0" dirty="0" smtClean="0"/>
              <a:t> </a:t>
            </a:r>
            <a:r>
              <a:rPr lang="sv-SE" baseline="0" dirty="0" err="1" smtClean="0"/>
              <a:t>role</a:t>
            </a:r>
            <a:r>
              <a:rPr lang="sv-SE" baseline="0" dirty="0" smtClean="0"/>
              <a:t> as a </a:t>
            </a:r>
            <a:r>
              <a:rPr lang="sv-SE" baseline="0" dirty="0" err="1" smtClean="0"/>
              <a:t>university</a:t>
            </a:r>
            <a:r>
              <a:rPr lang="sv-SE" baseline="0" dirty="0" smtClean="0"/>
              <a:t> press. </a:t>
            </a:r>
            <a:r>
              <a:rPr lang="sv-SE" baseline="0" dirty="0" err="1" smtClean="0"/>
              <a:t>What</a:t>
            </a:r>
            <a:r>
              <a:rPr lang="sv-SE" baseline="0" dirty="0" smtClean="0"/>
              <a:t> do </a:t>
            </a:r>
            <a:r>
              <a:rPr lang="sv-SE" baseline="0" dirty="0" err="1" smtClean="0"/>
              <a:t>you</a:t>
            </a:r>
            <a:r>
              <a:rPr lang="sv-SE" baseline="0" dirty="0" smtClean="0"/>
              <a:t> </a:t>
            </a:r>
            <a:r>
              <a:rPr lang="sv-SE" baseline="0" dirty="0" err="1" smtClean="0"/>
              <a:t>think</a:t>
            </a:r>
            <a:r>
              <a:rPr lang="sv-SE" baseline="0" dirty="0" smtClean="0"/>
              <a:t> </a:t>
            </a:r>
            <a:r>
              <a:rPr lang="sv-SE" baseline="0" dirty="0" err="1" smtClean="0"/>
              <a:t>we</a:t>
            </a:r>
            <a:r>
              <a:rPr lang="sv-SE" baseline="0" dirty="0" smtClean="0"/>
              <a:t> </a:t>
            </a:r>
            <a:r>
              <a:rPr lang="sv-SE" baseline="0" dirty="0" err="1" smtClean="0"/>
              <a:t>should</a:t>
            </a:r>
            <a:r>
              <a:rPr lang="sv-SE" baseline="0" dirty="0" smtClean="0"/>
              <a:t> do? </a:t>
            </a:r>
            <a:r>
              <a:rPr lang="sv-SE" baseline="0" dirty="0" err="1" smtClean="0"/>
              <a:t>What</a:t>
            </a:r>
            <a:r>
              <a:rPr lang="sv-SE" baseline="0" dirty="0" smtClean="0"/>
              <a:t> do </a:t>
            </a:r>
            <a:r>
              <a:rPr lang="sv-SE" baseline="0" dirty="0" err="1" smtClean="0"/>
              <a:t>you</a:t>
            </a:r>
            <a:r>
              <a:rPr lang="sv-SE" baseline="0" dirty="0" smtClean="0"/>
              <a:t> </a:t>
            </a:r>
            <a:r>
              <a:rPr lang="sv-SE" baseline="0" dirty="0" err="1" smtClean="0"/>
              <a:t>think</a:t>
            </a:r>
            <a:r>
              <a:rPr lang="sv-SE" baseline="0" dirty="0" smtClean="0"/>
              <a:t> the researchers </a:t>
            </a:r>
            <a:r>
              <a:rPr lang="sv-SE" baseline="0" dirty="0" err="1" smtClean="0"/>
              <a:t>need</a:t>
            </a:r>
            <a:r>
              <a:rPr lang="sv-SE" baseline="0" dirty="0" smtClean="0"/>
              <a:t>? </a:t>
            </a:r>
            <a:r>
              <a:rPr lang="sv-SE" baseline="0" dirty="0" err="1" smtClean="0"/>
              <a:t>Why</a:t>
            </a:r>
            <a:r>
              <a:rPr lang="sv-SE" baseline="0" dirty="0" smtClean="0"/>
              <a:t> do </a:t>
            </a:r>
            <a:r>
              <a:rPr lang="sv-SE" baseline="0" dirty="0" err="1" smtClean="0"/>
              <a:t>they</a:t>
            </a:r>
            <a:r>
              <a:rPr lang="sv-SE" baseline="0" dirty="0" smtClean="0"/>
              <a:t> </a:t>
            </a:r>
            <a:r>
              <a:rPr lang="sv-SE" baseline="0" dirty="0" err="1" smtClean="0"/>
              <a:t>need</a:t>
            </a:r>
            <a:r>
              <a:rPr lang="sv-SE" baseline="0" dirty="0" smtClean="0"/>
              <a:t> it?</a:t>
            </a:r>
            <a:endParaRPr lang="sv-SE" dirty="0"/>
          </a:p>
        </p:txBody>
      </p:sp>
      <p:sp>
        <p:nvSpPr>
          <p:cNvPr id="4" name="Platshållare för bildnummer 3"/>
          <p:cNvSpPr>
            <a:spLocks noGrp="1"/>
          </p:cNvSpPr>
          <p:nvPr>
            <p:ph type="sldNum" sz="quarter" idx="10"/>
          </p:nvPr>
        </p:nvSpPr>
        <p:spPr/>
        <p:txBody>
          <a:bodyPr/>
          <a:lstStyle/>
          <a:p>
            <a:fld id="{A9264AB5-3208-46EB-A2CB-53BA67DEFF15}" type="slidenum">
              <a:rPr lang="sv-SE" smtClean="0"/>
              <a:pPr/>
              <a:t>11</a:t>
            </a:fld>
            <a:endParaRPr lang="sv-SE"/>
          </a:p>
        </p:txBody>
      </p:sp>
    </p:spTree>
    <p:extLst>
      <p:ext uri="{BB962C8B-B14F-4D97-AF65-F5344CB8AC3E}">
        <p14:creationId xmlns:p14="http://schemas.microsoft.com/office/powerpoint/2010/main" val="7513335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lstStyle/>
          <a:p>
            <a:pPr marL="171450" indent="-171450">
              <a:buFont typeface="Arial" charset="0"/>
              <a:buChar char="•"/>
            </a:pPr>
            <a:r>
              <a:rPr lang="sv-SE" dirty="0" err="1" smtClean="0"/>
              <a:t>This</a:t>
            </a:r>
            <a:r>
              <a:rPr lang="sv-SE" baseline="0" dirty="0" smtClean="0"/>
              <a:t> is the Stockholm University Press workflow for </a:t>
            </a:r>
            <a:r>
              <a:rPr lang="sv-SE" baseline="0" dirty="0" err="1" smtClean="0"/>
              <a:t>books</a:t>
            </a:r>
            <a:r>
              <a:rPr lang="sv-SE" baseline="0" dirty="0" smtClean="0"/>
              <a:t>.</a:t>
            </a:r>
          </a:p>
          <a:p>
            <a:pPr marL="171450" indent="-171450">
              <a:buFont typeface="Arial" charset="0"/>
              <a:buChar char="•"/>
            </a:pPr>
            <a:r>
              <a:rPr lang="sv-SE" baseline="0" dirty="0" smtClean="0"/>
              <a:t>Starts </a:t>
            </a:r>
            <a:r>
              <a:rPr lang="sv-SE" baseline="0" dirty="0" err="1" smtClean="0"/>
              <a:t>with</a:t>
            </a:r>
            <a:r>
              <a:rPr lang="sv-SE" baseline="0" dirty="0" smtClean="0"/>
              <a:t> a </a:t>
            </a:r>
            <a:r>
              <a:rPr lang="sv-SE" baseline="0" dirty="0" err="1" smtClean="0"/>
              <a:t>proposal</a:t>
            </a:r>
            <a:r>
              <a:rPr lang="sv-SE" baseline="0" dirty="0" smtClean="0"/>
              <a:t> </a:t>
            </a:r>
            <a:r>
              <a:rPr lang="sv-SE" baseline="0" dirty="0" smtClean="0">
                <a:sym typeface="Wingdings"/>
              </a:rPr>
              <a:t> </a:t>
            </a:r>
            <a:r>
              <a:rPr lang="sv-SE" baseline="0" dirty="0" err="1" smtClean="0"/>
              <a:t>through</a:t>
            </a:r>
            <a:r>
              <a:rPr lang="sv-SE" baseline="0" dirty="0" smtClean="0"/>
              <a:t> a </a:t>
            </a:r>
            <a:r>
              <a:rPr lang="sv-SE" baseline="0" dirty="0" err="1" smtClean="0"/>
              <a:t>first</a:t>
            </a:r>
            <a:r>
              <a:rPr lang="sv-SE" baseline="0" dirty="0" smtClean="0"/>
              <a:t> screening by editors and </a:t>
            </a:r>
            <a:r>
              <a:rPr lang="sv-SE" baseline="0" dirty="0" err="1" smtClean="0"/>
              <a:t>reviewers</a:t>
            </a:r>
            <a:r>
              <a:rPr lang="sv-SE" baseline="0" dirty="0" smtClean="0"/>
              <a:t> </a:t>
            </a:r>
            <a:r>
              <a:rPr lang="sv-SE" baseline="0" dirty="0" smtClean="0">
                <a:sym typeface="Wingdings"/>
              </a:rPr>
              <a:t> decision in Publishing </a:t>
            </a:r>
            <a:r>
              <a:rPr lang="sv-SE" baseline="0" dirty="0" err="1" smtClean="0">
                <a:sym typeface="Wingdings"/>
              </a:rPr>
              <a:t>Committee</a:t>
            </a:r>
            <a:r>
              <a:rPr lang="sv-SE" baseline="0" dirty="0" smtClean="0">
                <a:sym typeface="Wingdings"/>
              </a:rPr>
              <a:t>  </a:t>
            </a:r>
            <a:r>
              <a:rPr lang="sv-SE" baseline="0" dirty="0" err="1" smtClean="0">
                <a:sym typeface="Wingdings"/>
              </a:rPr>
              <a:t>if</a:t>
            </a:r>
            <a:r>
              <a:rPr lang="sv-SE" baseline="0" dirty="0" smtClean="0">
                <a:sym typeface="Wingdings"/>
              </a:rPr>
              <a:t> accept </a:t>
            </a:r>
            <a:r>
              <a:rPr lang="sv-SE" baseline="0" dirty="0" err="1" smtClean="0">
                <a:sym typeface="Wingdings"/>
              </a:rPr>
              <a:t>then</a:t>
            </a:r>
            <a:r>
              <a:rPr lang="sv-SE" baseline="0" dirty="0" smtClean="0"/>
              <a:t> a </a:t>
            </a:r>
            <a:r>
              <a:rPr lang="sv-SE" baseline="0" dirty="0" err="1" smtClean="0"/>
              <a:t>contract</a:t>
            </a:r>
            <a:r>
              <a:rPr lang="sv-SE" baseline="0" dirty="0" smtClean="0"/>
              <a:t> </a:t>
            </a:r>
            <a:r>
              <a:rPr lang="sv-SE" baseline="0" dirty="0" err="1" smtClean="0"/>
              <a:t>with</a:t>
            </a:r>
            <a:r>
              <a:rPr lang="sv-SE" baseline="0" dirty="0" smtClean="0"/>
              <a:t> the </a:t>
            </a:r>
            <a:r>
              <a:rPr lang="sv-SE" baseline="0" dirty="0" err="1" smtClean="0"/>
              <a:t>authors</a:t>
            </a:r>
            <a:r>
              <a:rPr lang="sv-SE" baseline="0" dirty="0" smtClean="0"/>
              <a:t> and full </a:t>
            </a:r>
            <a:r>
              <a:rPr lang="sv-SE" baseline="0" dirty="0" err="1" smtClean="0"/>
              <a:t>manuscript</a:t>
            </a:r>
            <a:r>
              <a:rPr lang="sv-SE" baseline="0" dirty="0" smtClean="0"/>
              <a:t> submission </a:t>
            </a:r>
            <a:r>
              <a:rPr lang="sv-SE" baseline="0" dirty="0" smtClean="0">
                <a:sym typeface="Wingdings"/>
              </a:rPr>
              <a:t> </a:t>
            </a:r>
            <a:r>
              <a:rPr lang="sv-SE" baseline="0" dirty="0" smtClean="0"/>
              <a:t>the second </a:t>
            </a:r>
            <a:r>
              <a:rPr lang="sv-SE" baseline="0" dirty="0" err="1" smtClean="0"/>
              <a:t>review</a:t>
            </a:r>
            <a:r>
              <a:rPr lang="sv-SE" baseline="0" dirty="0" smtClean="0"/>
              <a:t> process (</a:t>
            </a:r>
            <a:r>
              <a:rPr lang="sv-SE" baseline="0" dirty="0" err="1" smtClean="0"/>
              <a:t>can</a:t>
            </a:r>
            <a:r>
              <a:rPr lang="sv-SE" baseline="0" dirty="0" smtClean="0"/>
              <a:t> </a:t>
            </a:r>
            <a:r>
              <a:rPr lang="sv-SE" baseline="0" dirty="0" err="1" smtClean="0"/>
              <a:t>include</a:t>
            </a:r>
            <a:r>
              <a:rPr lang="sv-SE" baseline="0" dirty="0" smtClean="0"/>
              <a:t> the same </a:t>
            </a:r>
            <a:r>
              <a:rPr lang="sv-SE" baseline="0" dirty="0" err="1" smtClean="0"/>
              <a:t>reviewers</a:t>
            </a:r>
            <a:r>
              <a:rPr lang="sv-SE" baseline="0" dirty="0" smtClean="0"/>
              <a:t> as for the </a:t>
            </a:r>
            <a:r>
              <a:rPr lang="sv-SE" baseline="0" dirty="0" err="1" smtClean="0"/>
              <a:t>proposal</a:t>
            </a:r>
            <a:r>
              <a:rPr lang="sv-SE" baseline="0" dirty="0" smtClean="0"/>
              <a:t>) </a:t>
            </a:r>
            <a:r>
              <a:rPr lang="sv-SE" baseline="0" dirty="0" smtClean="0">
                <a:sym typeface="Wingdings"/>
              </a:rPr>
              <a:t> </a:t>
            </a:r>
            <a:r>
              <a:rPr lang="sv-SE" baseline="0" dirty="0" err="1" smtClean="0">
                <a:sym typeface="Wingdings"/>
              </a:rPr>
              <a:t>Author</a:t>
            </a:r>
            <a:r>
              <a:rPr lang="sv-SE" baseline="0" dirty="0" smtClean="0">
                <a:sym typeface="Wingdings"/>
              </a:rPr>
              <a:t> </a:t>
            </a:r>
            <a:r>
              <a:rPr lang="sv-SE" baseline="0" dirty="0" err="1" smtClean="0">
                <a:sym typeface="Wingdings"/>
              </a:rPr>
              <a:t>correct</a:t>
            </a:r>
            <a:r>
              <a:rPr lang="sv-SE" baseline="0" dirty="0" smtClean="0">
                <a:sym typeface="Wingdings"/>
              </a:rPr>
              <a:t> </a:t>
            </a:r>
            <a:r>
              <a:rPr lang="sv-SE" baseline="0" dirty="0" err="1" smtClean="0">
                <a:sym typeface="Wingdings"/>
              </a:rPr>
              <a:t>suggeted</a:t>
            </a:r>
            <a:r>
              <a:rPr lang="sv-SE" baseline="0" dirty="0" smtClean="0">
                <a:sym typeface="Wingdings"/>
              </a:rPr>
              <a:t> revisions  Final </a:t>
            </a:r>
            <a:r>
              <a:rPr lang="sv-SE" baseline="0" dirty="0" err="1" smtClean="0">
                <a:sym typeface="Wingdings"/>
              </a:rPr>
              <a:t>assessment</a:t>
            </a:r>
            <a:r>
              <a:rPr lang="sv-SE" baseline="0" dirty="0" smtClean="0">
                <a:sym typeface="Wingdings"/>
              </a:rPr>
              <a:t> by </a:t>
            </a:r>
            <a:r>
              <a:rPr lang="sv-SE" baseline="0" dirty="0" err="1" smtClean="0">
                <a:sym typeface="Wingdings"/>
              </a:rPr>
              <a:t>Editorial</a:t>
            </a:r>
            <a:r>
              <a:rPr lang="sv-SE" baseline="0" dirty="0" smtClean="0">
                <a:sym typeface="Wingdings"/>
              </a:rPr>
              <a:t> Board and Publishing </a:t>
            </a:r>
            <a:r>
              <a:rPr lang="sv-SE" baseline="0" dirty="0" err="1" smtClean="0">
                <a:sym typeface="Wingdings"/>
              </a:rPr>
              <a:t>Committee</a:t>
            </a:r>
            <a:r>
              <a:rPr lang="sv-SE" baseline="0" dirty="0" smtClean="0">
                <a:sym typeface="Wingdings"/>
              </a:rPr>
              <a:t>  </a:t>
            </a:r>
            <a:r>
              <a:rPr lang="sv-SE" baseline="0" dirty="0" err="1" smtClean="0">
                <a:sym typeface="Wingdings"/>
              </a:rPr>
              <a:t>Publish</a:t>
            </a:r>
            <a:r>
              <a:rPr lang="sv-SE" baseline="0" dirty="0" smtClean="0">
                <a:sym typeface="Wingdings"/>
              </a:rPr>
              <a:t> e-</a:t>
            </a:r>
            <a:r>
              <a:rPr lang="sv-SE" baseline="0" dirty="0" err="1" smtClean="0">
                <a:sym typeface="Wingdings"/>
              </a:rPr>
              <a:t>book</a:t>
            </a:r>
            <a:r>
              <a:rPr lang="sv-SE" baseline="0" dirty="0" smtClean="0">
                <a:sym typeface="Wingdings"/>
              </a:rPr>
              <a:t> </a:t>
            </a:r>
            <a:r>
              <a:rPr lang="sv-SE" baseline="0" dirty="0" err="1" smtClean="0">
                <a:sym typeface="Wingdings"/>
              </a:rPr>
              <a:t>with</a:t>
            </a:r>
            <a:r>
              <a:rPr lang="sv-SE" baseline="0" dirty="0" smtClean="0">
                <a:sym typeface="Wingdings"/>
              </a:rPr>
              <a:t> print-on-</a:t>
            </a:r>
            <a:r>
              <a:rPr lang="sv-SE" baseline="0" dirty="0" err="1" smtClean="0">
                <a:sym typeface="Wingdings"/>
              </a:rPr>
              <a:t>demand</a:t>
            </a:r>
            <a:r>
              <a:rPr lang="sv-SE" baseline="0" dirty="0" smtClean="0">
                <a:sym typeface="Wingdings"/>
              </a:rPr>
              <a:t> option </a:t>
            </a:r>
            <a:r>
              <a:rPr lang="sv-SE" baseline="0" dirty="0" err="1" smtClean="0">
                <a:sym typeface="Wingdings"/>
              </a:rPr>
              <a:t>through</a:t>
            </a:r>
            <a:r>
              <a:rPr lang="sv-SE" baseline="0" dirty="0" smtClean="0">
                <a:sym typeface="Wingdings"/>
              </a:rPr>
              <a:t> for </a:t>
            </a:r>
            <a:r>
              <a:rPr lang="sv-SE" baseline="0" dirty="0" smtClean="0"/>
              <a:t>the major online </a:t>
            </a:r>
            <a:r>
              <a:rPr lang="sv-SE" baseline="0" dirty="0" err="1" smtClean="0"/>
              <a:t>book</a:t>
            </a:r>
            <a:r>
              <a:rPr lang="sv-SE" baseline="0" dirty="0" smtClean="0"/>
              <a:t> stores (Amazon, and Book info in Sweden etc.)</a:t>
            </a:r>
          </a:p>
          <a:p>
            <a:pPr marL="171450" indent="-171450">
              <a:buFont typeface="Arial" charset="0"/>
              <a:buChar char="•"/>
            </a:pPr>
            <a:r>
              <a:rPr lang="sv-SE" baseline="0" dirty="0" smtClean="0"/>
              <a:t>The </a:t>
            </a:r>
            <a:r>
              <a:rPr lang="sv-SE" baseline="0" dirty="0" err="1" smtClean="0"/>
              <a:t>quality</a:t>
            </a:r>
            <a:r>
              <a:rPr lang="sv-SE" baseline="0" dirty="0" smtClean="0"/>
              <a:t> </a:t>
            </a:r>
            <a:r>
              <a:rPr lang="sv-SE" baseline="0" dirty="0" err="1" smtClean="0"/>
              <a:t>assurance</a:t>
            </a:r>
            <a:r>
              <a:rPr lang="sv-SE" baseline="0" dirty="0" smtClean="0"/>
              <a:t> part is </a:t>
            </a:r>
            <a:r>
              <a:rPr lang="sv-SE" baseline="0" dirty="0" err="1" smtClean="0"/>
              <a:t>managed</a:t>
            </a:r>
            <a:r>
              <a:rPr lang="sv-SE" baseline="0" dirty="0" smtClean="0"/>
              <a:t> by the </a:t>
            </a:r>
            <a:r>
              <a:rPr lang="sv-SE" baseline="0" dirty="0" err="1" smtClean="0"/>
              <a:t>library</a:t>
            </a:r>
            <a:r>
              <a:rPr lang="sv-SE" baseline="0" dirty="0" smtClean="0"/>
              <a:t>/press </a:t>
            </a:r>
            <a:r>
              <a:rPr lang="sv-SE" baseline="0" dirty="0" err="1" smtClean="0"/>
              <a:t>staff</a:t>
            </a:r>
            <a:r>
              <a:rPr lang="sv-SE" baseline="0" dirty="0" smtClean="0"/>
              <a:t> in </a:t>
            </a:r>
            <a:r>
              <a:rPr lang="sv-SE" baseline="0" dirty="0" err="1" smtClean="0"/>
              <a:t>close</a:t>
            </a:r>
            <a:r>
              <a:rPr lang="sv-SE" baseline="0" dirty="0" smtClean="0"/>
              <a:t> </a:t>
            </a:r>
            <a:r>
              <a:rPr lang="sv-SE" baseline="0" dirty="0" err="1" smtClean="0"/>
              <a:t>collaboration</a:t>
            </a:r>
            <a:r>
              <a:rPr lang="sv-SE" baseline="0" dirty="0" smtClean="0"/>
              <a:t> </a:t>
            </a:r>
            <a:r>
              <a:rPr lang="sv-SE" baseline="0" dirty="0" err="1" smtClean="0"/>
              <a:t>with</a:t>
            </a:r>
            <a:r>
              <a:rPr lang="sv-SE" baseline="0" dirty="0" smtClean="0"/>
              <a:t> the </a:t>
            </a:r>
            <a:r>
              <a:rPr lang="sv-SE" baseline="0" dirty="0" err="1" smtClean="0"/>
              <a:t>editorial</a:t>
            </a:r>
            <a:r>
              <a:rPr lang="sv-SE" baseline="0" dirty="0" smtClean="0"/>
              <a:t> boards, by </a:t>
            </a:r>
            <a:r>
              <a:rPr lang="sv-SE" baseline="0" dirty="0" err="1" smtClean="0"/>
              <a:t>way</a:t>
            </a:r>
            <a:r>
              <a:rPr lang="sv-SE" baseline="0" dirty="0" smtClean="0"/>
              <a:t> </a:t>
            </a:r>
            <a:r>
              <a:rPr lang="sv-SE" baseline="0" dirty="0" err="1" smtClean="0"/>
              <a:t>of</a:t>
            </a:r>
            <a:r>
              <a:rPr lang="sv-SE" baseline="0" dirty="0" smtClean="0"/>
              <a:t> the online systems</a:t>
            </a:r>
          </a:p>
          <a:p>
            <a:pPr marL="171450" indent="-171450">
              <a:buFont typeface="Arial" charset="0"/>
              <a:buChar char="•"/>
            </a:pPr>
            <a:r>
              <a:rPr lang="sv-SE" baseline="0" dirty="0" smtClean="0"/>
              <a:t>The </a:t>
            </a:r>
            <a:r>
              <a:rPr lang="sv-SE" baseline="0" dirty="0" err="1" smtClean="0"/>
              <a:t>production</a:t>
            </a:r>
            <a:r>
              <a:rPr lang="sv-SE" baseline="0" dirty="0" smtClean="0"/>
              <a:t> process (</a:t>
            </a:r>
            <a:r>
              <a:rPr lang="sv-SE" baseline="0" dirty="0" err="1" smtClean="0"/>
              <a:t>typesetting</a:t>
            </a:r>
            <a:r>
              <a:rPr lang="sv-SE" baseline="0" dirty="0" smtClean="0"/>
              <a:t>, copy-</a:t>
            </a:r>
            <a:r>
              <a:rPr lang="sv-SE" baseline="0" dirty="0" err="1" smtClean="0"/>
              <a:t>editing</a:t>
            </a:r>
            <a:r>
              <a:rPr lang="sv-SE" baseline="0" dirty="0" smtClean="0"/>
              <a:t>, </a:t>
            </a:r>
            <a:r>
              <a:rPr lang="sv-SE" baseline="0" dirty="0" err="1" smtClean="0"/>
              <a:t>printing</a:t>
            </a:r>
            <a:r>
              <a:rPr lang="sv-SE" baseline="0" dirty="0" smtClean="0"/>
              <a:t>) is </a:t>
            </a:r>
            <a:r>
              <a:rPr lang="sv-SE" baseline="0" dirty="0" err="1" smtClean="0"/>
              <a:t>managed</a:t>
            </a:r>
            <a:r>
              <a:rPr lang="sv-SE" baseline="0" dirty="0" smtClean="0"/>
              <a:t> by </a:t>
            </a:r>
            <a:r>
              <a:rPr lang="sv-SE" baseline="0" dirty="0" err="1" smtClean="0"/>
              <a:t>our</a:t>
            </a:r>
            <a:r>
              <a:rPr lang="sv-SE" baseline="0" dirty="0" smtClean="0"/>
              <a:t> service partner Ubiquity Press. </a:t>
            </a:r>
          </a:p>
          <a:p>
            <a:pPr marL="171450" indent="-171450">
              <a:buFont typeface="Arial" charset="0"/>
              <a:buChar char="•"/>
            </a:pPr>
            <a:r>
              <a:rPr lang="sv-SE" baseline="0" dirty="0" smtClean="0"/>
              <a:t>SUP </a:t>
            </a:r>
            <a:r>
              <a:rPr lang="sv-SE" baseline="0" dirty="0" err="1" smtClean="0"/>
              <a:t>adds</a:t>
            </a:r>
            <a:r>
              <a:rPr lang="sv-SE" baseline="0" dirty="0" smtClean="0"/>
              <a:t> a </a:t>
            </a:r>
            <a:r>
              <a:rPr lang="sv-SE" baseline="0" dirty="0" err="1" smtClean="0"/>
              <a:t>layer</a:t>
            </a:r>
            <a:r>
              <a:rPr lang="sv-SE" baseline="0" dirty="0" smtClean="0"/>
              <a:t> to the process by </a:t>
            </a:r>
            <a:r>
              <a:rPr lang="sv-SE" baseline="0" dirty="0" err="1" smtClean="0"/>
              <a:t>providing</a:t>
            </a:r>
            <a:r>
              <a:rPr lang="sv-SE" baseline="0" dirty="0" smtClean="0"/>
              <a:t> a </a:t>
            </a:r>
            <a:r>
              <a:rPr lang="sv-SE" baseline="0" dirty="0" err="1" smtClean="0"/>
              <a:t>home</a:t>
            </a:r>
            <a:r>
              <a:rPr lang="sv-SE" baseline="0" dirty="0" smtClean="0"/>
              <a:t> for the </a:t>
            </a:r>
            <a:r>
              <a:rPr lang="sv-SE" baseline="0" dirty="0" err="1" smtClean="0"/>
              <a:t>strategic</a:t>
            </a:r>
            <a:r>
              <a:rPr lang="sv-SE" baseline="0" dirty="0" smtClean="0"/>
              <a:t> planning </a:t>
            </a:r>
            <a:r>
              <a:rPr lang="sv-SE" baseline="0" dirty="0" err="1" smtClean="0"/>
              <a:t>of</a:t>
            </a:r>
            <a:r>
              <a:rPr lang="sv-SE" baseline="0" dirty="0" smtClean="0"/>
              <a:t> </a:t>
            </a:r>
            <a:r>
              <a:rPr lang="sv-SE" baseline="0" dirty="0" err="1" smtClean="0"/>
              <a:t>editorial</a:t>
            </a:r>
            <a:r>
              <a:rPr lang="sv-SE" baseline="0" dirty="0" smtClean="0"/>
              <a:t> </a:t>
            </a:r>
            <a:r>
              <a:rPr lang="sv-SE" baseline="0" dirty="0" err="1" smtClean="0"/>
              <a:t>work</a:t>
            </a:r>
            <a:r>
              <a:rPr lang="sv-SE" baseline="0" dirty="0" smtClean="0"/>
              <a:t> and system management </a:t>
            </a:r>
            <a:r>
              <a:rPr lang="sv-SE" baseline="0" dirty="0" err="1" smtClean="0"/>
              <a:t>though</a:t>
            </a:r>
            <a:r>
              <a:rPr lang="sv-SE" baseline="0" dirty="0" smtClean="0"/>
              <a:t> UP.</a:t>
            </a:r>
            <a:endParaRPr lang="sv-SE" dirty="0" smtClean="0"/>
          </a:p>
          <a:p>
            <a:endParaRPr lang="sv-SE" dirty="0"/>
          </a:p>
        </p:txBody>
      </p:sp>
      <p:sp>
        <p:nvSpPr>
          <p:cNvPr id="4" name="Platshållare för bildnummer 3"/>
          <p:cNvSpPr>
            <a:spLocks noGrp="1"/>
          </p:cNvSpPr>
          <p:nvPr>
            <p:ph type="sldNum" sz="quarter" idx="10"/>
          </p:nvPr>
        </p:nvSpPr>
        <p:spPr/>
        <p:txBody>
          <a:bodyPr/>
          <a:lstStyle/>
          <a:p>
            <a:fld id="{A9264AB5-3208-46EB-A2CB-53BA67DEFF15}" type="slidenum">
              <a:rPr lang="sv-SE" smtClean="0"/>
              <a:pPr/>
              <a:t>13</a:t>
            </a:fld>
            <a:endParaRPr lang="sv-SE"/>
          </a:p>
        </p:txBody>
      </p:sp>
    </p:spTree>
    <p:extLst>
      <p:ext uri="{BB962C8B-B14F-4D97-AF65-F5344CB8AC3E}">
        <p14:creationId xmlns:p14="http://schemas.microsoft.com/office/powerpoint/2010/main" val="2540961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lstStyle/>
          <a:p>
            <a:r>
              <a:rPr lang="sv-SE" dirty="0" smtClean="0"/>
              <a:t>The Journal </a:t>
            </a:r>
            <a:r>
              <a:rPr lang="sv-SE" dirty="0" err="1" smtClean="0"/>
              <a:t>of</a:t>
            </a:r>
            <a:r>
              <a:rPr lang="sv-SE" dirty="0" smtClean="0"/>
              <a:t> Montessori Research</a:t>
            </a:r>
            <a:r>
              <a:rPr lang="sv-SE" baseline="0" dirty="0" smtClean="0"/>
              <a:t> &amp; </a:t>
            </a:r>
            <a:r>
              <a:rPr lang="sv-SE" baseline="0" dirty="0" err="1" smtClean="0"/>
              <a:t>Education</a:t>
            </a:r>
            <a:r>
              <a:rPr lang="sv-SE" baseline="0" dirty="0" smtClean="0"/>
              <a:t> and the Scandinavian Journal </a:t>
            </a:r>
            <a:r>
              <a:rPr lang="sv-SE" baseline="0" dirty="0" err="1" smtClean="0"/>
              <a:t>of</a:t>
            </a:r>
            <a:r>
              <a:rPr lang="sv-SE" baseline="0" dirty="0" smtClean="0"/>
              <a:t> </a:t>
            </a:r>
            <a:r>
              <a:rPr lang="sv-SE" baseline="0" dirty="0" err="1" smtClean="0"/>
              <a:t>Work</a:t>
            </a:r>
            <a:r>
              <a:rPr lang="sv-SE" baseline="0" dirty="0" smtClean="0"/>
              <a:t> and </a:t>
            </a:r>
            <a:r>
              <a:rPr lang="sv-SE" baseline="0" dirty="0" err="1" smtClean="0"/>
              <a:t>Organizational</a:t>
            </a:r>
            <a:r>
              <a:rPr lang="sv-SE" baseline="0" dirty="0" smtClean="0"/>
              <a:t> </a:t>
            </a:r>
            <a:r>
              <a:rPr lang="sv-SE" baseline="0" dirty="0" err="1" smtClean="0"/>
              <a:t>Psychology</a:t>
            </a:r>
            <a:r>
              <a:rPr lang="sv-SE" baseline="0" dirty="0" smtClean="0"/>
              <a:t> </a:t>
            </a:r>
            <a:r>
              <a:rPr lang="sv-SE" baseline="0" dirty="0" err="1" smtClean="0"/>
              <a:t>have</a:t>
            </a:r>
            <a:r>
              <a:rPr lang="sv-SE" baseline="0" dirty="0" smtClean="0"/>
              <a:t> </a:t>
            </a:r>
            <a:r>
              <a:rPr lang="sv-SE" baseline="0" dirty="0" err="1" smtClean="0"/>
              <a:t>yet</a:t>
            </a:r>
            <a:r>
              <a:rPr lang="sv-SE" baseline="0" dirty="0" smtClean="0"/>
              <a:t> to </a:t>
            </a:r>
            <a:r>
              <a:rPr lang="sv-SE" baseline="0" dirty="0" err="1" smtClean="0"/>
              <a:t>publish</a:t>
            </a:r>
            <a:r>
              <a:rPr lang="sv-SE" baseline="0" dirty="0" smtClean="0"/>
              <a:t> </a:t>
            </a:r>
            <a:r>
              <a:rPr lang="sv-SE" baseline="0" dirty="0" err="1" smtClean="0"/>
              <a:t>any</a:t>
            </a:r>
            <a:r>
              <a:rPr lang="sv-SE" baseline="0" dirty="0" smtClean="0"/>
              <a:t> </a:t>
            </a:r>
            <a:r>
              <a:rPr lang="sv-SE" baseline="0" dirty="0" err="1" smtClean="0"/>
              <a:t>papers</a:t>
            </a:r>
            <a:r>
              <a:rPr lang="sv-SE" baseline="0" dirty="0" smtClean="0"/>
              <a:t>, </a:t>
            </a:r>
            <a:r>
              <a:rPr lang="sv-SE" baseline="0" dirty="0" err="1" smtClean="0"/>
              <a:t>but</a:t>
            </a:r>
            <a:r>
              <a:rPr lang="sv-SE" baseline="0" dirty="0" smtClean="0"/>
              <a:t> the sites </a:t>
            </a:r>
            <a:r>
              <a:rPr lang="sv-SE" baseline="0" dirty="0" err="1" smtClean="0"/>
              <a:t>are</a:t>
            </a:r>
            <a:r>
              <a:rPr lang="sv-SE" baseline="0" dirty="0" smtClean="0"/>
              <a:t> </a:t>
            </a:r>
            <a:r>
              <a:rPr lang="sv-SE" baseline="0" dirty="0" err="1" smtClean="0"/>
              <a:t>up</a:t>
            </a:r>
            <a:r>
              <a:rPr lang="sv-SE" baseline="0" dirty="0" smtClean="0"/>
              <a:t> and </a:t>
            </a:r>
            <a:r>
              <a:rPr lang="sv-SE" baseline="0" dirty="0" err="1" smtClean="0"/>
              <a:t>running</a:t>
            </a:r>
            <a:r>
              <a:rPr lang="sv-SE" baseline="0" dirty="0" smtClean="0"/>
              <a:t> and </a:t>
            </a:r>
            <a:r>
              <a:rPr lang="sv-SE" baseline="0" dirty="0" err="1" smtClean="0"/>
              <a:t>they</a:t>
            </a:r>
            <a:r>
              <a:rPr lang="sv-SE" baseline="0" dirty="0" smtClean="0"/>
              <a:t> </a:t>
            </a:r>
            <a:r>
              <a:rPr lang="sv-SE" baseline="0" dirty="0" err="1" smtClean="0"/>
              <a:t>are</a:t>
            </a:r>
            <a:r>
              <a:rPr lang="sv-SE" baseline="0" dirty="0" smtClean="0"/>
              <a:t> </a:t>
            </a:r>
            <a:r>
              <a:rPr lang="sv-SE" baseline="0" dirty="0" err="1" smtClean="0"/>
              <a:t>open</a:t>
            </a:r>
            <a:r>
              <a:rPr lang="sv-SE" baseline="0" dirty="0" smtClean="0"/>
              <a:t> for submissions. The </a:t>
            </a:r>
            <a:r>
              <a:rPr lang="sv-SE" baseline="0" dirty="0" err="1" smtClean="0"/>
              <a:t>latter</a:t>
            </a:r>
            <a:r>
              <a:rPr lang="sv-SE" baseline="0" dirty="0" smtClean="0"/>
              <a:t> is </a:t>
            </a:r>
            <a:r>
              <a:rPr lang="sv-SE" baseline="0" dirty="0" err="1" smtClean="0"/>
              <a:t>about</a:t>
            </a:r>
            <a:r>
              <a:rPr lang="sv-SE" baseline="0" dirty="0" smtClean="0"/>
              <a:t> to </a:t>
            </a:r>
            <a:r>
              <a:rPr lang="sv-SE" baseline="0" dirty="0" err="1" smtClean="0"/>
              <a:t>publish</a:t>
            </a:r>
            <a:r>
              <a:rPr lang="sv-SE" baseline="0" dirty="0" smtClean="0"/>
              <a:t> </a:t>
            </a:r>
            <a:r>
              <a:rPr lang="sv-SE" baseline="0" dirty="0" err="1" smtClean="0"/>
              <a:t>its</a:t>
            </a:r>
            <a:r>
              <a:rPr lang="sv-SE" baseline="0" dirty="0" smtClean="0"/>
              <a:t> </a:t>
            </a:r>
            <a:r>
              <a:rPr lang="sv-SE" baseline="0" dirty="0" err="1" smtClean="0"/>
              <a:t>first</a:t>
            </a:r>
            <a:r>
              <a:rPr lang="sv-SE" baseline="0" dirty="0" smtClean="0"/>
              <a:t> </a:t>
            </a:r>
            <a:r>
              <a:rPr lang="sv-SE" baseline="0" dirty="0" err="1" smtClean="0"/>
              <a:t>articles</a:t>
            </a:r>
            <a:r>
              <a:rPr lang="sv-SE" baseline="0" dirty="0" smtClean="0"/>
              <a:t> in a </a:t>
            </a:r>
            <a:r>
              <a:rPr lang="sv-SE" baseline="0" dirty="0" err="1" smtClean="0"/>
              <a:t>few</a:t>
            </a:r>
            <a:r>
              <a:rPr lang="sv-SE" baseline="0" dirty="0" smtClean="0"/>
              <a:t> </a:t>
            </a:r>
            <a:r>
              <a:rPr lang="sv-SE" baseline="0" dirty="0" err="1" smtClean="0"/>
              <a:t>weeks</a:t>
            </a:r>
            <a:r>
              <a:rPr lang="sv-SE" baseline="0" dirty="0" smtClean="0"/>
              <a:t>. Designs for Learning </a:t>
            </a:r>
            <a:r>
              <a:rPr lang="sv-SE" baseline="0" dirty="0" err="1" smtClean="0"/>
              <a:t>publishes</a:t>
            </a:r>
            <a:r>
              <a:rPr lang="sv-SE" baseline="0" dirty="0" smtClean="0"/>
              <a:t> </a:t>
            </a:r>
            <a:r>
              <a:rPr lang="sv-SE" baseline="0" dirty="0" err="1" smtClean="0"/>
              <a:t>with</a:t>
            </a:r>
            <a:r>
              <a:rPr lang="sv-SE" baseline="0" dirty="0" smtClean="0"/>
              <a:t> Stockholm University Press </a:t>
            </a:r>
            <a:r>
              <a:rPr lang="sv-SE" baseline="0" dirty="0" err="1" smtClean="0"/>
              <a:t>since</a:t>
            </a:r>
            <a:r>
              <a:rPr lang="sv-SE" baseline="0" dirty="0" smtClean="0"/>
              <a:t> </a:t>
            </a:r>
            <a:r>
              <a:rPr lang="sv-SE" baseline="0" dirty="0" err="1" smtClean="0"/>
              <a:t>January</a:t>
            </a:r>
            <a:r>
              <a:rPr lang="sv-SE" baseline="0" dirty="0" smtClean="0"/>
              <a:t> 2016.</a:t>
            </a:r>
            <a:endParaRPr lang="sv-SE" dirty="0"/>
          </a:p>
        </p:txBody>
      </p:sp>
      <p:sp>
        <p:nvSpPr>
          <p:cNvPr id="4" name="Platshållare för bildnummer 3"/>
          <p:cNvSpPr>
            <a:spLocks noGrp="1"/>
          </p:cNvSpPr>
          <p:nvPr>
            <p:ph type="sldNum" sz="quarter" idx="10"/>
          </p:nvPr>
        </p:nvSpPr>
        <p:spPr/>
        <p:txBody>
          <a:bodyPr/>
          <a:lstStyle/>
          <a:p>
            <a:fld id="{A9264AB5-3208-46EB-A2CB-53BA67DEFF15}" type="slidenum">
              <a:rPr lang="sv-SE" smtClean="0"/>
              <a:pPr/>
              <a:t>15</a:t>
            </a:fld>
            <a:endParaRPr lang="sv-SE"/>
          </a:p>
        </p:txBody>
      </p:sp>
    </p:spTree>
    <p:extLst>
      <p:ext uri="{BB962C8B-B14F-4D97-AF65-F5344CB8AC3E}">
        <p14:creationId xmlns:p14="http://schemas.microsoft.com/office/powerpoint/2010/main" val="267253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e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jpe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pic>
        <p:nvPicPr>
          <p:cNvPr id="7" name="Picture 2" descr="SU_PPT_eld"/>
          <p:cNvPicPr>
            <a:picLocks noChangeAspect="1" noChangeArrowheads="1"/>
          </p:cNvPicPr>
          <p:nvPr userDrawn="1"/>
        </p:nvPicPr>
        <p:blipFill>
          <a:blip r:embed="rId2" cstate="print"/>
          <a:srcRect l="4988" t="-362"/>
          <a:stretch>
            <a:fillRect/>
          </a:stretch>
        </p:blipFill>
        <p:spPr bwMode="auto">
          <a:xfrm>
            <a:off x="0" y="1571626"/>
            <a:ext cx="8256240" cy="5286375"/>
          </a:xfrm>
          <a:prstGeom prst="rect">
            <a:avLst/>
          </a:prstGeom>
          <a:noFill/>
        </p:spPr>
      </p:pic>
      <p:sp>
        <p:nvSpPr>
          <p:cNvPr id="2" name="Rubrik 1"/>
          <p:cNvSpPr>
            <a:spLocks noGrp="1"/>
          </p:cNvSpPr>
          <p:nvPr>
            <p:ph type="ctrTitle"/>
          </p:nvPr>
        </p:nvSpPr>
        <p:spPr>
          <a:xfrm>
            <a:off x="1344000" y="2437200"/>
            <a:ext cx="8841600" cy="1425600"/>
          </a:xfrm>
          <a:prstGeom prst="rect">
            <a:avLst/>
          </a:prstGeom>
        </p:spPr>
        <p:txBody>
          <a:bodyPr lIns="72000" tIns="36000" rIns="72000" bIns="36000" anchor="ctr" anchorCtr="0">
            <a:normAutofit/>
          </a:bodyPr>
          <a:lstStyle>
            <a:lvl1pPr algn="l">
              <a:defRPr sz="4400" b="0">
                <a:latin typeface="Verdana" pitchFamily="34" charset="0"/>
                <a:ea typeface="Verdana" pitchFamily="34" charset="0"/>
                <a:cs typeface="Verdana" pitchFamily="34" charset="0"/>
              </a:defRPr>
            </a:lvl1pPr>
          </a:lstStyle>
          <a:p>
            <a:r>
              <a:rPr lang="sv-SE" smtClean="0"/>
              <a:t>Klicka här för att ändra format</a:t>
            </a:r>
            <a:endParaRPr lang="sv-SE" dirty="0"/>
          </a:p>
        </p:txBody>
      </p:sp>
      <p:sp>
        <p:nvSpPr>
          <p:cNvPr id="3" name="Underrubrik 2"/>
          <p:cNvSpPr>
            <a:spLocks noGrp="1"/>
          </p:cNvSpPr>
          <p:nvPr>
            <p:ph type="subTitle" idx="1"/>
          </p:nvPr>
        </p:nvSpPr>
        <p:spPr>
          <a:xfrm>
            <a:off x="1344000" y="3859200"/>
            <a:ext cx="8841600" cy="1166400"/>
          </a:xfrm>
          <a:prstGeom prst="rect">
            <a:avLst/>
          </a:prstGeom>
        </p:spPr>
        <p:txBody>
          <a:bodyPr>
            <a:normAutofit/>
          </a:bodyPr>
          <a:lstStyle>
            <a:lvl1pPr marL="0" indent="0" algn="l">
              <a:lnSpc>
                <a:spcPts val="2900"/>
              </a:lnSpc>
              <a:spcBef>
                <a:spcPts val="480"/>
              </a:spcBef>
              <a:buNone/>
              <a:defRPr sz="2000">
                <a:solidFill>
                  <a:schemeClr val="tx2"/>
                </a:solidFill>
                <a:latin typeface="Verdana" pitchFamily="34" charset="0"/>
                <a:ea typeface="Verdana" pitchFamily="34" charset="0"/>
                <a:cs typeface="Verdan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dirty="0"/>
          </a:p>
        </p:txBody>
      </p:sp>
      <p:sp>
        <p:nvSpPr>
          <p:cNvPr id="4" name="Platshållare för datum 3"/>
          <p:cNvSpPr>
            <a:spLocks noGrp="1"/>
          </p:cNvSpPr>
          <p:nvPr>
            <p:ph type="dt" sz="half" idx="10"/>
          </p:nvPr>
        </p:nvSpPr>
        <p:spPr>
          <a:xfrm>
            <a:off x="1041600" y="6152400"/>
            <a:ext cx="1497600" cy="280800"/>
          </a:xfrm>
        </p:spPr>
        <p:txBody>
          <a:bodyPr/>
          <a:lstStyle/>
          <a:p>
            <a:fld id="{DCAD0FF4-D49C-43BC-9119-4EF626B6C9BA}" type="datetime1">
              <a:rPr lang="en-GB" smtClean="0"/>
              <a:pPr/>
              <a:t>10/04/2016</a:t>
            </a:fld>
            <a:endParaRPr lang="sv-SE"/>
          </a:p>
        </p:txBody>
      </p:sp>
      <p:sp>
        <p:nvSpPr>
          <p:cNvPr id="5" name="Platshållare för sidfot 4"/>
          <p:cNvSpPr>
            <a:spLocks noGrp="1"/>
          </p:cNvSpPr>
          <p:nvPr>
            <p:ph type="ftr" sz="quarter" idx="11"/>
          </p:nvPr>
        </p:nvSpPr>
        <p:spPr>
          <a:xfrm>
            <a:off x="2582400" y="6152400"/>
            <a:ext cx="5990400" cy="280800"/>
          </a:xfrm>
        </p:spPr>
        <p:txBody>
          <a:bodyPr/>
          <a:lstStyle/>
          <a:p>
            <a:r>
              <a:rPr lang="en-GB" smtClean="0"/>
              <a:t>/Name Name, Institution or similar</a:t>
            </a:r>
            <a:endParaRPr lang="sv-SE" dirty="0"/>
          </a:p>
        </p:txBody>
      </p:sp>
      <p:sp>
        <p:nvSpPr>
          <p:cNvPr id="6" name="Platshållare för bildnummer 5"/>
          <p:cNvSpPr>
            <a:spLocks noGrp="1"/>
          </p:cNvSpPr>
          <p:nvPr>
            <p:ph type="sldNum" sz="quarter" idx="12"/>
          </p:nvPr>
        </p:nvSpPr>
        <p:spPr>
          <a:xfrm>
            <a:off x="8784000" y="6152400"/>
            <a:ext cx="2844800" cy="280800"/>
          </a:xfrm>
        </p:spPr>
        <p:txBody>
          <a:bodyPr/>
          <a:lstStyle/>
          <a:p>
            <a:fld id="{400B66ED-EE6C-4E7E-848D-94DB84BF3115}" type="slidenum">
              <a:rPr lang="sv-SE" smtClean="0"/>
              <a:pPr/>
              <a:t>‹Nr.›</a:t>
            </a:fld>
            <a:endParaRPr lang="sv-SE"/>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a:xfrm>
            <a:off x="1056000" y="1944000"/>
            <a:ext cx="9134400" cy="795600"/>
          </a:xfrm>
          <a:prstGeom prst="rect">
            <a:avLst/>
          </a:prstGeom>
        </p:spPr>
        <p:txBody>
          <a:bodyPr anchor="t" anchorCtr="0"/>
          <a:lstStyle/>
          <a:p>
            <a:r>
              <a:rPr lang="sv-SE" smtClean="0"/>
              <a:t>Klicka här för att ändra format</a:t>
            </a:r>
            <a:endParaRPr lang="sv-SE" dirty="0"/>
          </a:p>
        </p:txBody>
      </p:sp>
      <p:sp>
        <p:nvSpPr>
          <p:cNvPr id="3" name="Platshållare för innehåll 2"/>
          <p:cNvSpPr>
            <a:spLocks noGrp="1"/>
          </p:cNvSpPr>
          <p:nvPr>
            <p:ph idx="1"/>
          </p:nvPr>
        </p:nvSpPr>
        <p:spPr>
          <a:xfrm>
            <a:off x="1056000" y="2808000"/>
            <a:ext cx="9134400" cy="3214800"/>
          </a:xfrm>
          <a:prstGeom prst="rect">
            <a:avLst/>
          </a:prstGeo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4" name="Platshållare för datum 3"/>
          <p:cNvSpPr>
            <a:spLocks noGrp="1"/>
          </p:cNvSpPr>
          <p:nvPr>
            <p:ph type="dt" sz="half" idx="10"/>
          </p:nvPr>
        </p:nvSpPr>
        <p:spPr/>
        <p:txBody>
          <a:bodyPr/>
          <a:lstStyle/>
          <a:p>
            <a:fld id="{A57C4272-7F51-4337-B704-357F433A00E2}" type="datetime1">
              <a:rPr lang="en-GB" smtClean="0"/>
              <a:pPr/>
              <a:t>10/04/2016</a:t>
            </a:fld>
            <a:endParaRPr lang="sv-SE"/>
          </a:p>
        </p:txBody>
      </p:sp>
      <p:sp>
        <p:nvSpPr>
          <p:cNvPr id="5" name="Platshållare för sidfot 4"/>
          <p:cNvSpPr>
            <a:spLocks noGrp="1"/>
          </p:cNvSpPr>
          <p:nvPr>
            <p:ph type="ftr" sz="quarter" idx="11"/>
          </p:nvPr>
        </p:nvSpPr>
        <p:spPr/>
        <p:txBody>
          <a:bodyPr/>
          <a:lstStyle/>
          <a:p>
            <a:r>
              <a:rPr lang="en-GB" smtClean="0"/>
              <a:t>/Name Name, Institution or similar</a:t>
            </a:r>
            <a:endParaRPr lang="sv-SE"/>
          </a:p>
        </p:txBody>
      </p:sp>
      <p:sp>
        <p:nvSpPr>
          <p:cNvPr id="6" name="Platshållare för bildnummer 5"/>
          <p:cNvSpPr>
            <a:spLocks noGrp="1"/>
          </p:cNvSpPr>
          <p:nvPr>
            <p:ph type="sldNum" sz="quarter" idx="12"/>
          </p:nvPr>
        </p:nvSpPr>
        <p:spPr/>
        <p:txBody>
          <a:bodyPr/>
          <a:lstStyle/>
          <a:p>
            <a:fld id="{400B66ED-EE6C-4E7E-848D-94DB84BF3115}" type="slidenum">
              <a:rPr lang="sv-SE" smtClean="0"/>
              <a:pPr/>
              <a:t>‹Nr.›</a:t>
            </a:fld>
            <a:endParaRPr lang="sv-SE"/>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a:xfrm>
            <a:off x="1056000" y="1944000"/>
            <a:ext cx="9134400" cy="795600"/>
          </a:xfrm>
          <a:prstGeom prst="rect">
            <a:avLst/>
          </a:prstGeom>
        </p:spPr>
        <p:txBody>
          <a:bodyPr anchor="t" anchorCtr="0"/>
          <a:lstStyle/>
          <a:p>
            <a:r>
              <a:rPr lang="sv-SE" smtClean="0"/>
              <a:t>Klicka här för att ändra format</a:t>
            </a:r>
            <a:endParaRPr lang="sv-SE" dirty="0"/>
          </a:p>
        </p:txBody>
      </p:sp>
      <p:sp>
        <p:nvSpPr>
          <p:cNvPr id="3" name="Platshållare för innehåll 2"/>
          <p:cNvSpPr>
            <a:spLocks noGrp="1"/>
          </p:cNvSpPr>
          <p:nvPr>
            <p:ph sz="half" idx="1"/>
          </p:nvPr>
        </p:nvSpPr>
        <p:spPr>
          <a:xfrm>
            <a:off x="1056000" y="2808000"/>
            <a:ext cx="4464000" cy="3214800"/>
          </a:xfrm>
          <a:prstGeom prst="rect">
            <a:avLst/>
          </a:prstGeom>
        </p:spPr>
        <p:txBody>
          <a:bodyPr/>
          <a:lstStyle>
            <a:lvl1pPr>
              <a:defRPr sz="1800"/>
            </a:lvl1pPr>
            <a:lvl2pPr>
              <a:defRPr sz="1400"/>
            </a:lvl2pPr>
            <a:lvl3pPr>
              <a:defRPr sz="1000"/>
            </a:lvl3pPr>
            <a:lvl4pPr>
              <a:defRPr sz="800"/>
            </a:lvl4pPr>
            <a:lvl5pPr>
              <a:defRPr sz="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4" name="Platshållare för innehåll 3"/>
          <p:cNvSpPr>
            <a:spLocks noGrp="1"/>
          </p:cNvSpPr>
          <p:nvPr>
            <p:ph sz="half" idx="2"/>
          </p:nvPr>
        </p:nvSpPr>
        <p:spPr>
          <a:xfrm>
            <a:off x="5721600" y="2808000"/>
            <a:ext cx="4464000" cy="3214800"/>
          </a:xfrm>
          <a:prstGeom prst="rect">
            <a:avLst/>
          </a:prstGeom>
        </p:spPr>
        <p:txBody>
          <a:bodyPr/>
          <a:lstStyle>
            <a:lvl1pPr>
              <a:defRPr sz="1800"/>
            </a:lvl1pPr>
            <a:lvl2pPr>
              <a:defRPr sz="1400"/>
            </a:lvl2pPr>
            <a:lvl3pPr>
              <a:defRPr sz="1000"/>
            </a:lvl3pPr>
            <a:lvl4pPr>
              <a:defRPr sz="800"/>
            </a:lvl4pPr>
            <a:lvl5pPr>
              <a:defRPr sz="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5" name="Platshållare för datum 4"/>
          <p:cNvSpPr>
            <a:spLocks noGrp="1"/>
          </p:cNvSpPr>
          <p:nvPr>
            <p:ph type="dt" sz="half" idx="10"/>
          </p:nvPr>
        </p:nvSpPr>
        <p:spPr/>
        <p:txBody>
          <a:bodyPr/>
          <a:lstStyle/>
          <a:p>
            <a:fld id="{1C40E8B0-0D26-4236-93F3-5803B98259AA}" type="datetime1">
              <a:rPr lang="en-GB" smtClean="0"/>
              <a:pPr/>
              <a:t>10/04/2016</a:t>
            </a:fld>
            <a:endParaRPr lang="sv-SE"/>
          </a:p>
        </p:txBody>
      </p:sp>
      <p:sp>
        <p:nvSpPr>
          <p:cNvPr id="6" name="Platshållare för sidfot 5"/>
          <p:cNvSpPr>
            <a:spLocks noGrp="1"/>
          </p:cNvSpPr>
          <p:nvPr>
            <p:ph type="ftr" sz="quarter" idx="11"/>
          </p:nvPr>
        </p:nvSpPr>
        <p:spPr/>
        <p:txBody>
          <a:bodyPr/>
          <a:lstStyle/>
          <a:p>
            <a:r>
              <a:rPr lang="en-GB" smtClean="0"/>
              <a:t>/Name Name, Institution or similar</a:t>
            </a:r>
            <a:endParaRPr lang="sv-SE"/>
          </a:p>
        </p:txBody>
      </p:sp>
      <p:sp>
        <p:nvSpPr>
          <p:cNvPr id="7" name="Platshållare för bildnummer 6"/>
          <p:cNvSpPr>
            <a:spLocks noGrp="1"/>
          </p:cNvSpPr>
          <p:nvPr>
            <p:ph type="sldNum" sz="quarter" idx="12"/>
          </p:nvPr>
        </p:nvSpPr>
        <p:spPr/>
        <p:txBody>
          <a:bodyPr/>
          <a:lstStyle/>
          <a:p>
            <a:fld id="{400B66ED-EE6C-4E7E-848D-94DB84BF3115}" type="slidenum">
              <a:rPr lang="sv-SE" smtClean="0"/>
              <a:pPr/>
              <a:t>‹Nr.›</a:t>
            </a:fld>
            <a:endParaRPr lang="sv-SE"/>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Caption and Text">
    <p:spTree>
      <p:nvGrpSpPr>
        <p:cNvPr id="1" name=""/>
        <p:cNvGrpSpPr/>
        <p:nvPr/>
      </p:nvGrpSpPr>
      <p:grpSpPr>
        <a:xfrm>
          <a:off x="0" y="0"/>
          <a:ext cx="0" cy="0"/>
          <a:chOff x="0" y="0"/>
          <a:chExt cx="0" cy="0"/>
        </a:xfrm>
      </p:grpSpPr>
      <p:sp>
        <p:nvSpPr>
          <p:cNvPr id="2" name="Rubrik 1"/>
          <p:cNvSpPr>
            <a:spLocks noGrp="1"/>
          </p:cNvSpPr>
          <p:nvPr>
            <p:ph type="title"/>
          </p:nvPr>
        </p:nvSpPr>
        <p:spPr>
          <a:xfrm>
            <a:off x="1056000" y="1944000"/>
            <a:ext cx="9134400" cy="795600"/>
          </a:xfrm>
          <a:prstGeom prst="rect">
            <a:avLst/>
          </a:prstGeom>
        </p:spPr>
        <p:txBody>
          <a:bodyPr anchor="t" anchorCtr="0"/>
          <a:lstStyle/>
          <a:p>
            <a:r>
              <a:rPr lang="sv-SE" smtClean="0"/>
              <a:t>Klicka här för att ändra format</a:t>
            </a:r>
            <a:endParaRPr lang="sv-SE" dirty="0"/>
          </a:p>
        </p:txBody>
      </p:sp>
      <p:sp>
        <p:nvSpPr>
          <p:cNvPr id="3" name="Platshållare för innehåll 2"/>
          <p:cNvSpPr>
            <a:spLocks noGrp="1"/>
          </p:cNvSpPr>
          <p:nvPr>
            <p:ph idx="1"/>
          </p:nvPr>
        </p:nvSpPr>
        <p:spPr>
          <a:xfrm>
            <a:off x="1056000" y="2808000"/>
            <a:ext cx="9134400" cy="3214800"/>
          </a:xfrm>
          <a:prstGeom prst="rect">
            <a:avLst/>
          </a:prstGeom>
        </p:spPr>
        <p:txBody>
          <a:bodyPr/>
          <a:lstStyle>
            <a:lvl1pPr marL="1588" indent="-1588">
              <a:lnSpc>
                <a:spcPts val="2600"/>
              </a:lnSpc>
              <a:buNone/>
              <a:defRPr/>
            </a:lvl1pPr>
            <a:lvl2pPr>
              <a:buNone/>
              <a:defRPr/>
            </a:lvl2pPr>
            <a:lvl3pPr>
              <a:buNone/>
              <a:defRPr/>
            </a:lvl3pPr>
            <a:lvl4pPr>
              <a:buNone/>
              <a:defRPr/>
            </a:lvl4pPr>
            <a:lvl5pPr>
              <a:buNone/>
              <a:defRPr/>
            </a:lvl5pPr>
          </a:lstStyle>
          <a:p>
            <a:pPr lvl="0"/>
            <a:r>
              <a:rPr lang="sv-SE" smtClean="0"/>
              <a:t>Klicka här för att ändra format på bakgrundstexten</a:t>
            </a:r>
          </a:p>
        </p:txBody>
      </p:sp>
      <p:sp>
        <p:nvSpPr>
          <p:cNvPr id="4" name="Platshållare för datum 3"/>
          <p:cNvSpPr>
            <a:spLocks noGrp="1"/>
          </p:cNvSpPr>
          <p:nvPr>
            <p:ph type="dt" sz="half" idx="10"/>
          </p:nvPr>
        </p:nvSpPr>
        <p:spPr/>
        <p:txBody>
          <a:bodyPr/>
          <a:lstStyle/>
          <a:p>
            <a:fld id="{B481B277-EB7D-4555-93E9-632DD97DDC9D}" type="datetime1">
              <a:rPr lang="en-GB" smtClean="0"/>
              <a:pPr/>
              <a:t>10/04/2016</a:t>
            </a:fld>
            <a:endParaRPr lang="sv-SE"/>
          </a:p>
        </p:txBody>
      </p:sp>
      <p:sp>
        <p:nvSpPr>
          <p:cNvPr id="5" name="Platshållare för sidfot 4"/>
          <p:cNvSpPr>
            <a:spLocks noGrp="1"/>
          </p:cNvSpPr>
          <p:nvPr>
            <p:ph type="ftr" sz="quarter" idx="11"/>
          </p:nvPr>
        </p:nvSpPr>
        <p:spPr/>
        <p:txBody>
          <a:bodyPr/>
          <a:lstStyle/>
          <a:p>
            <a:r>
              <a:rPr lang="en-GB" smtClean="0"/>
              <a:t>/Name Name, Institution or similar</a:t>
            </a:r>
            <a:endParaRPr lang="sv-SE"/>
          </a:p>
        </p:txBody>
      </p:sp>
      <p:sp>
        <p:nvSpPr>
          <p:cNvPr id="6" name="Platshållare för bildnummer 5"/>
          <p:cNvSpPr>
            <a:spLocks noGrp="1"/>
          </p:cNvSpPr>
          <p:nvPr>
            <p:ph type="sldNum" sz="quarter" idx="12"/>
          </p:nvPr>
        </p:nvSpPr>
        <p:spPr/>
        <p:txBody>
          <a:bodyPr/>
          <a:lstStyle/>
          <a:p>
            <a:fld id="{400B66ED-EE6C-4E7E-848D-94DB84BF3115}" type="slidenum">
              <a:rPr lang="sv-SE" smtClean="0"/>
              <a:pPr/>
              <a:t>‹Nr.›</a:t>
            </a:fld>
            <a:endParaRPr lang="sv-SE"/>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056000" y="1944000"/>
            <a:ext cx="6254400" cy="795600"/>
          </a:xfrm>
          <a:prstGeom prst="rect">
            <a:avLst/>
          </a:prstGeom>
        </p:spPr>
        <p:txBody>
          <a:bodyPr anchor="t" anchorCtr="0"/>
          <a:lstStyle>
            <a:lvl1pPr>
              <a:defRPr/>
            </a:lvl1pPr>
          </a:lstStyle>
          <a:p>
            <a:r>
              <a:rPr lang="sv-SE" smtClean="0"/>
              <a:t>Klicka här för att ändra format</a:t>
            </a:r>
            <a:endParaRPr lang="sv-SE" dirty="0"/>
          </a:p>
        </p:txBody>
      </p:sp>
      <p:sp>
        <p:nvSpPr>
          <p:cNvPr id="4" name="Platshållare för innehåll 3"/>
          <p:cNvSpPr>
            <a:spLocks noGrp="1"/>
          </p:cNvSpPr>
          <p:nvPr>
            <p:ph sz="half" idx="2"/>
          </p:nvPr>
        </p:nvSpPr>
        <p:spPr>
          <a:xfrm>
            <a:off x="1056000" y="2808000"/>
            <a:ext cx="6254400" cy="3214800"/>
          </a:xfrm>
          <a:prstGeom prst="rect">
            <a:avLst/>
          </a:prstGeom>
        </p:spPr>
        <p:txBody>
          <a:bodyPr/>
          <a:lstStyle>
            <a:lvl1pPr>
              <a:defRPr sz="1800"/>
            </a:lvl1pPr>
            <a:lvl2pPr>
              <a:defRPr sz="18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6" name="Platshållare för innehåll 5"/>
          <p:cNvSpPr>
            <a:spLocks noGrp="1"/>
          </p:cNvSpPr>
          <p:nvPr>
            <p:ph sz="quarter" idx="4"/>
          </p:nvPr>
        </p:nvSpPr>
        <p:spPr>
          <a:xfrm>
            <a:off x="7492800" y="1962000"/>
            <a:ext cx="4080000" cy="4060800"/>
          </a:xfrm>
          <a:prstGeom prst="rect">
            <a:avLst/>
          </a:prstGeom>
        </p:spPr>
        <p:txBody>
          <a:bodyPr/>
          <a:lstStyle>
            <a:lvl1pPr>
              <a:defRPr sz="1800"/>
            </a:lvl1pPr>
            <a:lvl2pPr>
              <a:defRPr sz="18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7" name="Platshållare för datum 6"/>
          <p:cNvSpPr>
            <a:spLocks noGrp="1"/>
          </p:cNvSpPr>
          <p:nvPr>
            <p:ph type="dt" sz="half" idx="10"/>
          </p:nvPr>
        </p:nvSpPr>
        <p:spPr/>
        <p:txBody>
          <a:bodyPr/>
          <a:lstStyle/>
          <a:p>
            <a:fld id="{89FEF56C-8DD4-4518-B195-372A8CB95D71}" type="datetime1">
              <a:rPr lang="en-GB" smtClean="0"/>
              <a:pPr/>
              <a:t>10/04/2016</a:t>
            </a:fld>
            <a:endParaRPr lang="sv-SE"/>
          </a:p>
        </p:txBody>
      </p:sp>
      <p:sp>
        <p:nvSpPr>
          <p:cNvPr id="8" name="Platshållare för sidfot 7"/>
          <p:cNvSpPr>
            <a:spLocks noGrp="1"/>
          </p:cNvSpPr>
          <p:nvPr>
            <p:ph type="ftr" sz="quarter" idx="11"/>
          </p:nvPr>
        </p:nvSpPr>
        <p:spPr/>
        <p:txBody>
          <a:bodyPr/>
          <a:lstStyle/>
          <a:p>
            <a:r>
              <a:rPr lang="en-GB" smtClean="0"/>
              <a:t>/Name Name, Institution or similar</a:t>
            </a:r>
            <a:endParaRPr lang="sv-SE"/>
          </a:p>
        </p:txBody>
      </p:sp>
      <p:sp>
        <p:nvSpPr>
          <p:cNvPr id="9" name="Platshållare för bildnummer 8"/>
          <p:cNvSpPr>
            <a:spLocks noGrp="1"/>
          </p:cNvSpPr>
          <p:nvPr>
            <p:ph type="sldNum" sz="quarter" idx="12"/>
          </p:nvPr>
        </p:nvSpPr>
        <p:spPr/>
        <p:txBody>
          <a:bodyPr/>
          <a:lstStyle/>
          <a:p>
            <a:fld id="{400B66ED-EE6C-4E7E-848D-94DB84BF3115}" type="slidenum">
              <a:rPr lang="sv-SE" smtClean="0"/>
              <a:pPr/>
              <a:t>‹Nr.›</a:t>
            </a:fld>
            <a:endParaRPr lang="sv-SE"/>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only">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1056000" y="1944000"/>
            <a:ext cx="9134400" cy="4075200"/>
          </a:xfrm>
          <a:prstGeom prst="rect">
            <a:avLst/>
          </a:prstGeo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4" name="Platshållare för datum 3"/>
          <p:cNvSpPr>
            <a:spLocks noGrp="1"/>
          </p:cNvSpPr>
          <p:nvPr>
            <p:ph type="dt" sz="half" idx="10"/>
          </p:nvPr>
        </p:nvSpPr>
        <p:spPr/>
        <p:txBody>
          <a:bodyPr/>
          <a:lstStyle/>
          <a:p>
            <a:fld id="{D85AB2B1-052C-4B1A-893D-771DF8B39875}" type="datetime1">
              <a:rPr lang="en-GB" smtClean="0"/>
              <a:pPr/>
              <a:t>10/04/2016</a:t>
            </a:fld>
            <a:endParaRPr lang="sv-SE"/>
          </a:p>
        </p:txBody>
      </p:sp>
      <p:sp>
        <p:nvSpPr>
          <p:cNvPr id="5" name="Platshållare för sidfot 4"/>
          <p:cNvSpPr>
            <a:spLocks noGrp="1"/>
          </p:cNvSpPr>
          <p:nvPr>
            <p:ph type="ftr" sz="quarter" idx="11"/>
          </p:nvPr>
        </p:nvSpPr>
        <p:spPr/>
        <p:txBody>
          <a:bodyPr/>
          <a:lstStyle/>
          <a:p>
            <a:r>
              <a:rPr lang="en-GB" smtClean="0"/>
              <a:t>/Name Name, Institution or similar</a:t>
            </a:r>
            <a:endParaRPr lang="sv-SE"/>
          </a:p>
        </p:txBody>
      </p:sp>
      <p:sp>
        <p:nvSpPr>
          <p:cNvPr id="6" name="Platshållare för bildnummer 5"/>
          <p:cNvSpPr>
            <a:spLocks noGrp="1"/>
          </p:cNvSpPr>
          <p:nvPr>
            <p:ph type="sldNum" sz="quarter" idx="12"/>
          </p:nvPr>
        </p:nvSpPr>
        <p:spPr/>
        <p:txBody>
          <a:bodyPr/>
          <a:lstStyle/>
          <a:p>
            <a:fld id="{400B66ED-EE6C-4E7E-848D-94DB84BF3115}" type="slidenum">
              <a:rPr lang="sv-SE" smtClean="0"/>
              <a:pPr/>
              <a:t>‹Nr.›</a:t>
            </a:fld>
            <a:endParaRPr lang="sv-S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BEDE2C68-A447-4207-AC49-529F7E83D889}" type="datetime1">
              <a:rPr lang="en-GB" smtClean="0"/>
              <a:pPr/>
              <a:t>10/04/2016</a:t>
            </a:fld>
            <a:endParaRPr lang="sv-SE"/>
          </a:p>
        </p:txBody>
      </p:sp>
      <p:sp>
        <p:nvSpPr>
          <p:cNvPr id="3" name="Platshållare för sidfot 2"/>
          <p:cNvSpPr>
            <a:spLocks noGrp="1"/>
          </p:cNvSpPr>
          <p:nvPr>
            <p:ph type="ftr" sz="quarter" idx="11"/>
          </p:nvPr>
        </p:nvSpPr>
        <p:spPr/>
        <p:txBody>
          <a:bodyPr/>
          <a:lstStyle/>
          <a:p>
            <a:r>
              <a:rPr lang="en-GB" smtClean="0"/>
              <a:t>/Name Name, Institution or similar</a:t>
            </a:r>
            <a:endParaRPr lang="sv-SE"/>
          </a:p>
        </p:txBody>
      </p:sp>
      <p:sp>
        <p:nvSpPr>
          <p:cNvPr id="4" name="Platshållare för bildnummer 3"/>
          <p:cNvSpPr>
            <a:spLocks noGrp="1"/>
          </p:cNvSpPr>
          <p:nvPr>
            <p:ph type="sldNum" sz="quarter" idx="12"/>
          </p:nvPr>
        </p:nvSpPr>
        <p:spPr/>
        <p:txBody>
          <a:bodyPr/>
          <a:lstStyle/>
          <a:p>
            <a:fld id="{400B66ED-EE6C-4E7E-848D-94DB84BF3115}" type="slidenum">
              <a:rPr lang="sv-SE" smtClean="0"/>
              <a:pPr/>
              <a:t>‹Nr.›</a:t>
            </a:fld>
            <a:endParaRPr lang="sv-SE"/>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9" descr="SU_PPT_kronor"/>
          <p:cNvPicPr>
            <a:picLocks noChangeAspect="1" noChangeArrowheads="1"/>
          </p:cNvPicPr>
          <p:nvPr userDrawn="1"/>
        </p:nvPicPr>
        <p:blipFill>
          <a:blip r:embed="rId2" cstate="print"/>
          <a:srcRect/>
          <a:stretch>
            <a:fillRect/>
          </a:stretch>
        </p:blipFill>
        <p:spPr bwMode="auto">
          <a:xfrm>
            <a:off x="0" y="1682750"/>
            <a:ext cx="7461251" cy="5175250"/>
          </a:xfrm>
          <a:prstGeom prst="rect">
            <a:avLst/>
          </a:prstGeom>
          <a:noFill/>
        </p:spPr>
      </p:pic>
      <p:sp>
        <p:nvSpPr>
          <p:cNvPr id="2" name="Rubrik 1"/>
          <p:cNvSpPr>
            <a:spLocks noGrp="1"/>
          </p:cNvSpPr>
          <p:nvPr>
            <p:ph type="ctrTitle"/>
          </p:nvPr>
        </p:nvSpPr>
        <p:spPr>
          <a:xfrm>
            <a:off x="1344000" y="2437200"/>
            <a:ext cx="8841600" cy="1425600"/>
          </a:xfrm>
          <a:prstGeom prst="rect">
            <a:avLst/>
          </a:prstGeom>
        </p:spPr>
        <p:txBody>
          <a:bodyPr lIns="72000" tIns="36000" rIns="72000" bIns="36000" anchor="ctr" anchorCtr="0">
            <a:normAutofit/>
          </a:bodyPr>
          <a:lstStyle>
            <a:lvl1pPr algn="l">
              <a:defRPr sz="4400" b="0">
                <a:latin typeface="Verdana" pitchFamily="34" charset="0"/>
                <a:ea typeface="Verdana" pitchFamily="34" charset="0"/>
                <a:cs typeface="Verdana" pitchFamily="34" charset="0"/>
              </a:defRPr>
            </a:lvl1pPr>
          </a:lstStyle>
          <a:p>
            <a:r>
              <a:rPr lang="en-US" smtClean="0"/>
              <a:t>Click to edit Master title style</a:t>
            </a:r>
            <a:endParaRPr lang="sv-SE" dirty="0"/>
          </a:p>
        </p:txBody>
      </p:sp>
      <p:sp>
        <p:nvSpPr>
          <p:cNvPr id="3" name="Underrubrik 2"/>
          <p:cNvSpPr>
            <a:spLocks noGrp="1"/>
          </p:cNvSpPr>
          <p:nvPr>
            <p:ph type="subTitle" idx="1"/>
          </p:nvPr>
        </p:nvSpPr>
        <p:spPr>
          <a:xfrm>
            <a:off x="1344000" y="3859200"/>
            <a:ext cx="8841600" cy="1166400"/>
          </a:xfrm>
          <a:prstGeom prst="rect">
            <a:avLst/>
          </a:prstGeom>
        </p:spPr>
        <p:txBody>
          <a:bodyPr>
            <a:normAutofit/>
          </a:bodyPr>
          <a:lstStyle>
            <a:lvl1pPr marL="0" indent="0" algn="l">
              <a:lnSpc>
                <a:spcPts val="2900"/>
              </a:lnSpc>
              <a:spcBef>
                <a:spcPts val="480"/>
              </a:spcBef>
              <a:buNone/>
              <a:defRPr sz="2000">
                <a:solidFill>
                  <a:schemeClr val="tx2"/>
                </a:solidFill>
                <a:latin typeface="Verdana" pitchFamily="34" charset="0"/>
                <a:ea typeface="Verdana" pitchFamily="34" charset="0"/>
                <a:cs typeface="Verdan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sv-SE" dirty="0"/>
          </a:p>
        </p:txBody>
      </p:sp>
      <p:sp>
        <p:nvSpPr>
          <p:cNvPr id="4" name="Platshållare för datum 3"/>
          <p:cNvSpPr>
            <a:spLocks noGrp="1"/>
          </p:cNvSpPr>
          <p:nvPr>
            <p:ph type="dt" sz="half" idx="10"/>
          </p:nvPr>
        </p:nvSpPr>
        <p:spPr>
          <a:xfrm>
            <a:off x="1041600" y="6152400"/>
            <a:ext cx="1497600" cy="280800"/>
          </a:xfrm>
        </p:spPr>
        <p:txBody>
          <a:bodyPr/>
          <a:lstStyle/>
          <a:p>
            <a:fld id="{DCAD0FF4-D49C-43BC-9119-4EF626B6C9BA}" type="datetime1">
              <a:rPr lang="en-GB" smtClean="0"/>
              <a:pPr/>
              <a:t>10/04/2016</a:t>
            </a:fld>
            <a:endParaRPr lang="sv-SE"/>
          </a:p>
        </p:txBody>
      </p:sp>
      <p:sp>
        <p:nvSpPr>
          <p:cNvPr id="5" name="Platshållare för sidfot 4"/>
          <p:cNvSpPr>
            <a:spLocks noGrp="1"/>
          </p:cNvSpPr>
          <p:nvPr>
            <p:ph type="ftr" sz="quarter" idx="11"/>
          </p:nvPr>
        </p:nvSpPr>
        <p:spPr>
          <a:xfrm>
            <a:off x="2582400" y="6152400"/>
            <a:ext cx="5990400" cy="280800"/>
          </a:xfrm>
        </p:spPr>
        <p:txBody>
          <a:bodyPr/>
          <a:lstStyle/>
          <a:p>
            <a:r>
              <a:rPr lang="en-GB" smtClean="0"/>
              <a:t>/Name Name, Institution or similar</a:t>
            </a:r>
            <a:endParaRPr lang="sv-SE" dirty="0"/>
          </a:p>
        </p:txBody>
      </p:sp>
      <p:sp>
        <p:nvSpPr>
          <p:cNvPr id="6" name="Platshållare för bildnummer 5"/>
          <p:cNvSpPr>
            <a:spLocks noGrp="1"/>
          </p:cNvSpPr>
          <p:nvPr>
            <p:ph type="sldNum" sz="quarter" idx="12"/>
          </p:nvPr>
        </p:nvSpPr>
        <p:spPr>
          <a:xfrm>
            <a:off x="8784000" y="6152400"/>
            <a:ext cx="2844800" cy="280800"/>
          </a:xfrm>
        </p:spPr>
        <p:txBody>
          <a:bodyPr/>
          <a:lstStyle/>
          <a:p>
            <a:fld id="{400B66ED-EE6C-4E7E-848D-94DB84BF3115}" type="slidenum">
              <a:rPr lang="sv-SE" smtClean="0"/>
              <a:pPr/>
              <a:t>‹Nr.›</a:t>
            </a:fld>
            <a:endParaRPr lang="sv-SE"/>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Caption and Content">
    <p:spTree>
      <p:nvGrpSpPr>
        <p:cNvPr id="1" name=""/>
        <p:cNvGrpSpPr/>
        <p:nvPr/>
      </p:nvGrpSpPr>
      <p:grpSpPr>
        <a:xfrm>
          <a:off x="0" y="0"/>
          <a:ext cx="0" cy="0"/>
          <a:chOff x="0" y="0"/>
          <a:chExt cx="0" cy="0"/>
        </a:xfrm>
      </p:grpSpPr>
      <p:sp>
        <p:nvSpPr>
          <p:cNvPr id="2" name="Rubrik 1"/>
          <p:cNvSpPr>
            <a:spLocks noGrp="1"/>
          </p:cNvSpPr>
          <p:nvPr>
            <p:ph type="title"/>
          </p:nvPr>
        </p:nvSpPr>
        <p:spPr>
          <a:xfrm>
            <a:off x="1056000" y="1944000"/>
            <a:ext cx="9134400" cy="795600"/>
          </a:xfrm>
          <a:prstGeom prst="rect">
            <a:avLst/>
          </a:prstGeom>
        </p:spPr>
        <p:txBody>
          <a:bodyPr anchor="t" anchorCtr="0"/>
          <a:lstStyle/>
          <a:p>
            <a:r>
              <a:rPr lang="en-US" smtClean="0"/>
              <a:t>Click to edit Master title style</a:t>
            </a:r>
            <a:endParaRPr lang="sv-SE"/>
          </a:p>
        </p:txBody>
      </p:sp>
      <p:sp>
        <p:nvSpPr>
          <p:cNvPr id="3" name="Platshållare för innehåll 2"/>
          <p:cNvSpPr>
            <a:spLocks noGrp="1"/>
          </p:cNvSpPr>
          <p:nvPr>
            <p:ph idx="1"/>
          </p:nvPr>
        </p:nvSpPr>
        <p:spPr>
          <a:xfrm>
            <a:off x="1056000" y="2808000"/>
            <a:ext cx="9134400" cy="3214800"/>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sv-SE" dirty="0"/>
          </a:p>
        </p:txBody>
      </p:sp>
      <p:sp>
        <p:nvSpPr>
          <p:cNvPr id="4" name="Platshållare för datum 3"/>
          <p:cNvSpPr>
            <a:spLocks noGrp="1"/>
          </p:cNvSpPr>
          <p:nvPr>
            <p:ph type="dt" sz="half" idx="10"/>
          </p:nvPr>
        </p:nvSpPr>
        <p:spPr/>
        <p:txBody>
          <a:bodyPr/>
          <a:lstStyle/>
          <a:p>
            <a:fld id="{A57C4272-7F51-4337-B704-357F433A00E2}" type="datetime1">
              <a:rPr lang="en-GB" smtClean="0"/>
              <a:pPr/>
              <a:t>10/04/2016</a:t>
            </a:fld>
            <a:endParaRPr lang="sv-SE"/>
          </a:p>
        </p:txBody>
      </p:sp>
      <p:sp>
        <p:nvSpPr>
          <p:cNvPr id="5" name="Platshållare för sidfot 4"/>
          <p:cNvSpPr>
            <a:spLocks noGrp="1"/>
          </p:cNvSpPr>
          <p:nvPr>
            <p:ph type="ftr" sz="quarter" idx="11"/>
          </p:nvPr>
        </p:nvSpPr>
        <p:spPr/>
        <p:txBody>
          <a:bodyPr/>
          <a:lstStyle/>
          <a:p>
            <a:r>
              <a:rPr lang="en-GB" smtClean="0"/>
              <a:t>/Name Name, Institution or similar</a:t>
            </a:r>
            <a:endParaRPr lang="sv-SE"/>
          </a:p>
        </p:txBody>
      </p:sp>
      <p:sp>
        <p:nvSpPr>
          <p:cNvPr id="6" name="Platshållare för bildnummer 5"/>
          <p:cNvSpPr>
            <a:spLocks noGrp="1"/>
          </p:cNvSpPr>
          <p:nvPr>
            <p:ph type="sldNum" sz="quarter" idx="12"/>
          </p:nvPr>
        </p:nvSpPr>
        <p:spPr/>
        <p:txBody>
          <a:bodyPr/>
          <a:lstStyle/>
          <a:p>
            <a:fld id="{400B66ED-EE6C-4E7E-848D-94DB84BF3115}" type="slidenum">
              <a:rPr lang="sv-SE" smtClean="0"/>
              <a:pPr/>
              <a:t>‹Nr.›</a:t>
            </a:fld>
            <a:endParaRPr lang="sv-S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Rubrik 1"/>
          <p:cNvSpPr>
            <a:spLocks noGrp="1"/>
          </p:cNvSpPr>
          <p:nvPr>
            <p:ph type="title"/>
          </p:nvPr>
        </p:nvSpPr>
        <p:spPr>
          <a:xfrm>
            <a:off x="1056000" y="1944000"/>
            <a:ext cx="9134400" cy="795600"/>
          </a:xfrm>
          <a:prstGeom prst="rect">
            <a:avLst/>
          </a:prstGeom>
        </p:spPr>
        <p:txBody>
          <a:bodyPr anchor="t" anchorCtr="0"/>
          <a:lstStyle/>
          <a:p>
            <a:r>
              <a:rPr lang="en-US" smtClean="0"/>
              <a:t>Click to edit Master title style</a:t>
            </a:r>
            <a:endParaRPr lang="sv-SE" dirty="0"/>
          </a:p>
        </p:txBody>
      </p:sp>
      <p:sp>
        <p:nvSpPr>
          <p:cNvPr id="3" name="Platshållare för innehåll 2"/>
          <p:cNvSpPr>
            <a:spLocks noGrp="1"/>
          </p:cNvSpPr>
          <p:nvPr>
            <p:ph sz="half" idx="1"/>
          </p:nvPr>
        </p:nvSpPr>
        <p:spPr>
          <a:xfrm>
            <a:off x="1056000" y="2808000"/>
            <a:ext cx="4464000" cy="3214800"/>
          </a:xfrm>
          <a:prstGeom prst="rect">
            <a:avLst/>
          </a:prstGeom>
        </p:spPr>
        <p:txBody>
          <a:bodyPr/>
          <a:lstStyle>
            <a:lvl1pPr>
              <a:defRPr sz="1800"/>
            </a:lvl1pPr>
            <a:lvl2pPr>
              <a:defRPr sz="1400"/>
            </a:lvl2pPr>
            <a:lvl3pPr>
              <a:defRPr sz="1000"/>
            </a:lvl3pPr>
            <a:lvl4pPr>
              <a:defRPr sz="800"/>
            </a:lvl4pPr>
            <a:lvl5pPr>
              <a:defRPr sz="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dirty="0"/>
          </a:p>
        </p:txBody>
      </p:sp>
      <p:sp>
        <p:nvSpPr>
          <p:cNvPr id="4" name="Platshållare för innehåll 3"/>
          <p:cNvSpPr>
            <a:spLocks noGrp="1"/>
          </p:cNvSpPr>
          <p:nvPr>
            <p:ph sz="half" idx="2"/>
          </p:nvPr>
        </p:nvSpPr>
        <p:spPr>
          <a:xfrm>
            <a:off x="5721600" y="2808000"/>
            <a:ext cx="4464000" cy="3214800"/>
          </a:xfrm>
          <a:prstGeom prst="rect">
            <a:avLst/>
          </a:prstGeom>
        </p:spPr>
        <p:txBody>
          <a:bodyPr/>
          <a:lstStyle>
            <a:lvl1pPr>
              <a:defRPr sz="1800"/>
            </a:lvl1pPr>
            <a:lvl2pPr>
              <a:defRPr sz="1400"/>
            </a:lvl2pPr>
            <a:lvl3pPr>
              <a:defRPr sz="1000"/>
            </a:lvl3pPr>
            <a:lvl4pPr>
              <a:defRPr sz="800"/>
            </a:lvl4pPr>
            <a:lvl5pPr>
              <a:defRPr sz="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dirty="0"/>
          </a:p>
        </p:txBody>
      </p:sp>
      <p:sp>
        <p:nvSpPr>
          <p:cNvPr id="5" name="Platshållare för datum 4"/>
          <p:cNvSpPr>
            <a:spLocks noGrp="1"/>
          </p:cNvSpPr>
          <p:nvPr>
            <p:ph type="dt" sz="half" idx="10"/>
          </p:nvPr>
        </p:nvSpPr>
        <p:spPr/>
        <p:txBody>
          <a:bodyPr/>
          <a:lstStyle/>
          <a:p>
            <a:fld id="{1C40E8B0-0D26-4236-93F3-5803B98259AA}" type="datetime1">
              <a:rPr lang="en-GB" smtClean="0"/>
              <a:pPr/>
              <a:t>10/04/2016</a:t>
            </a:fld>
            <a:endParaRPr lang="sv-SE"/>
          </a:p>
        </p:txBody>
      </p:sp>
      <p:sp>
        <p:nvSpPr>
          <p:cNvPr id="6" name="Platshållare för sidfot 5"/>
          <p:cNvSpPr>
            <a:spLocks noGrp="1"/>
          </p:cNvSpPr>
          <p:nvPr>
            <p:ph type="ftr" sz="quarter" idx="11"/>
          </p:nvPr>
        </p:nvSpPr>
        <p:spPr/>
        <p:txBody>
          <a:bodyPr/>
          <a:lstStyle/>
          <a:p>
            <a:r>
              <a:rPr lang="en-GB" smtClean="0"/>
              <a:t>/Name Name, Institution or similar</a:t>
            </a:r>
            <a:endParaRPr lang="sv-SE"/>
          </a:p>
        </p:txBody>
      </p:sp>
      <p:sp>
        <p:nvSpPr>
          <p:cNvPr id="7" name="Platshållare för bildnummer 6"/>
          <p:cNvSpPr>
            <a:spLocks noGrp="1"/>
          </p:cNvSpPr>
          <p:nvPr>
            <p:ph type="sldNum" sz="quarter" idx="12"/>
          </p:nvPr>
        </p:nvSpPr>
        <p:spPr/>
        <p:txBody>
          <a:bodyPr/>
          <a:lstStyle/>
          <a:p>
            <a:fld id="{400B66ED-EE6C-4E7E-848D-94DB84BF3115}" type="slidenum">
              <a:rPr lang="sv-SE" smtClean="0"/>
              <a:pPr/>
              <a:t>‹Nr.›</a:t>
            </a:fld>
            <a:endParaRPr lang="sv-S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Caption and Text">
    <p:spTree>
      <p:nvGrpSpPr>
        <p:cNvPr id="1" name=""/>
        <p:cNvGrpSpPr/>
        <p:nvPr/>
      </p:nvGrpSpPr>
      <p:grpSpPr>
        <a:xfrm>
          <a:off x="0" y="0"/>
          <a:ext cx="0" cy="0"/>
          <a:chOff x="0" y="0"/>
          <a:chExt cx="0" cy="0"/>
        </a:xfrm>
      </p:grpSpPr>
      <p:sp>
        <p:nvSpPr>
          <p:cNvPr id="2" name="Rubrik 1"/>
          <p:cNvSpPr>
            <a:spLocks noGrp="1"/>
          </p:cNvSpPr>
          <p:nvPr>
            <p:ph type="title"/>
          </p:nvPr>
        </p:nvSpPr>
        <p:spPr>
          <a:xfrm>
            <a:off x="1056000" y="1944000"/>
            <a:ext cx="9134400" cy="795600"/>
          </a:xfrm>
          <a:prstGeom prst="rect">
            <a:avLst/>
          </a:prstGeom>
        </p:spPr>
        <p:txBody>
          <a:bodyPr anchor="t" anchorCtr="0"/>
          <a:lstStyle/>
          <a:p>
            <a:r>
              <a:rPr lang="en-US" smtClean="0"/>
              <a:t>Click to edit Master title style</a:t>
            </a:r>
            <a:endParaRPr lang="sv-SE" dirty="0"/>
          </a:p>
        </p:txBody>
      </p:sp>
      <p:sp>
        <p:nvSpPr>
          <p:cNvPr id="3" name="Platshållare för innehåll 2"/>
          <p:cNvSpPr>
            <a:spLocks noGrp="1"/>
          </p:cNvSpPr>
          <p:nvPr>
            <p:ph idx="1"/>
          </p:nvPr>
        </p:nvSpPr>
        <p:spPr>
          <a:xfrm>
            <a:off x="1056000" y="2808000"/>
            <a:ext cx="9134400" cy="3214800"/>
          </a:xfrm>
          <a:prstGeom prst="rect">
            <a:avLst/>
          </a:prstGeom>
        </p:spPr>
        <p:txBody>
          <a:bodyPr/>
          <a:lstStyle>
            <a:lvl1pPr marL="1588" indent="-1588">
              <a:lnSpc>
                <a:spcPts val="2600"/>
              </a:lnSpc>
              <a:buNone/>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4" name="Platshållare för datum 3"/>
          <p:cNvSpPr>
            <a:spLocks noGrp="1"/>
          </p:cNvSpPr>
          <p:nvPr>
            <p:ph type="dt" sz="half" idx="10"/>
          </p:nvPr>
        </p:nvSpPr>
        <p:spPr/>
        <p:txBody>
          <a:bodyPr/>
          <a:lstStyle/>
          <a:p>
            <a:fld id="{B481B277-EB7D-4555-93E9-632DD97DDC9D}" type="datetime1">
              <a:rPr lang="en-GB" smtClean="0"/>
              <a:pPr/>
              <a:t>10/04/2016</a:t>
            </a:fld>
            <a:endParaRPr lang="sv-SE"/>
          </a:p>
        </p:txBody>
      </p:sp>
      <p:sp>
        <p:nvSpPr>
          <p:cNvPr id="5" name="Platshållare för sidfot 4"/>
          <p:cNvSpPr>
            <a:spLocks noGrp="1"/>
          </p:cNvSpPr>
          <p:nvPr>
            <p:ph type="ftr" sz="quarter" idx="11"/>
          </p:nvPr>
        </p:nvSpPr>
        <p:spPr/>
        <p:txBody>
          <a:bodyPr/>
          <a:lstStyle/>
          <a:p>
            <a:r>
              <a:rPr lang="en-GB" smtClean="0"/>
              <a:t>/Name Name, Institution or similar</a:t>
            </a:r>
            <a:endParaRPr lang="sv-SE"/>
          </a:p>
        </p:txBody>
      </p:sp>
      <p:sp>
        <p:nvSpPr>
          <p:cNvPr id="6" name="Platshållare för bildnummer 5"/>
          <p:cNvSpPr>
            <a:spLocks noGrp="1"/>
          </p:cNvSpPr>
          <p:nvPr>
            <p:ph type="sldNum" sz="quarter" idx="12"/>
          </p:nvPr>
        </p:nvSpPr>
        <p:spPr/>
        <p:txBody>
          <a:bodyPr/>
          <a:lstStyle/>
          <a:p>
            <a:fld id="{400B66ED-EE6C-4E7E-848D-94DB84BF3115}" type="slidenum">
              <a:rPr lang="sv-SE" smtClean="0"/>
              <a:pPr/>
              <a:t>‹Nr.›</a:t>
            </a:fld>
            <a:endParaRPr lang="sv-S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Rubrik 1"/>
          <p:cNvSpPr>
            <a:spLocks noGrp="1"/>
          </p:cNvSpPr>
          <p:nvPr>
            <p:ph type="title"/>
          </p:nvPr>
        </p:nvSpPr>
        <p:spPr>
          <a:xfrm>
            <a:off x="1056000" y="1944000"/>
            <a:ext cx="6254400" cy="795600"/>
          </a:xfrm>
          <a:prstGeom prst="rect">
            <a:avLst/>
          </a:prstGeom>
        </p:spPr>
        <p:txBody>
          <a:bodyPr anchor="t" anchorCtr="0"/>
          <a:lstStyle>
            <a:lvl1pPr>
              <a:defRPr/>
            </a:lvl1pPr>
          </a:lstStyle>
          <a:p>
            <a:r>
              <a:rPr lang="en-US" smtClean="0"/>
              <a:t>Click to edit Master title style</a:t>
            </a:r>
            <a:endParaRPr lang="sv-SE" dirty="0"/>
          </a:p>
        </p:txBody>
      </p:sp>
      <p:sp>
        <p:nvSpPr>
          <p:cNvPr id="4" name="Platshållare för innehåll 3"/>
          <p:cNvSpPr>
            <a:spLocks noGrp="1"/>
          </p:cNvSpPr>
          <p:nvPr>
            <p:ph sz="half" idx="2"/>
          </p:nvPr>
        </p:nvSpPr>
        <p:spPr>
          <a:xfrm>
            <a:off x="1056000" y="2808000"/>
            <a:ext cx="6254400" cy="3214800"/>
          </a:xfrm>
          <a:prstGeom prst="rect">
            <a:avLst/>
          </a:prstGeom>
        </p:spPr>
        <p:txBody>
          <a:bodyPr/>
          <a:lstStyle>
            <a:lvl1pPr>
              <a:defRPr sz="18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dirty="0"/>
          </a:p>
        </p:txBody>
      </p:sp>
      <p:sp>
        <p:nvSpPr>
          <p:cNvPr id="6" name="Platshållare för innehåll 5"/>
          <p:cNvSpPr>
            <a:spLocks noGrp="1"/>
          </p:cNvSpPr>
          <p:nvPr>
            <p:ph sz="quarter" idx="4"/>
          </p:nvPr>
        </p:nvSpPr>
        <p:spPr>
          <a:xfrm>
            <a:off x="7492800" y="1962000"/>
            <a:ext cx="4080000" cy="4060800"/>
          </a:xfrm>
          <a:prstGeom prst="rect">
            <a:avLst/>
          </a:prstGeom>
        </p:spPr>
        <p:txBody>
          <a:bodyPr/>
          <a:lstStyle>
            <a:lvl1pPr>
              <a:defRPr sz="18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dirty="0"/>
          </a:p>
        </p:txBody>
      </p:sp>
      <p:sp>
        <p:nvSpPr>
          <p:cNvPr id="7" name="Platshållare för datum 6"/>
          <p:cNvSpPr>
            <a:spLocks noGrp="1"/>
          </p:cNvSpPr>
          <p:nvPr>
            <p:ph type="dt" sz="half" idx="10"/>
          </p:nvPr>
        </p:nvSpPr>
        <p:spPr/>
        <p:txBody>
          <a:bodyPr/>
          <a:lstStyle/>
          <a:p>
            <a:fld id="{89FEF56C-8DD4-4518-B195-372A8CB95D71}" type="datetime1">
              <a:rPr lang="en-GB" smtClean="0"/>
              <a:pPr/>
              <a:t>10/04/2016</a:t>
            </a:fld>
            <a:endParaRPr lang="sv-SE"/>
          </a:p>
        </p:txBody>
      </p:sp>
      <p:sp>
        <p:nvSpPr>
          <p:cNvPr id="8" name="Platshållare för sidfot 7"/>
          <p:cNvSpPr>
            <a:spLocks noGrp="1"/>
          </p:cNvSpPr>
          <p:nvPr>
            <p:ph type="ftr" sz="quarter" idx="11"/>
          </p:nvPr>
        </p:nvSpPr>
        <p:spPr/>
        <p:txBody>
          <a:bodyPr/>
          <a:lstStyle/>
          <a:p>
            <a:r>
              <a:rPr lang="en-GB" smtClean="0"/>
              <a:t>/Name Name, Institution or similar</a:t>
            </a:r>
            <a:endParaRPr lang="sv-SE"/>
          </a:p>
        </p:txBody>
      </p:sp>
      <p:sp>
        <p:nvSpPr>
          <p:cNvPr id="9" name="Platshållare för bildnummer 8"/>
          <p:cNvSpPr>
            <a:spLocks noGrp="1"/>
          </p:cNvSpPr>
          <p:nvPr>
            <p:ph type="sldNum" sz="quarter" idx="12"/>
          </p:nvPr>
        </p:nvSpPr>
        <p:spPr/>
        <p:txBody>
          <a:bodyPr/>
          <a:lstStyle/>
          <a:p>
            <a:fld id="{400B66ED-EE6C-4E7E-848D-94DB84BF3115}" type="slidenum">
              <a:rPr lang="sv-SE" smtClean="0"/>
              <a:pPr/>
              <a:t>‹Nr.›</a:t>
            </a:fld>
            <a:endParaRPr lang="sv-S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only">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1056000" y="1944000"/>
            <a:ext cx="9134400" cy="40752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dirty="0"/>
          </a:p>
        </p:txBody>
      </p:sp>
      <p:sp>
        <p:nvSpPr>
          <p:cNvPr id="4" name="Platshållare för datum 3"/>
          <p:cNvSpPr>
            <a:spLocks noGrp="1"/>
          </p:cNvSpPr>
          <p:nvPr>
            <p:ph type="dt" sz="half" idx="10"/>
          </p:nvPr>
        </p:nvSpPr>
        <p:spPr/>
        <p:txBody>
          <a:bodyPr/>
          <a:lstStyle/>
          <a:p>
            <a:fld id="{D85AB2B1-052C-4B1A-893D-771DF8B39875}" type="datetime1">
              <a:rPr lang="en-GB" smtClean="0"/>
              <a:pPr/>
              <a:t>10/04/2016</a:t>
            </a:fld>
            <a:endParaRPr lang="sv-SE"/>
          </a:p>
        </p:txBody>
      </p:sp>
      <p:sp>
        <p:nvSpPr>
          <p:cNvPr id="5" name="Platshållare för sidfot 4"/>
          <p:cNvSpPr>
            <a:spLocks noGrp="1"/>
          </p:cNvSpPr>
          <p:nvPr>
            <p:ph type="ftr" sz="quarter" idx="11"/>
          </p:nvPr>
        </p:nvSpPr>
        <p:spPr/>
        <p:txBody>
          <a:bodyPr/>
          <a:lstStyle/>
          <a:p>
            <a:r>
              <a:rPr lang="en-GB" smtClean="0"/>
              <a:t>/Name Name, Institution or similar</a:t>
            </a:r>
            <a:endParaRPr lang="sv-SE"/>
          </a:p>
        </p:txBody>
      </p:sp>
      <p:sp>
        <p:nvSpPr>
          <p:cNvPr id="6" name="Platshållare för bildnummer 5"/>
          <p:cNvSpPr>
            <a:spLocks noGrp="1"/>
          </p:cNvSpPr>
          <p:nvPr>
            <p:ph type="sldNum" sz="quarter" idx="12"/>
          </p:nvPr>
        </p:nvSpPr>
        <p:spPr/>
        <p:txBody>
          <a:bodyPr/>
          <a:lstStyle/>
          <a:p>
            <a:fld id="{400B66ED-EE6C-4E7E-848D-94DB84BF3115}" type="slidenum">
              <a:rPr lang="sv-SE" smtClean="0"/>
              <a:pPr/>
              <a:t>‹Nr.›</a:t>
            </a:fld>
            <a:endParaRPr lang="sv-S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BEDE2C68-A447-4207-AC49-529F7E83D889}" type="datetime1">
              <a:rPr lang="en-GB" smtClean="0"/>
              <a:pPr/>
              <a:t>10/04/2016</a:t>
            </a:fld>
            <a:endParaRPr lang="sv-SE"/>
          </a:p>
        </p:txBody>
      </p:sp>
      <p:sp>
        <p:nvSpPr>
          <p:cNvPr id="3" name="Platshållare för sidfot 2"/>
          <p:cNvSpPr>
            <a:spLocks noGrp="1"/>
          </p:cNvSpPr>
          <p:nvPr>
            <p:ph type="ftr" sz="quarter" idx="11"/>
          </p:nvPr>
        </p:nvSpPr>
        <p:spPr/>
        <p:txBody>
          <a:bodyPr/>
          <a:lstStyle/>
          <a:p>
            <a:r>
              <a:rPr lang="en-GB" smtClean="0"/>
              <a:t>/Name Name, Institution or similar</a:t>
            </a:r>
            <a:endParaRPr lang="sv-SE"/>
          </a:p>
        </p:txBody>
      </p:sp>
      <p:sp>
        <p:nvSpPr>
          <p:cNvPr id="4" name="Platshållare för bildnummer 3"/>
          <p:cNvSpPr>
            <a:spLocks noGrp="1"/>
          </p:cNvSpPr>
          <p:nvPr>
            <p:ph type="sldNum" sz="quarter" idx="12"/>
          </p:nvPr>
        </p:nvSpPr>
        <p:spPr/>
        <p:txBody>
          <a:bodyPr/>
          <a:lstStyle/>
          <a:p>
            <a:fld id="{400B66ED-EE6C-4E7E-848D-94DB84BF3115}" type="slidenum">
              <a:rPr lang="sv-SE" smtClean="0"/>
              <a:pPr/>
              <a:t>‹Nr.›</a:t>
            </a:fld>
            <a:endParaRPr lang="sv-S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9" descr="SU_PPT_olivkvist"/>
          <p:cNvPicPr>
            <a:picLocks noChangeAspect="1" noChangeArrowheads="1"/>
          </p:cNvPicPr>
          <p:nvPr userDrawn="1"/>
        </p:nvPicPr>
        <p:blipFill>
          <a:blip r:embed="rId2" cstate="print"/>
          <a:srcRect l="1746"/>
          <a:stretch>
            <a:fillRect/>
          </a:stretch>
        </p:blipFill>
        <p:spPr bwMode="auto">
          <a:xfrm>
            <a:off x="2118" y="317500"/>
            <a:ext cx="9175749" cy="6540500"/>
          </a:xfrm>
          <a:prstGeom prst="rect">
            <a:avLst/>
          </a:prstGeom>
          <a:noFill/>
        </p:spPr>
      </p:pic>
      <p:sp>
        <p:nvSpPr>
          <p:cNvPr id="2" name="Rubrik 1"/>
          <p:cNvSpPr>
            <a:spLocks noGrp="1"/>
          </p:cNvSpPr>
          <p:nvPr>
            <p:ph type="ctrTitle"/>
          </p:nvPr>
        </p:nvSpPr>
        <p:spPr>
          <a:xfrm>
            <a:off x="1344000" y="2437200"/>
            <a:ext cx="8841600" cy="1425600"/>
          </a:xfrm>
          <a:prstGeom prst="rect">
            <a:avLst/>
          </a:prstGeom>
        </p:spPr>
        <p:txBody>
          <a:bodyPr lIns="72000" tIns="36000" rIns="72000" bIns="36000" anchor="ctr" anchorCtr="0">
            <a:normAutofit/>
          </a:bodyPr>
          <a:lstStyle>
            <a:lvl1pPr algn="l">
              <a:defRPr sz="4400" b="0">
                <a:latin typeface="Verdana" pitchFamily="34" charset="0"/>
                <a:ea typeface="Verdana" pitchFamily="34" charset="0"/>
                <a:cs typeface="Verdana" pitchFamily="34" charset="0"/>
              </a:defRPr>
            </a:lvl1pPr>
          </a:lstStyle>
          <a:p>
            <a:r>
              <a:rPr lang="en-US" smtClean="0"/>
              <a:t>Click to edit Master title style</a:t>
            </a:r>
            <a:endParaRPr lang="sv-SE" dirty="0"/>
          </a:p>
        </p:txBody>
      </p:sp>
      <p:sp>
        <p:nvSpPr>
          <p:cNvPr id="3" name="Underrubrik 2"/>
          <p:cNvSpPr>
            <a:spLocks noGrp="1"/>
          </p:cNvSpPr>
          <p:nvPr>
            <p:ph type="subTitle" idx="1"/>
          </p:nvPr>
        </p:nvSpPr>
        <p:spPr>
          <a:xfrm>
            <a:off x="1344000" y="3859200"/>
            <a:ext cx="8841600" cy="1166400"/>
          </a:xfrm>
          <a:prstGeom prst="rect">
            <a:avLst/>
          </a:prstGeom>
        </p:spPr>
        <p:txBody>
          <a:bodyPr>
            <a:normAutofit/>
          </a:bodyPr>
          <a:lstStyle>
            <a:lvl1pPr marL="0" indent="0" algn="l">
              <a:lnSpc>
                <a:spcPts val="2900"/>
              </a:lnSpc>
              <a:spcBef>
                <a:spcPts val="480"/>
              </a:spcBef>
              <a:buNone/>
              <a:defRPr sz="2000">
                <a:solidFill>
                  <a:schemeClr val="tx2"/>
                </a:solidFill>
                <a:latin typeface="Verdana" pitchFamily="34" charset="0"/>
                <a:ea typeface="Verdana" pitchFamily="34" charset="0"/>
                <a:cs typeface="Verdan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sv-SE" dirty="0"/>
          </a:p>
        </p:txBody>
      </p:sp>
      <p:sp>
        <p:nvSpPr>
          <p:cNvPr id="4" name="Platshållare för datum 3"/>
          <p:cNvSpPr>
            <a:spLocks noGrp="1"/>
          </p:cNvSpPr>
          <p:nvPr>
            <p:ph type="dt" sz="half" idx="10"/>
          </p:nvPr>
        </p:nvSpPr>
        <p:spPr>
          <a:xfrm>
            <a:off x="1041600" y="6152400"/>
            <a:ext cx="1497600" cy="280800"/>
          </a:xfrm>
        </p:spPr>
        <p:txBody>
          <a:bodyPr/>
          <a:lstStyle/>
          <a:p>
            <a:fld id="{DCAD0FF4-D49C-43BC-9119-4EF626B6C9BA}" type="datetime1">
              <a:rPr lang="en-GB" smtClean="0"/>
              <a:pPr/>
              <a:t>10/04/2016</a:t>
            </a:fld>
            <a:endParaRPr lang="sv-SE"/>
          </a:p>
        </p:txBody>
      </p:sp>
      <p:sp>
        <p:nvSpPr>
          <p:cNvPr id="5" name="Platshållare för sidfot 4"/>
          <p:cNvSpPr>
            <a:spLocks noGrp="1"/>
          </p:cNvSpPr>
          <p:nvPr>
            <p:ph type="ftr" sz="quarter" idx="11"/>
          </p:nvPr>
        </p:nvSpPr>
        <p:spPr>
          <a:xfrm>
            <a:off x="2582400" y="6152400"/>
            <a:ext cx="5990400" cy="280800"/>
          </a:xfrm>
        </p:spPr>
        <p:txBody>
          <a:bodyPr/>
          <a:lstStyle/>
          <a:p>
            <a:r>
              <a:rPr lang="en-GB" smtClean="0"/>
              <a:t>/Name Name, Institution or similar</a:t>
            </a:r>
            <a:endParaRPr lang="sv-SE" dirty="0"/>
          </a:p>
        </p:txBody>
      </p:sp>
      <p:sp>
        <p:nvSpPr>
          <p:cNvPr id="6" name="Platshållare för bildnummer 5"/>
          <p:cNvSpPr>
            <a:spLocks noGrp="1"/>
          </p:cNvSpPr>
          <p:nvPr>
            <p:ph type="sldNum" sz="quarter" idx="12"/>
          </p:nvPr>
        </p:nvSpPr>
        <p:spPr>
          <a:xfrm>
            <a:off x="8784000" y="6152400"/>
            <a:ext cx="2844800" cy="280800"/>
          </a:xfrm>
        </p:spPr>
        <p:txBody>
          <a:bodyPr/>
          <a:lstStyle/>
          <a:p>
            <a:fld id="{400B66ED-EE6C-4E7E-848D-94DB84BF3115}" type="slidenum">
              <a:rPr lang="sv-SE" smtClean="0"/>
              <a:pPr/>
              <a:t>‹Nr.›</a:t>
            </a:fld>
            <a:endParaRPr lang="sv-S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Caption and Content">
    <p:spTree>
      <p:nvGrpSpPr>
        <p:cNvPr id="1" name=""/>
        <p:cNvGrpSpPr/>
        <p:nvPr/>
      </p:nvGrpSpPr>
      <p:grpSpPr>
        <a:xfrm>
          <a:off x="0" y="0"/>
          <a:ext cx="0" cy="0"/>
          <a:chOff x="0" y="0"/>
          <a:chExt cx="0" cy="0"/>
        </a:xfrm>
      </p:grpSpPr>
      <p:sp>
        <p:nvSpPr>
          <p:cNvPr id="2" name="Rubrik 1"/>
          <p:cNvSpPr>
            <a:spLocks noGrp="1"/>
          </p:cNvSpPr>
          <p:nvPr>
            <p:ph type="title"/>
          </p:nvPr>
        </p:nvSpPr>
        <p:spPr>
          <a:xfrm>
            <a:off x="1056000" y="1944000"/>
            <a:ext cx="9134400" cy="795600"/>
          </a:xfrm>
          <a:prstGeom prst="rect">
            <a:avLst/>
          </a:prstGeom>
        </p:spPr>
        <p:txBody>
          <a:bodyPr anchor="t" anchorCtr="0"/>
          <a:lstStyle/>
          <a:p>
            <a:r>
              <a:rPr lang="en-US" smtClean="0"/>
              <a:t>Click to edit Master title style</a:t>
            </a:r>
            <a:endParaRPr lang="sv-SE"/>
          </a:p>
        </p:txBody>
      </p:sp>
      <p:sp>
        <p:nvSpPr>
          <p:cNvPr id="3" name="Platshållare för innehåll 2"/>
          <p:cNvSpPr>
            <a:spLocks noGrp="1"/>
          </p:cNvSpPr>
          <p:nvPr>
            <p:ph idx="1"/>
          </p:nvPr>
        </p:nvSpPr>
        <p:spPr>
          <a:xfrm>
            <a:off x="1056000" y="2808000"/>
            <a:ext cx="9134400" cy="3214800"/>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sv-SE" dirty="0"/>
          </a:p>
        </p:txBody>
      </p:sp>
      <p:sp>
        <p:nvSpPr>
          <p:cNvPr id="4" name="Platshållare för datum 3"/>
          <p:cNvSpPr>
            <a:spLocks noGrp="1"/>
          </p:cNvSpPr>
          <p:nvPr>
            <p:ph type="dt" sz="half" idx="10"/>
          </p:nvPr>
        </p:nvSpPr>
        <p:spPr/>
        <p:txBody>
          <a:bodyPr/>
          <a:lstStyle/>
          <a:p>
            <a:fld id="{A57C4272-7F51-4337-B704-357F433A00E2}" type="datetime1">
              <a:rPr lang="en-GB" smtClean="0"/>
              <a:pPr/>
              <a:t>10/04/2016</a:t>
            </a:fld>
            <a:endParaRPr lang="sv-SE"/>
          </a:p>
        </p:txBody>
      </p:sp>
      <p:sp>
        <p:nvSpPr>
          <p:cNvPr id="5" name="Platshållare för sidfot 4"/>
          <p:cNvSpPr>
            <a:spLocks noGrp="1"/>
          </p:cNvSpPr>
          <p:nvPr>
            <p:ph type="ftr" sz="quarter" idx="11"/>
          </p:nvPr>
        </p:nvSpPr>
        <p:spPr/>
        <p:txBody>
          <a:bodyPr/>
          <a:lstStyle/>
          <a:p>
            <a:r>
              <a:rPr lang="en-GB" smtClean="0"/>
              <a:t>/Name Name, Institution or similar</a:t>
            </a:r>
            <a:endParaRPr lang="sv-SE"/>
          </a:p>
        </p:txBody>
      </p:sp>
      <p:sp>
        <p:nvSpPr>
          <p:cNvPr id="6" name="Platshållare för bildnummer 5"/>
          <p:cNvSpPr>
            <a:spLocks noGrp="1"/>
          </p:cNvSpPr>
          <p:nvPr>
            <p:ph type="sldNum" sz="quarter" idx="12"/>
          </p:nvPr>
        </p:nvSpPr>
        <p:spPr/>
        <p:txBody>
          <a:bodyPr/>
          <a:lstStyle/>
          <a:p>
            <a:fld id="{400B66ED-EE6C-4E7E-848D-94DB84BF3115}" type="slidenum">
              <a:rPr lang="sv-SE" smtClean="0"/>
              <a:pPr/>
              <a:t>‹Nr.›</a:t>
            </a:fld>
            <a:endParaRPr lang="sv-S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Rubrik 1"/>
          <p:cNvSpPr>
            <a:spLocks noGrp="1"/>
          </p:cNvSpPr>
          <p:nvPr>
            <p:ph type="title"/>
          </p:nvPr>
        </p:nvSpPr>
        <p:spPr>
          <a:xfrm>
            <a:off x="1056000" y="1944000"/>
            <a:ext cx="9134400" cy="795600"/>
          </a:xfrm>
          <a:prstGeom prst="rect">
            <a:avLst/>
          </a:prstGeom>
        </p:spPr>
        <p:txBody>
          <a:bodyPr anchor="t" anchorCtr="0"/>
          <a:lstStyle/>
          <a:p>
            <a:r>
              <a:rPr lang="en-US" smtClean="0"/>
              <a:t>Click to edit Master title style</a:t>
            </a:r>
            <a:endParaRPr lang="sv-SE" dirty="0"/>
          </a:p>
        </p:txBody>
      </p:sp>
      <p:sp>
        <p:nvSpPr>
          <p:cNvPr id="3" name="Platshållare för innehåll 2"/>
          <p:cNvSpPr>
            <a:spLocks noGrp="1"/>
          </p:cNvSpPr>
          <p:nvPr>
            <p:ph sz="half" idx="1"/>
          </p:nvPr>
        </p:nvSpPr>
        <p:spPr>
          <a:xfrm>
            <a:off x="1056000" y="2808000"/>
            <a:ext cx="4464000" cy="3214800"/>
          </a:xfrm>
          <a:prstGeom prst="rect">
            <a:avLst/>
          </a:prstGeom>
        </p:spPr>
        <p:txBody>
          <a:bodyPr/>
          <a:lstStyle>
            <a:lvl1pPr>
              <a:defRPr sz="1800"/>
            </a:lvl1pPr>
            <a:lvl2pPr>
              <a:defRPr sz="1400"/>
            </a:lvl2pPr>
            <a:lvl3pPr>
              <a:defRPr sz="1000"/>
            </a:lvl3pPr>
            <a:lvl4pPr>
              <a:defRPr sz="800"/>
            </a:lvl4pPr>
            <a:lvl5pPr>
              <a:defRPr sz="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dirty="0"/>
          </a:p>
        </p:txBody>
      </p:sp>
      <p:sp>
        <p:nvSpPr>
          <p:cNvPr id="4" name="Platshållare för innehåll 3"/>
          <p:cNvSpPr>
            <a:spLocks noGrp="1"/>
          </p:cNvSpPr>
          <p:nvPr>
            <p:ph sz="half" idx="2"/>
          </p:nvPr>
        </p:nvSpPr>
        <p:spPr>
          <a:xfrm>
            <a:off x="5721600" y="2808000"/>
            <a:ext cx="4464000" cy="3214800"/>
          </a:xfrm>
          <a:prstGeom prst="rect">
            <a:avLst/>
          </a:prstGeom>
        </p:spPr>
        <p:txBody>
          <a:bodyPr/>
          <a:lstStyle>
            <a:lvl1pPr>
              <a:defRPr sz="1800"/>
            </a:lvl1pPr>
            <a:lvl2pPr>
              <a:defRPr sz="1400"/>
            </a:lvl2pPr>
            <a:lvl3pPr>
              <a:defRPr sz="1000"/>
            </a:lvl3pPr>
            <a:lvl4pPr>
              <a:defRPr sz="800"/>
            </a:lvl4pPr>
            <a:lvl5pPr>
              <a:defRPr sz="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dirty="0"/>
          </a:p>
        </p:txBody>
      </p:sp>
      <p:sp>
        <p:nvSpPr>
          <p:cNvPr id="5" name="Platshållare för datum 4"/>
          <p:cNvSpPr>
            <a:spLocks noGrp="1"/>
          </p:cNvSpPr>
          <p:nvPr>
            <p:ph type="dt" sz="half" idx="10"/>
          </p:nvPr>
        </p:nvSpPr>
        <p:spPr/>
        <p:txBody>
          <a:bodyPr/>
          <a:lstStyle/>
          <a:p>
            <a:fld id="{1C40E8B0-0D26-4236-93F3-5803B98259AA}" type="datetime1">
              <a:rPr lang="en-GB" smtClean="0"/>
              <a:pPr/>
              <a:t>10/04/2016</a:t>
            </a:fld>
            <a:endParaRPr lang="sv-SE"/>
          </a:p>
        </p:txBody>
      </p:sp>
      <p:sp>
        <p:nvSpPr>
          <p:cNvPr id="6" name="Platshållare för sidfot 5"/>
          <p:cNvSpPr>
            <a:spLocks noGrp="1"/>
          </p:cNvSpPr>
          <p:nvPr>
            <p:ph type="ftr" sz="quarter" idx="11"/>
          </p:nvPr>
        </p:nvSpPr>
        <p:spPr/>
        <p:txBody>
          <a:bodyPr/>
          <a:lstStyle/>
          <a:p>
            <a:r>
              <a:rPr lang="en-GB" smtClean="0"/>
              <a:t>/Name Name, Institution or similar</a:t>
            </a:r>
            <a:endParaRPr lang="sv-SE"/>
          </a:p>
        </p:txBody>
      </p:sp>
      <p:sp>
        <p:nvSpPr>
          <p:cNvPr id="7" name="Platshållare för bildnummer 6"/>
          <p:cNvSpPr>
            <a:spLocks noGrp="1"/>
          </p:cNvSpPr>
          <p:nvPr>
            <p:ph type="sldNum" sz="quarter" idx="12"/>
          </p:nvPr>
        </p:nvSpPr>
        <p:spPr/>
        <p:txBody>
          <a:bodyPr/>
          <a:lstStyle/>
          <a:p>
            <a:fld id="{400B66ED-EE6C-4E7E-848D-94DB84BF3115}" type="slidenum">
              <a:rPr lang="sv-SE" smtClean="0"/>
              <a:pPr/>
              <a:t>‹Nr.›</a:t>
            </a:fld>
            <a:endParaRPr lang="sv-S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Caption and Text">
    <p:spTree>
      <p:nvGrpSpPr>
        <p:cNvPr id="1" name=""/>
        <p:cNvGrpSpPr/>
        <p:nvPr/>
      </p:nvGrpSpPr>
      <p:grpSpPr>
        <a:xfrm>
          <a:off x="0" y="0"/>
          <a:ext cx="0" cy="0"/>
          <a:chOff x="0" y="0"/>
          <a:chExt cx="0" cy="0"/>
        </a:xfrm>
      </p:grpSpPr>
      <p:sp>
        <p:nvSpPr>
          <p:cNvPr id="2" name="Rubrik 1"/>
          <p:cNvSpPr>
            <a:spLocks noGrp="1"/>
          </p:cNvSpPr>
          <p:nvPr>
            <p:ph type="title"/>
          </p:nvPr>
        </p:nvSpPr>
        <p:spPr>
          <a:xfrm>
            <a:off x="1056000" y="1944000"/>
            <a:ext cx="9134400" cy="795600"/>
          </a:xfrm>
          <a:prstGeom prst="rect">
            <a:avLst/>
          </a:prstGeom>
        </p:spPr>
        <p:txBody>
          <a:bodyPr anchor="t" anchorCtr="0"/>
          <a:lstStyle/>
          <a:p>
            <a:r>
              <a:rPr lang="en-US" smtClean="0"/>
              <a:t>Click to edit Master title style</a:t>
            </a:r>
            <a:endParaRPr lang="sv-SE" dirty="0"/>
          </a:p>
        </p:txBody>
      </p:sp>
      <p:sp>
        <p:nvSpPr>
          <p:cNvPr id="3" name="Platshållare för innehåll 2"/>
          <p:cNvSpPr>
            <a:spLocks noGrp="1"/>
          </p:cNvSpPr>
          <p:nvPr>
            <p:ph idx="1"/>
          </p:nvPr>
        </p:nvSpPr>
        <p:spPr>
          <a:xfrm>
            <a:off x="1056000" y="2808000"/>
            <a:ext cx="9134400" cy="3214800"/>
          </a:xfrm>
          <a:prstGeom prst="rect">
            <a:avLst/>
          </a:prstGeom>
        </p:spPr>
        <p:txBody>
          <a:bodyPr/>
          <a:lstStyle>
            <a:lvl1pPr marL="1588" indent="-1588">
              <a:lnSpc>
                <a:spcPts val="2600"/>
              </a:lnSpc>
              <a:buNone/>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4" name="Platshållare för datum 3"/>
          <p:cNvSpPr>
            <a:spLocks noGrp="1"/>
          </p:cNvSpPr>
          <p:nvPr>
            <p:ph type="dt" sz="half" idx="10"/>
          </p:nvPr>
        </p:nvSpPr>
        <p:spPr/>
        <p:txBody>
          <a:bodyPr/>
          <a:lstStyle/>
          <a:p>
            <a:fld id="{B481B277-EB7D-4555-93E9-632DD97DDC9D}" type="datetime1">
              <a:rPr lang="en-GB" smtClean="0"/>
              <a:pPr/>
              <a:t>10/04/2016</a:t>
            </a:fld>
            <a:endParaRPr lang="sv-SE"/>
          </a:p>
        </p:txBody>
      </p:sp>
      <p:sp>
        <p:nvSpPr>
          <p:cNvPr id="5" name="Platshållare för sidfot 4"/>
          <p:cNvSpPr>
            <a:spLocks noGrp="1"/>
          </p:cNvSpPr>
          <p:nvPr>
            <p:ph type="ftr" sz="quarter" idx="11"/>
          </p:nvPr>
        </p:nvSpPr>
        <p:spPr/>
        <p:txBody>
          <a:bodyPr/>
          <a:lstStyle/>
          <a:p>
            <a:r>
              <a:rPr lang="en-GB" smtClean="0"/>
              <a:t>/Name Name, Institution or similar</a:t>
            </a:r>
            <a:endParaRPr lang="sv-SE"/>
          </a:p>
        </p:txBody>
      </p:sp>
      <p:sp>
        <p:nvSpPr>
          <p:cNvPr id="6" name="Platshållare för bildnummer 5"/>
          <p:cNvSpPr>
            <a:spLocks noGrp="1"/>
          </p:cNvSpPr>
          <p:nvPr>
            <p:ph type="sldNum" sz="quarter" idx="12"/>
          </p:nvPr>
        </p:nvSpPr>
        <p:spPr/>
        <p:txBody>
          <a:bodyPr/>
          <a:lstStyle/>
          <a:p>
            <a:fld id="{400B66ED-EE6C-4E7E-848D-94DB84BF3115}" type="slidenum">
              <a:rPr lang="sv-SE" smtClean="0"/>
              <a:pPr/>
              <a:t>‹Nr.›</a:t>
            </a:fld>
            <a:endParaRPr lang="sv-S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Rubrik 1"/>
          <p:cNvSpPr>
            <a:spLocks noGrp="1"/>
          </p:cNvSpPr>
          <p:nvPr>
            <p:ph type="title"/>
          </p:nvPr>
        </p:nvSpPr>
        <p:spPr>
          <a:xfrm>
            <a:off x="1056000" y="1944000"/>
            <a:ext cx="6254400" cy="795600"/>
          </a:xfrm>
          <a:prstGeom prst="rect">
            <a:avLst/>
          </a:prstGeom>
        </p:spPr>
        <p:txBody>
          <a:bodyPr anchor="t" anchorCtr="0"/>
          <a:lstStyle>
            <a:lvl1pPr>
              <a:defRPr/>
            </a:lvl1pPr>
          </a:lstStyle>
          <a:p>
            <a:r>
              <a:rPr lang="en-US" smtClean="0"/>
              <a:t>Click to edit Master title style</a:t>
            </a:r>
            <a:endParaRPr lang="sv-SE" dirty="0"/>
          </a:p>
        </p:txBody>
      </p:sp>
      <p:sp>
        <p:nvSpPr>
          <p:cNvPr id="4" name="Platshållare för innehåll 3"/>
          <p:cNvSpPr>
            <a:spLocks noGrp="1"/>
          </p:cNvSpPr>
          <p:nvPr>
            <p:ph sz="half" idx="2"/>
          </p:nvPr>
        </p:nvSpPr>
        <p:spPr>
          <a:xfrm>
            <a:off x="1056000" y="2808000"/>
            <a:ext cx="6254400" cy="3214800"/>
          </a:xfrm>
          <a:prstGeom prst="rect">
            <a:avLst/>
          </a:prstGeom>
        </p:spPr>
        <p:txBody>
          <a:bodyPr/>
          <a:lstStyle>
            <a:lvl1pPr>
              <a:defRPr sz="18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dirty="0"/>
          </a:p>
        </p:txBody>
      </p:sp>
      <p:sp>
        <p:nvSpPr>
          <p:cNvPr id="6" name="Platshållare för innehåll 5"/>
          <p:cNvSpPr>
            <a:spLocks noGrp="1"/>
          </p:cNvSpPr>
          <p:nvPr>
            <p:ph sz="quarter" idx="4"/>
          </p:nvPr>
        </p:nvSpPr>
        <p:spPr>
          <a:xfrm>
            <a:off x="7492800" y="1962000"/>
            <a:ext cx="4080000" cy="4060800"/>
          </a:xfrm>
          <a:prstGeom prst="rect">
            <a:avLst/>
          </a:prstGeom>
        </p:spPr>
        <p:txBody>
          <a:bodyPr/>
          <a:lstStyle>
            <a:lvl1pPr>
              <a:defRPr sz="18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dirty="0"/>
          </a:p>
        </p:txBody>
      </p:sp>
      <p:sp>
        <p:nvSpPr>
          <p:cNvPr id="7" name="Platshållare för datum 6"/>
          <p:cNvSpPr>
            <a:spLocks noGrp="1"/>
          </p:cNvSpPr>
          <p:nvPr>
            <p:ph type="dt" sz="half" idx="10"/>
          </p:nvPr>
        </p:nvSpPr>
        <p:spPr/>
        <p:txBody>
          <a:bodyPr/>
          <a:lstStyle/>
          <a:p>
            <a:fld id="{89FEF56C-8DD4-4518-B195-372A8CB95D71}" type="datetime1">
              <a:rPr lang="en-GB" smtClean="0"/>
              <a:pPr/>
              <a:t>10/04/2016</a:t>
            </a:fld>
            <a:endParaRPr lang="sv-SE"/>
          </a:p>
        </p:txBody>
      </p:sp>
      <p:sp>
        <p:nvSpPr>
          <p:cNvPr id="8" name="Platshållare för sidfot 7"/>
          <p:cNvSpPr>
            <a:spLocks noGrp="1"/>
          </p:cNvSpPr>
          <p:nvPr>
            <p:ph type="ftr" sz="quarter" idx="11"/>
          </p:nvPr>
        </p:nvSpPr>
        <p:spPr/>
        <p:txBody>
          <a:bodyPr/>
          <a:lstStyle/>
          <a:p>
            <a:r>
              <a:rPr lang="en-GB" smtClean="0"/>
              <a:t>/Name Name, Institution or similar</a:t>
            </a:r>
            <a:endParaRPr lang="sv-SE"/>
          </a:p>
        </p:txBody>
      </p:sp>
      <p:sp>
        <p:nvSpPr>
          <p:cNvPr id="9" name="Platshållare för bildnummer 8"/>
          <p:cNvSpPr>
            <a:spLocks noGrp="1"/>
          </p:cNvSpPr>
          <p:nvPr>
            <p:ph type="sldNum" sz="quarter" idx="12"/>
          </p:nvPr>
        </p:nvSpPr>
        <p:spPr/>
        <p:txBody>
          <a:bodyPr/>
          <a:lstStyle/>
          <a:p>
            <a:fld id="{400B66ED-EE6C-4E7E-848D-94DB84BF3115}" type="slidenum">
              <a:rPr lang="sv-SE" smtClean="0"/>
              <a:pPr/>
              <a:t>‹Nr.›</a:t>
            </a:fld>
            <a:endParaRPr lang="sv-S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 only">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1056000" y="1944000"/>
            <a:ext cx="9134400" cy="40752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dirty="0"/>
          </a:p>
        </p:txBody>
      </p:sp>
      <p:sp>
        <p:nvSpPr>
          <p:cNvPr id="4" name="Platshållare för datum 3"/>
          <p:cNvSpPr>
            <a:spLocks noGrp="1"/>
          </p:cNvSpPr>
          <p:nvPr>
            <p:ph type="dt" sz="half" idx="10"/>
          </p:nvPr>
        </p:nvSpPr>
        <p:spPr/>
        <p:txBody>
          <a:bodyPr/>
          <a:lstStyle/>
          <a:p>
            <a:fld id="{D85AB2B1-052C-4B1A-893D-771DF8B39875}" type="datetime1">
              <a:rPr lang="en-GB" smtClean="0"/>
              <a:pPr/>
              <a:t>10/04/2016</a:t>
            </a:fld>
            <a:endParaRPr lang="sv-SE"/>
          </a:p>
        </p:txBody>
      </p:sp>
      <p:sp>
        <p:nvSpPr>
          <p:cNvPr id="5" name="Platshållare för sidfot 4"/>
          <p:cNvSpPr>
            <a:spLocks noGrp="1"/>
          </p:cNvSpPr>
          <p:nvPr>
            <p:ph type="ftr" sz="quarter" idx="11"/>
          </p:nvPr>
        </p:nvSpPr>
        <p:spPr/>
        <p:txBody>
          <a:bodyPr/>
          <a:lstStyle/>
          <a:p>
            <a:r>
              <a:rPr lang="en-GB" smtClean="0"/>
              <a:t>/Name Name, Institution or similar</a:t>
            </a:r>
            <a:endParaRPr lang="sv-SE"/>
          </a:p>
        </p:txBody>
      </p:sp>
      <p:sp>
        <p:nvSpPr>
          <p:cNvPr id="6" name="Platshållare för bildnummer 5"/>
          <p:cNvSpPr>
            <a:spLocks noGrp="1"/>
          </p:cNvSpPr>
          <p:nvPr>
            <p:ph type="sldNum" sz="quarter" idx="12"/>
          </p:nvPr>
        </p:nvSpPr>
        <p:spPr/>
        <p:txBody>
          <a:bodyPr/>
          <a:lstStyle/>
          <a:p>
            <a:fld id="{400B66ED-EE6C-4E7E-848D-94DB84BF3115}" type="slidenum">
              <a:rPr lang="sv-SE" smtClean="0"/>
              <a:pPr/>
              <a:t>‹Nr.›</a:t>
            </a:fld>
            <a:endParaRPr lang="sv-S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BEDE2C68-A447-4207-AC49-529F7E83D889}" type="datetime1">
              <a:rPr lang="en-GB" smtClean="0"/>
              <a:pPr/>
              <a:t>10/04/2016</a:t>
            </a:fld>
            <a:endParaRPr lang="sv-SE"/>
          </a:p>
        </p:txBody>
      </p:sp>
      <p:sp>
        <p:nvSpPr>
          <p:cNvPr id="3" name="Platshållare för sidfot 2"/>
          <p:cNvSpPr>
            <a:spLocks noGrp="1"/>
          </p:cNvSpPr>
          <p:nvPr>
            <p:ph type="ftr" sz="quarter" idx="11"/>
          </p:nvPr>
        </p:nvSpPr>
        <p:spPr/>
        <p:txBody>
          <a:bodyPr/>
          <a:lstStyle/>
          <a:p>
            <a:r>
              <a:rPr lang="en-GB" smtClean="0"/>
              <a:t>/Name Name, Institution or similar</a:t>
            </a:r>
            <a:endParaRPr lang="sv-SE"/>
          </a:p>
        </p:txBody>
      </p:sp>
      <p:sp>
        <p:nvSpPr>
          <p:cNvPr id="4" name="Platshållare för bildnummer 3"/>
          <p:cNvSpPr>
            <a:spLocks noGrp="1"/>
          </p:cNvSpPr>
          <p:nvPr>
            <p:ph type="sldNum" sz="quarter" idx="12"/>
          </p:nvPr>
        </p:nvSpPr>
        <p:spPr/>
        <p:txBody>
          <a:bodyPr/>
          <a:lstStyle/>
          <a:p>
            <a:fld id="{400B66ED-EE6C-4E7E-848D-94DB84BF3115}" type="slidenum">
              <a:rPr lang="sv-SE" smtClean="0"/>
              <a:pPr/>
              <a:t>‹Nr.›</a:t>
            </a:fld>
            <a:endParaRPr lang="sv-SE"/>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theme" Target="../theme/theme1.xml"/><Relationship Id="rId9"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0.xml"/><Relationship Id="rId4" Type="http://schemas.openxmlformats.org/officeDocument/2006/relationships/slideLayout" Target="../slideLayouts/slideLayout11.xml"/><Relationship Id="rId5" Type="http://schemas.openxmlformats.org/officeDocument/2006/relationships/slideLayout" Target="../slideLayouts/slideLayout12.xml"/><Relationship Id="rId6" Type="http://schemas.openxmlformats.org/officeDocument/2006/relationships/slideLayout" Target="../slideLayouts/slideLayout13.xml"/><Relationship Id="rId7" Type="http://schemas.openxmlformats.org/officeDocument/2006/relationships/slideLayout" Target="../slideLayouts/slideLayout14.xml"/><Relationship Id="rId8" Type="http://schemas.openxmlformats.org/officeDocument/2006/relationships/theme" Target="../theme/theme2.xml"/><Relationship Id="rId9" Type="http://schemas.openxmlformats.org/officeDocument/2006/relationships/image" Target="../media/image1.png"/><Relationship Id="rId1" Type="http://schemas.openxmlformats.org/officeDocument/2006/relationships/slideLayout" Target="../slideLayouts/slideLayout8.xml"/><Relationship Id="rId2"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4" Type="http://schemas.openxmlformats.org/officeDocument/2006/relationships/slideLayout" Target="../slideLayouts/slideLayout18.xml"/><Relationship Id="rId5" Type="http://schemas.openxmlformats.org/officeDocument/2006/relationships/slideLayout" Target="../slideLayouts/slideLayout19.xml"/><Relationship Id="rId6" Type="http://schemas.openxmlformats.org/officeDocument/2006/relationships/slideLayout" Target="../slideLayouts/slideLayout20.xml"/><Relationship Id="rId7" Type="http://schemas.openxmlformats.org/officeDocument/2006/relationships/slideLayout" Target="../slideLayouts/slideLayout21.xml"/><Relationship Id="rId8" Type="http://schemas.openxmlformats.org/officeDocument/2006/relationships/theme" Target="../theme/theme3.xml"/><Relationship Id="rId9" Type="http://schemas.openxmlformats.org/officeDocument/2006/relationships/image" Target="../media/image1.png"/><Relationship Id="rId1" Type="http://schemas.openxmlformats.org/officeDocument/2006/relationships/slideLayout" Target="../slideLayouts/slideLayout15.xml"/><Relationship Id="rId2"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Platshållare för datum 3"/>
          <p:cNvSpPr>
            <a:spLocks noGrp="1"/>
          </p:cNvSpPr>
          <p:nvPr>
            <p:ph type="dt" sz="half" idx="2"/>
          </p:nvPr>
        </p:nvSpPr>
        <p:spPr>
          <a:xfrm>
            <a:off x="1041600" y="6152400"/>
            <a:ext cx="1497600" cy="280800"/>
          </a:xfrm>
          <a:prstGeom prst="rect">
            <a:avLst/>
          </a:prstGeom>
        </p:spPr>
        <p:txBody>
          <a:bodyPr vert="horz" lIns="91440" tIns="45720" rIns="91440" bIns="45720" rtlCol="0" anchor="ctr"/>
          <a:lstStyle>
            <a:lvl1pPr algn="l">
              <a:defRPr sz="1200">
                <a:solidFill>
                  <a:srgbClr val="000000"/>
                </a:solidFill>
                <a:latin typeface="Verdana" pitchFamily="34" charset="0"/>
                <a:ea typeface="Verdana" pitchFamily="34" charset="0"/>
                <a:cs typeface="Verdana" pitchFamily="34" charset="0"/>
              </a:defRPr>
            </a:lvl1pPr>
          </a:lstStyle>
          <a:p>
            <a:fld id="{AEFE5D8C-6658-4CE8-AFEF-D97C75A23B81}" type="datetime1">
              <a:rPr lang="en-GB" smtClean="0"/>
              <a:pPr/>
              <a:t>10/04/2016</a:t>
            </a:fld>
            <a:endParaRPr lang="sv-SE" dirty="0"/>
          </a:p>
        </p:txBody>
      </p:sp>
      <p:sp>
        <p:nvSpPr>
          <p:cNvPr id="5" name="Platshållare för sidfot 4"/>
          <p:cNvSpPr>
            <a:spLocks noGrp="1"/>
          </p:cNvSpPr>
          <p:nvPr>
            <p:ph type="ftr" sz="quarter" idx="3"/>
          </p:nvPr>
        </p:nvSpPr>
        <p:spPr>
          <a:xfrm>
            <a:off x="2582400" y="6152400"/>
            <a:ext cx="5990400" cy="518400"/>
          </a:xfrm>
          <a:prstGeom prst="rect">
            <a:avLst/>
          </a:prstGeom>
        </p:spPr>
        <p:txBody>
          <a:bodyPr vert="horz" lIns="91440" tIns="45720" rIns="91440" bIns="45720" rtlCol="0" anchor="t"/>
          <a:lstStyle>
            <a:lvl1pPr algn="l">
              <a:defRPr sz="1200">
                <a:solidFill>
                  <a:srgbClr val="000000"/>
                </a:solidFill>
                <a:latin typeface="Verdana" pitchFamily="34" charset="0"/>
                <a:ea typeface="Verdana" pitchFamily="34" charset="0"/>
                <a:cs typeface="Verdana" pitchFamily="34" charset="0"/>
              </a:defRPr>
            </a:lvl1pPr>
          </a:lstStyle>
          <a:p>
            <a:r>
              <a:rPr lang="en-GB" dirty="0" smtClean="0"/>
              <a:t>/Name </a:t>
            </a:r>
            <a:r>
              <a:rPr lang="en-GB" dirty="0" err="1" smtClean="0"/>
              <a:t>Name</a:t>
            </a:r>
            <a:r>
              <a:rPr lang="en-GB" dirty="0" smtClean="0"/>
              <a:t>, Institution or similar</a:t>
            </a:r>
            <a:endParaRPr lang="sv-SE" dirty="0"/>
          </a:p>
        </p:txBody>
      </p:sp>
      <p:sp>
        <p:nvSpPr>
          <p:cNvPr id="6" name="Platshållare för bildnummer 5"/>
          <p:cNvSpPr>
            <a:spLocks noGrp="1"/>
          </p:cNvSpPr>
          <p:nvPr>
            <p:ph type="sldNum" sz="quarter" idx="4"/>
          </p:nvPr>
        </p:nvSpPr>
        <p:spPr>
          <a:xfrm>
            <a:off x="8784000" y="6152400"/>
            <a:ext cx="2844800" cy="280800"/>
          </a:xfrm>
          <a:prstGeom prst="rect">
            <a:avLst/>
          </a:prstGeom>
        </p:spPr>
        <p:txBody>
          <a:bodyPr vert="horz" lIns="91440" tIns="45720" rIns="91440" bIns="45720" rtlCol="0" anchor="ctr"/>
          <a:lstStyle>
            <a:lvl1pPr algn="r">
              <a:defRPr sz="1200">
                <a:solidFill>
                  <a:srgbClr val="000000"/>
                </a:solidFill>
                <a:latin typeface="Verdana" pitchFamily="34" charset="0"/>
                <a:ea typeface="Verdana" pitchFamily="34" charset="0"/>
                <a:cs typeface="Verdana" pitchFamily="34" charset="0"/>
              </a:defRPr>
            </a:lvl1pPr>
          </a:lstStyle>
          <a:p>
            <a:fld id="{400B66ED-EE6C-4E7E-848D-94DB84BF3115}" type="slidenum">
              <a:rPr lang="sv-SE" smtClean="0"/>
              <a:pPr/>
              <a:t>‹Nr.›</a:t>
            </a:fld>
            <a:endParaRPr lang="sv-SE" dirty="0"/>
          </a:p>
        </p:txBody>
      </p:sp>
      <p:sp>
        <p:nvSpPr>
          <p:cNvPr id="9" name="Text Placeholder 8"/>
          <p:cNvSpPr>
            <a:spLocks noGrp="1"/>
          </p:cNvSpPr>
          <p:nvPr>
            <p:ph type="body" idx="1"/>
          </p:nvPr>
        </p:nvSpPr>
        <p:spPr>
          <a:xfrm>
            <a:off x="1056000" y="2808000"/>
            <a:ext cx="9134400" cy="3214800"/>
          </a:xfrm>
          <a:prstGeom prst="rect">
            <a:avLst/>
          </a:prstGeom>
        </p:spPr>
        <p:txBody>
          <a:bodyPr vert="horz" lIns="91440" tIns="45720" rIns="91440" bIns="45720" rtlCol="0">
            <a:normAutofit/>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GB" dirty="0"/>
          </a:p>
        </p:txBody>
      </p:sp>
      <p:sp>
        <p:nvSpPr>
          <p:cNvPr id="10" name="Title Placeholder 9"/>
          <p:cNvSpPr>
            <a:spLocks noGrp="1"/>
          </p:cNvSpPr>
          <p:nvPr>
            <p:ph type="title"/>
          </p:nvPr>
        </p:nvSpPr>
        <p:spPr>
          <a:xfrm>
            <a:off x="1056000" y="1944000"/>
            <a:ext cx="9134400" cy="795600"/>
          </a:xfrm>
          <a:prstGeom prst="rect">
            <a:avLst/>
          </a:prstGeom>
        </p:spPr>
        <p:txBody>
          <a:bodyPr vert="horz" lIns="91440" tIns="45720" rIns="91440" bIns="45720" rtlCol="0" anchor="t" anchorCtr="0">
            <a:normAutofit/>
          </a:bodyPr>
          <a:lstStyle/>
          <a:p>
            <a:r>
              <a:rPr lang="sv-SE" smtClean="0"/>
              <a:t>Klicka här för att ändra format</a:t>
            </a:r>
            <a:endParaRPr lang="en-GB"/>
          </a:p>
        </p:txBody>
      </p:sp>
      <p:pic>
        <p:nvPicPr>
          <p:cNvPr id="8" name="Picture 7" descr="logo-org-engelsk_rgb.png"/>
          <p:cNvPicPr>
            <a:picLocks noChangeAspect="1"/>
          </p:cNvPicPr>
          <p:nvPr userDrawn="1"/>
        </p:nvPicPr>
        <p:blipFill>
          <a:blip r:embed="rId9" cstate="print"/>
          <a:stretch>
            <a:fillRect/>
          </a:stretch>
        </p:blipFill>
        <p:spPr>
          <a:xfrm>
            <a:off x="10546413" y="288000"/>
            <a:ext cx="1310227" cy="1187478"/>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60" r:id="rId4"/>
    <p:sldLayoutId id="2147483653" r:id="rId5"/>
    <p:sldLayoutId id="2147483661" r:id="rId6"/>
    <p:sldLayoutId id="2147483655" r:id="rId7"/>
  </p:sldLayoutIdLst>
  <p:timing>
    <p:tnLst>
      <p:par>
        <p:cTn id="1" dur="indefinite" restart="never" nodeType="tmRoot"/>
      </p:par>
    </p:tnLst>
  </p:timing>
  <p:hf sldNum="0" hdr="0"/>
  <p:txStyles>
    <p:titleStyle>
      <a:lvl1pPr algn="l" defTabSz="914400" rtl="0" eaLnBrk="1" latinLnBrk="0" hangingPunct="1">
        <a:spcBef>
          <a:spcPct val="0"/>
        </a:spcBef>
        <a:buNone/>
        <a:defRPr sz="2600" b="1" kern="1200">
          <a:solidFill>
            <a:schemeClr val="tx1"/>
          </a:solidFill>
          <a:latin typeface="Verdana" pitchFamily="34" charset="0"/>
          <a:ea typeface="Verdana" pitchFamily="34" charset="0"/>
          <a:cs typeface="Verdana" pitchFamily="34" charset="0"/>
        </a:defRPr>
      </a:lvl1pPr>
    </p:titleStyle>
    <p:bodyStyle>
      <a:lvl1pPr marL="342900" indent="-342900" algn="l" defTabSz="914400" rtl="0" eaLnBrk="1" latinLnBrk="0" hangingPunct="1">
        <a:lnSpc>
          <a:spcPts val="2900"/>
        </a:lnSpc>
        <a:spcBef>
          <a:spcPct val="20000"/>
        </a:spcBef>
        <a:buSzPct val="93000"/>
        <a:buFont typeface="Verdana" pitchFamily="34" charset="0"/>
        <a:buChar char="●"/>
        <a:defRPr sz="2000" kern="1200">
          <a:solidFill>
            <a:schemeClr val="tx1"/>
          </a:solidFill>
          <a:latin typeface="Verdana" pitchFamily="34" charset="0"/>
          <a:ea typeface="Verdana" pitchFamily="34" charset="0"/>
          <a:cs typeface="Verdana" pitchFamily="34" charset="0"/>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Platshållare för datum 3"/>
          <p:cNvSpPr>
            <a:spLocks noGrp="1"/>
          </p:cNvSpPr>
          <p:nvPr>
            <p:ph type="dt" sz="half" idx="2"/>
          </p:nvPr>
        </p:nvSpPr>
        <p:spPr>
          <a:xfrm>
            <a:off x="1041600" y="6152400"/>
            <a:ext cx="1497600" cy="280800"/>
          </a:xfrm>
          <a:prstGeom prst="rect">
            <a:avLst/>
          </a:prstGeom>
        </p:spPr>
        <p:txBody>
          <a:bodyPr vert="horz" lIns="91440" tIns="45720" rIns="91440" bIns="45720" rtlCol="0" anchor="ctr"/>
          <a:lstStyle>
            <a:lvl1pPr algn="l">
              <a:defRPr sz="1200">
                <a:solidFill>
                  <a:srgbClr val="000000"/>
                </a:solidFill>
                <a:latin typeface="Verdana" pitchFamily="34" charset="0"/>
                <a:ea typeface="Verdana" pitchFamily="34" charset="0"/>
                <a:cs typeface="Verdana" pitchFamily="34" charset="0"/>
              </a:defRPr>
            </a:lvl1pPr>
          </a:lstStyle>
          <a:p>
            <a:fld id="{AEFE5D8C-6658-4CE8-AFEF-D97C75A23B81}" type="datetime1">
              <a:rPr lang="en-GB" smtClean="0"/>
              <a:pPr/>
              <a:t>10/04/2016</a:t>
            </a:fld>
            <a:endParaRPr lang="sv-SE" dirty="0"/>
          </a:p>
        </p:txBody>
      </p:sp>
      <p:sp>
        <p:nvSpPr>
          <p:cNvPr id="5" name="Platshållare för sidfot 4"/>
          <p:cNvSpPr>
            <a:spLocks noGrp="1"/>
          </p:cNvSpPr>
          <p:nvPr>
            <p:ph type="ftr" sz="quarter" idx="3"/>
          </p:nvPr>
        </p:nvSpPr>
        <p:spPr>
          <a:xfrm>
            <a:off x="2582400" y="6152400"/>
            <a:ext cx="5990400" cy="518400"/>
          </a:xfrm>
          <a:prstGeom prst="rect">
            <a:avLst/>
          </a:prstGeom>
        </p:spPr>
        <p:txBody>
          <a:bodyPr vert="horz" lIns="91440" tIns="45720" rIns="91440" bIns="45720" rtlCol="0" anchor="t"/>
          <a:lstStyle>
            <a:lvl1pPr algn="l">
              <a:defRPr sz="1200">
                <a:solidFill>
                  <a:srgbClr val="000000"/>
                </a:solidFill>
                <a:latin typeface="Verdana" pitchFamily="34" charset="0"/>
                <a:ea typeface="Verdana" pitchFamily="34" charset="0"/>
                <a:cs typeface="Verdana" pitchFamily="34" charset="0"/>
              </a:defRPr>
            </a:lvl1pPr>
          </a:lstStyle>
          <a:p>
            <a:r>
              <a:rPr lang="en-GB" dirty="0" smtClean="0"/>
              <a:t>/Name </a:t>
            </a:r>
            <a:r>
              <a:rPr lang="en-GB" dirty="0" err="1" smtClean="0"/>
              <a:t>Name</a:t>
            </a:r>
            <a:r>
              <a:rPr lang="en-GB" dirty="0" smtClean="0"/>
              <a:t>, Institution or similar</a:t>
            </a:r>
            <a:endParaRPr lang="sv-SE" dirty="0"/>
          </a:p>
        </p:txBody>
      </p:sp>
      <p:sp>
        <p:nvSpPr>
          <p:cNvPr id="6" name="Platshållare för bildnummer 5"/>
          <p:cNvSpPr>
            <a:spLocks noGrp="1"/>
          </p:cNvSpPr>
          <p:nvPr>
            <p:ph type="sldNum" sz="quarter" idx="4"/>
          </p:nvPr>
        </p:nvSpPr>
        <p:spPr>
          <a:xfrm>
            <a:off x="8784000" y="6152400"/>
            <a:ext cx="2844800" cy="280800"/>
          </a:xfrm>
          <a:prstGeom prst="rect">
            <a:avLst/>
          </a:prstGeom>
        </p:spPr>
        <p:txBody>
          <a:bodyPr vert="horz" lIns="91440" tIns="45720" rIns="91440" bIns="45720" rtlCol="0" anchor="ctr"/>
          <a:lstStyle>
            <a:lvl1pPr algn="r">
              <a:defRPr sz="1200">
                <a:solidFill>
                  <a:srgbClr val="000000"/>
                </a:solidFill>
                <a:latin typeface="Verdana" pitchFamily="34" charset="0"/>
                <a:ea typeface="Verdana" pitchFamily="34" charset="0"/>
                <a:cs typeface="Verdana" pitchFamily="34" charset="0"/>
              </a:defRPr>
            </a:lvl1pPr>
          </a:lstStyle>
          <a:p>
            <a:fld id="{400B66ED-EE6C-4E7E-848D-94DB84BF3115}" type="slidenum">
              <a:rPr lang="sv-SE" smtClean="0"/>
              <a:pPr/>
              <a:t>‹Nr.›</a:t>
            </a:fld>
            <a:endParaRPr lang="sv-SE" dirty="0"/>
          </a:p>
        </p:txBody>
      </p:sp>
      <p:sp>
        <p:nvSpPr>
          <p:cNvPr id="9" name="Text Placeholder 8"/>
          <p:cNvSpPr>
            <a:spLocks noGrp="1"/>
          </p:cNvSpPr>
          <p:nvPr>
            <p:ph type="body" idx="1"/>
          </p:nvPr>
        </p:nvSpPr>
        <p:spPr>
          <a:xfrm>
            <a:off x="1056000" y="2808000"/>
            <a:ext cx="9134400" cy="32148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Title Placeholder 9"/>
          <p:cNvSpPr>
            <a:spLocks noGrp="1"/>
          </p:cNvSpPr>
          <p:nvPr>
            <p:ph type="title"/>
          </p:nvPr>
        </p:nvSpPr>
        <p:spPr>
          <a:xfrm>
            <a:off x="1056000" y="1944000"/>
            <a:ext cx="9134400" cy="795600"/>
          </a:xfrm>
          <a:prstGeom prst="rect">
            <a:avLst/>
          </a:prstGeom>
        </p:spPr>
        <p:txBody>
          <a:bodyPr vert="horz" lIns="91440" tIns="45720" rIns="91440" bIns="45720" rtlCol="0" anchor="t" anchorCtr="0">
            <a:normAutofit/>
          </a:bodyPr>
          <a:lstStyle/>
          <a:p>
            <a:r>
              <a:rPr lang="en-US" smtClean="0"/>
              <a:t>Click to edit Master title style</a:t>
            </a:r>
            <a:endParaRPr lang="en-GB"/>
          </a:p>
        </p:txBody>
      </p:sp>
      <p:pic>
        <p:nvPicPr>
          <p:cNvPr id="8" name="Picture 7" descr="logo-org-engelsk_rgb.png"/>
          <p:cNvPicPr>
            <a:picLocks noChangeAspect="1"/>
          </p:cNvPicPr>
          <p:nvPr userDrawn="1"/>
        </p:nvPicPr>
        <p:blipFill>
          <a:blip r:embed="rId9" cstate="print"/>
          <a:stretch>
            <a:fillRect/>
          </a:stretch>
        </p:blipFill>
        <p:spPr>
          <a:xfrm>
            <a:off x="10618421" y="297306"/>
            <a:ext cx="1310227" cy="1187478"/>
          </a:xfrm>
          <a:prstGeom prst="rect">
            <a:avLst/>
          </a:prstGeom>
        </p:spPr>
      </p:pic>
    </p:spTree>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Lst>
  <p:timing>
    <p:tnLst>
      <p:par>
        <p:cTn id="1" dur="indefinite" restart="never" nodeType="tmRoot"/>
      </p:par>
    </p:tnLst>
  </p:timing>
  <p:hf sldNum="0" hdr="0"/>
  <p:txStyles>
    <p:titleStyle>
      <a:lvl1pPr algn="l" defTabSz="914400" rtl="0" eaLnBrk="1" latinLnBrk="0" hangingPunct="1">
        <a:spcBef>
          <a:spcPct val="0"/>
        </a:spcBef>
        <a:buNone/>
        <a:defRPr sz="2600" b="1" kern="1200">
          <a:solidFill>
            <a:schemeClr val="tx1"/>
          </a:solidFill>
          <a:latin typeface="Verdana" pitchFamily="34" charset="0"/>
          <a:ea typeface="Verdana" pitchFamily="34" charset="0"/>
          <a:cs typeface="Verdana" pitchFamily="34" charset="0"/>
        </a:defRPr>
      </a:lvl1pPr>
    </p:titleStyle>
    <p:bodyStyle>
      <a:lvl1pPr marL="342900" indent="-342900" algn="l" defTabSz="914400" rtl="0" eaLnBrk="1" latinLnBrk="0" hangingPunct="1">
        <a:lnSpc>
          <a:spcPts val="2900"/>
        </a:lnSpc>
        <a:spcBef>
          <a:spcPct val="20000"/>
        </a:spcBef>
        <a:buSzPct val="93000"/>
        <a:buFont typeface="Verdana" pitchFamily="34" charset="0"/>
        <a:buChar char="●"/>
        <a:defRPr sz="2000" kern="1200">
          <a:solidFill>
            <a:schemeClr val="tx1"/>
          </a:solidFill>
          <a:latin typeface="Verdana" pitchFamily="34" charset="0"/>
          <a:ea typeface="Verdana" pitchFamily="34" charset="0"/>
          <a:cs typeface="Verdana" pitchFamily="34" charset="0"/>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Platshållare för datum 3"/>
          <p:cNvSpPr>
            <a:spLocks noGrp="1"/>
          </p:cNvSpPr>
          <p:nvPr>
            <p:ph type="dt" sz="half" idx="2"/>
          </p:nvPr>
        </p:nvSpPr>
        <p:spPr>
          <a:xfrm>
            <a:off x="1041600" y="6152400"/>
            <a:ext cx="1497600" cy="280800"/>
          </a:xfrm>
          <a:prstGeom prst="rect">
            <a:avLst/>
          </a:prstGeom>
        </p:spPr>
        <p:txBody>
          <a:bodyPr vert="horz" lIns="91440" tIns="45720" rIns="91440" bIns="45720" rtlCol="0" anchor="ctr"/>
          <a:lstStyle>
            <a:lvl1pPr algn="l">
              <a:defRPr sz="1200">
                <a:solidFill>
                  <a:srgbClr val="000000"/>
                </a:solidFill>
                <a:latin typeface="Verdana" pitchFamily="34" charset="0"/>
                <a:ea typeface="Verdana" pitchFamily="34" charset="0"/>
                <a:cs typeface="Verdana" pitchFamily="34" charset="0"/>
              </a:defRPr>
            </a:lvl1pPr>
          </a:lstStyle>
          <a:p>
            <a:fld id="{AEFE5D8C-6658-4CE8-AFEF-D97C75A23B81}" type="datetime1">
              <a:rPr lang="en-GB" smtClean="0"/>
              <a:pPr/>
              <a:t>10/04/2016</a:t>
            </a:fld>
            <a:endParaRPr lang="sv-SE" dirty="0"/>
          </a:p>
        </p:txBody>
      </p:sp>
      <p:sp>
        <p:nvSpPr>
          <p:cNvPr id="5" name="Platshållare för sidfot 4"/>
          <p:cNvSpPr>
            <a:spLocks noGrp="1"/>
          </p:cNvSpPr>
          <p:nvPr>
            <p:ph type="ftr" sz="quarter" idx="3"/>
          </p:nvPr>
        </p:nvSpPr>
        <p:spPr>
          <a:xfrm>
            <a:off x="2582400" y="6152400"/>
            <a:ext cx="5990400" cy="518400"/>
          </a:xfrm>
          <a:prstGeom prst="rect">
            <a:avLst/>
          </a:prstGeom>
        </p:spPr>
        <p:txBody>
          <a:bodyPr vert="horz" lIns="91440" tIns="45720" rIns="91440" bIns="45720" rtlCol="0" anchor="t"/>
          <a:lstStyle>
            <a:lvl1pPr algn="l">
              <a:defRPr sz="1200">
                <a:solidFill>
                  <a:srgbClr val="000000"/>
                </a:solidFill>
                <a:latin typeface="Verdana" pitchFamily="34" charset="0"/>
                <a:ea typeface="Verdana" pitchFamily="34" charset="0"/>
                <a:cs typeface="Verdana" pitchFamily="34" charset="0"/>
              </a:defRPr>
            </a:lvl1pPr>
          </a:lstStyle>
          <a:p>
            <a:r>
              <a:rPr lang="en-GB" dirty="0" smtClean="0"/>
              <a:t>/Name </a:t>
            </a:r>
            <a:r>
              <a:rPr lang="en-GB" dirty="0" err="1" smtClean="0"/>
              <a:t>Name</a:t>
            </a:r>
            <a:r>
              <a:rPr lang="en-GB" dirty="0" smtClean="0"/>
              <a:t>, Institution or similar</a:t>
            </a:r>
            <a:endParaRPr lang="sv-SE" dirty="0"/>
          </a:p>
        </p:txBody>
      </p:sp>
      <p:sp>
        <p:nvSpPr>
          <p:cNvPr id="6" name="Platshållare för bildnummer 5"/>
          <p:cNvSpPr>
            <a:spLocks noGrp="1"/>
          </p:cNvSpPr>
          <p:nvPr>
            <p:ph type="sldNum" sz="quarter" idx="4"/>
          </p:nvPr>
        </p:nvSpPr>
        <p:spPr>
          <a:xfrm>
            <a:off x="8784000" y="6152400"/>
            <a:ext cx="2844800" cy="280800"/>
          </a:xfrm>
          <a:prstGeom prst="rect">
            <a:avLst/>
          </a:prstGeom>
        </p:spPr>
        <p:txBody>
          <a:bodyPr vert="horz" lIns="91440" tIns="45720" rIns="91440" bIns="45720" rtlCol="0" anchor="ctr"/>
          <a:lstStyle>
            <a:lvl1pPr algn="r">
              <a:defRPr sz="1200">
                <a:solidFill>
                  <a:srgbClr val="000000"/>
                </a:solidFill>
                <a:latin typeface="Verdana" pitchFamily="34" charset="0"/>
                <a:ea typeface="Verdana" pitchFamily="34" charset="0"/>
                <a:cs typeface="Verdana" pitchFamily="34" charset="0"/>
              </a:defRPr>
            </a:lvl1pPr>
          </a:lstStyle>
          <a:p>
            <a:fld id="{400B66ED-EE6C-4E7E-848D-94DB84BF3115}" type="slidenum">
              <a:rPr lang="sv-SE" smtClean="0"/>
              <a:pPr/>
              <a:t>‹Nr.›</a:t>
            </a:fld>
            <a:endParaRPr lang="sv-SE" dirty="0"/>
          </a:p>
        </p:txBody>
      </p:sp>
      <p:sp>
        <p:nvSpPr>
          <p:cNvPr id="9" name="Text Placeholder 8"/>
          <p:cNvSpPr>
            <a:spLocks noGrp="1"/>
          </p:cNvSpPr>
          <p:nvPr>
            <p:ph type="body" idx="1"/>
          </p:nvPr>
        </p:nvSpPr>
        <p:spPr>
          <a:xfrm>
            <a:off x="1056000" y="2808000"/>
            <a:ext cx="9134400" cy="32148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Title Placeholder 9"/>
          <p:cNvSpPr>
            <a:spLocks noGrp="1"/>
          </p:cNvSpPr>
          <p:nvPr>
            <p:ph type="title"/>
          </p:nvPr>
        </p:nvSpPr>
        <p:spPr>
          <a:xfrm>
            <a:off x="1056000" y="1944000"/>
            <a:ext cx="9134400" cy="795600"/>
          </a:xfrm>
          <a:prstGeom prst="rect">
            <a:avLst/>
          </a:prstGeom>
        </p:spPr>
        <p:txBody>
          <a:bodyPr vert="horz" lIns="91440" tIns="45720" rIns="91440" bIns="45720" rtlCol="0" anchor="t" anchorCtr="0">
            <a:normAutofit/>
          </a:bodyPr>
          <a:lstStyle/>
          <a:p>
            <a:r>
              <a:rPr lang="en-US" smtClean="0"/>
              <a:t>Click to edit Master title style</a:t>
            </a:r>
            <a:endParaRPr lang="en-GB"/>
          </a:p>
        </p:txBody>
      </p:sp>
      <p:pic>
        <p:nvPicPr>
          <p:cNvPr id="8" name="Picture 7" descr="logo-org-engelsk_rgb.png"/>
          <p:cNvPicPr>
            <a:picLocks noChangeAspect="1"/>
          </p:cNvPicPr>
          <p:nvPr userDrawn="1"/>
        </p:nvPicPr>
        <p:blipFill>
          <a:blip r:embed="rId9" cstate="print"/>
          <a:stretch>
            <a:fillRect/>
          </a:stretch>
        </p:blipFill>
        <p:spPr>
          <a:xfrm>
            <a:off x="10310400" y="288000"/>
            <a:ext cx="1416307" cy="1063754"/>
          </a:xfrm>
          <a:prstGeom prst="rect">
            <a:avLst/>
          </a:prstGeom>
        </p:spPr>
      </p:pic>
    </p:spTree>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Lst>
  <p:hf sldNum="0" hdr="0"/>
  <p:txStyles>
    <p:titleStyle>
      <a:lvl1pPr algn="l" defTabSz="914400" rtl="0" eaLnBrk="1" latinLnBrk="0" hangingPunct="1">
        <a:spcBef>
          <a:spcPct val="0"/>
        </a:spcBef>
        <a:buNone/>
        <a:defRPr sz="2600" b="1" kern="1200">
          <a:solidFill>
            <a:schemeClr val="tx1"/>
          </a:solidFill>
          <a:latin typeface="Verdana" pitchFamily="34" charset="0"/>
          <a:ea typeface="Verdana" pitchFamily="34" charset="0"/>
          <a:cs typeface="Verdana" pitchFamily="34" charset="0"/>
        </a:defRPr>
      </a:lvl1pPr>
    </p:titleStyle>
    <p:bodyStyle>
      <a:lvl1pPr marL="342900" indent="-342900" algn="l" defTabSz="914400" rtl="0" eaLnBrk="1" latinLnBrk="0" hangingPunct="1">
        <a:lnSpc>
          <a:spcPts val="2900"/>
        </a:lnSpc>
        <a:spcBef>
          <a:spcPct val="20000"/>
        </a:spcBef>
        <a:buSzPct val="93000"/>
        <a:buFont typeface="Verdana" pitchFamily="34" charset="0"/>
        <a:buChar char="●"/>
        <a:defRPr sz="2000" kern="1200">
          <a:solidFill>
            <a:schemeClr val="tx1"/>
          </a:solidFill>
          <a:latin typeface="Verdana" pitchFamily="34" charset="0"/>
          <a:ea typeface="Verdana" pitchFamily="34" charset="0"/>
          <a:cs typeface="Verdana" pitchFamily="34" charset="0"/>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7.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4" Type="http://schemas.openxmlformats.org/officeDocument/2006/relationships/image" Target="../media/image10.jp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tiff"/><Relationship Id="rId4" Type="http://schemas.openxmlformats.org/officeDocument/2006/relationships/image" Target="../media/image13.tiff"/><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4"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6.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hyperlink" Target="http://www.stockholmuniversitypress.se/" TargetMode="External"/><Relationship Id="rId4" Type="http://schemas.openxmlformats.org/officeDocument/2006/relationships/hyperlink" Target="http://www.su.se/english/" TargetMode="External"/><Relationship Id="rId5" Type="http://schemas.openxmlformats.org/officeDocument/2006/relationships/hyperlink" Target="http://www.ubiquitypress.com/" TargetMode="External"/><Relationship Id="rId6" Type="http://schemas.openxmlformats.org/officeDocument/2006/relationships/hyperlink" Target="http://www.oapen.org/home" TargetMode="External"/><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chart" Target="../charts/char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83432" y="1483032"/>
            <a:ext cx="10225136" cy="2738056"/>
          </a:xfrm>
        </p:spPr>
        <p:txBody>
          <a:bodyPr>
            <a:noAutofit/>
          </a:bodyPr>
          <a:lstStyle/>
          <a:p>
            <a:r>
              <a:rPr lang="en-GB" sz="4000" b="1" dirty="0"/>
              <a:t>Publishing </a:t>
            </a:r>
            <a:r>
              <a:rPr lang="en-GB" sz="4000" b="1" dirty="0" smtClean="0"/>
              <a:t>For </a:t>
            </a:r>
            <a:r>
              <a:rPr lang="en-GB" sz="4000" b="1" dirty="0"/>
              <a:t>and </a:t>
            </a:r>
            <a:r>
              <a:rPr lang="en-GB" sz="4000" b="1" dirty="0" smtClean="0"/>
              <a:t>By Researchers </a:t>
            </a:r>
            <a:br>
              <a:rPr lang="en-GB" sz="4000" b="1" dirty="0" smtClean="0"/>
            </a:br>
            <a:r>
              <a:rPr lang="en-GB" sz="4000" b="1" dirty="0" smtClean="0"/>
              <a:t>– </a:t>
            </a:r>
            <a:r>
              <a:rPr lang="en-GB" sz="4000" b="1" dirty="0"/>
              <a:t>But why Library Publishing?</a:t>
            </a:r>
            <a:endParaRPr lang="en-GB" sz="4000" dirty="0"/>
          </a:p>
        </p:txBody>
      </p:sp>
      <p:sp>
        <p:nvSpPr>
          <p:cNvPr id="3" name="Subtitle 2"/>
          <p:cNvSpPr>
            <a:spLocks noGrp="1"/>
          </p:cNvSpPr>
          <p:nvPr>
            <p:ph type="subTitle" idx="1"/>
          </p:nvPr>
        </p:nvSpPr>
        <p:spPr>
          <a:xfrm>
            <a:off x="1415480" y="3573016"/>
            <a:ext cx="9793088" cy="2664295"/>
          </a:xfrm>
        </p:spPr>
        <p:txBody>
          <a:bodyPr>
            <a:noAutofit/>
          </a:bodyPr>
          <a:lstStyle/>
          <a:p>
            <a:endParaRPr lang="en-GB" sz="2800" b="1" dirty="0" smtClean="0"/>
          </a:p>
          <a:p>
            <a:r>
              <a:rPr lang="en-GB" sz="2400" b="1" i="1" dirty="0"/>
              <a:t>Sofie </a:t>
            </a:r>
            <a:r>
              <a:rPr lang="en-GB" sz="2400" b="1" i="1" dirty="0" smtClean="0"/>
              <a:t>Wennström</a:t>
            </a:r>
          </a:p>
          <a:p>
            <a:r>
              <a:rPr lang="en-GB" sz="2400" b="1" i="1" dirty="0" smtClean="0"/>
              <a:t>Analyst</a:t>
            </a:r>
            <a:r>
              <a:rPr lang="en-GB" sz="2400" b="1" i="1" dirty="0"/>
              <a:t>, Dept. of </a:t>
            </a:r>
            <a:r>
              <a:rPr lang="en-GB" sz="2400" b="1" i="1" dirty="0" smtClean="0"/>
              <a:t>Quality, Stockholm University Library</a:t>
            </a:r>
            <a:endParaRPr lang="en-GB" sz="2400" b="1" i="1" dirty="0"/>
          </a:p>
          <a:p>
            <a:r>
              <a:rPr lang="en-GB" sz="2400" b="1" i="1" dirty="0" smtClean="0"/>
              <a:t>     @</a:t>
            </a:r>
            <a:r>
              <a:rPr lang="en-GB" sz="2400" b="1" i="1" dirty="0"/>
              <a:t>SofieWennstrom | @SthlmUniPress</a:t>
            </a:r>
          </a:p>
          <a:p>
            <a:r>
              <a:rPr lang="en-GB" sz="2400" b="1" i="1" dirty="0" smtClean="0"/>
              <a:t>     sofie.wennstrom@sub.su.se</a:t>
            </a:r>
            <a:endParaRPr lang="en-GB" sz="2400" b="1" i="1" dirty="0"/>
          </a:p>
        </p:txBody>
      </p:sp>
      <p:pic>
        <p:nvPicPr>
          <p:cNvPr id="6" name="Bildobjekt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87488" y="4869160"/>
            <a:ext cx="432048" cy="432048"/>
          </a:xfrm>
          <a:prstGeom prst="rect">
            <a:avLst/>
          </a:prstGeom>
        </p:spPr>
      </p:pic>
      <p:pic>
        <p:nvPicPr>
          <p:cNvPr id="7" name="Bildobjekt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31606" y="5373216"/>
            <a:ext cx="343815" cy="223826"/>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09B194B7-8550-42FB-9FF7-38844F437944}" type="datetime1">
              <a:rPr lang="sv-SE" smtClean="0"/>
              <a:pPr/>
              <a:t>2016-04-10</a:t>
            </a:fld>
            <a:endParaRPr lang="sv-SE"/>
          </a:p>
        </p:txBody>
      </p:sp>
      <p:sp>
        <p:nvSpPr>
          <p:cNvPr id="3" name="Platshållare för sidfot 2"/>
          <p:cNvSpPr>
            <a:spLocks noGrp="1"/>
          </p:cNvSpPr>
          <p:nvPr>
            <p:ph type="ftr" sz="quarter" idx="11"/>
          </p:nvPr>
        </p:nvSpPr>
        <p:spPr/>
        <p:txBody>
          <a:bodyPr/>
          <a:lstStyle/>
          <a:p>
            <a:r>
              <a:rPr lang="sv-SE" smtClean="0"/>
              <a:t>/Namn Namn, Institution eller liknande</a:t>
            </a:r>
            <a:endParaRPr lang="sv-SE"/>
          </a:p>
        </p:txBody>
      </p:sp>
      <p:pic>
        <p:nvPicPr>
          <p:cNvPr id="5" name="Bildobjekt 4" descr="SU_presentation_eng 5.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4720" y="-1395536"/>
            <a:ext cx="12576720" cy="8881055"/>
          </a:xfrm>
          <a:prstGeom prst="rect">
            <a:avLst/>
          </a:prstGeom>
        </p:spPr>
      </p:pic>
    </p:spTree>
    <p:extLst>
      <p:ext uri="{BB962C8B-B14F-4D97-AF65-F5344CB8AC3E}">
        <p14:creationId xmlns:p14="http://schemas.microsoft.com/office/powerpoint/2010/main" val="19894871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829050"/>
            <a:ext cx="12192000" cy="8619201"/>
          </a:xfrm>
          <a:prstGeom prst="rect">
            <a:avLst/>
          </a:prstGeom>
        </p:spPr>
      </p:pic>
      <p:sp>
        <p:nvSpPr>
          <p:cNvPr id="3" name="textruta 2"/>
          <p:cNvSpPr txBox="1"/>
          <p:nvPr/>
        </p:nvSpPr>
        <p:spPr>
          <a:xfrm>
            <a:off x="8472264" y="548680"/>
            <a:ext cx="2808312" cy="1384995"/>
          </a:xfrm>
          <a:prstGeom prst="rect">
            <a:avLst/>
          </a:prstGeom>
          <a:noFill/>
        </p:spPr>
        <p:txBody>
          <a:bodyPr wrap="square" rtlCol="0">
            <a:spAutoFit/>
          </a:bodyPr>
          <a:lstStyle/>
          <a:p>
            <a:r>
              <a:rPr lang="en-GB" sz="2800" b="1" dirty="0" smtClean="0">
                <a:solidFill>
                  <a:schemeClr val="bg1"/>
                </a:solidFill>
                <a:latin typeface="Verdana" charset="0"/>
                <a:ea typeface="Verdana" charset="0"/>
                <a:cs typeface="Verdana" charset="0"/>
              </a:rPr>
              <a:t>The Press as a part of the University</a:t>
            </a:r>
            <a:endParaRPr lang="en-GB" sz="2800" b="1" dirty="0">
              <a:solidFill>
                <a:schemeClr val="bg1"/>
              </a:solidFill>
              <a:latin typeface="Verdana" charset="0"/>
              <a:ea typeface="Verdana" charset="0"/>
              <a:cs typeface="Verdana" charset="0"/>
            </a:endParaRPr>
          </a:p>
        </p:txBody>
      </p:sp>
    </p:spTree>
    <p:extLst>
      <p:ext uri="{BB962C8B-B14F-4D97-AF65-F5344CB8AC3E}">
        <p14:creationId xmlns:p14="http://schemas.microsoft.com/office/powerpoint/2010/main" val="10192403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836688">
            <a:off x="9169048" y="3108383"/>
            <a:ext cx="2926911" cy="1885419"/>
          </a:xfrm>
          <a:prstGeom prst="rect">
            <a:avLst/>
          </a:prstGeom>
        </p:spPr>
      </p:pic>
      <p:sp>
        <p:nvSpPr>
          <p:cNvPr id="2" name="Rubrik 1"/>
          <p:cNvSpPr>
            <a:spLocks noGrp="1"/>
          </p:cNvSpPr>
          <p:nvPr>
            <p:ph type="title"/>
          </p:nvPr>
        </p:nvSpPr>
        <p:spPr>
          <a:xfrm>
            <a:off x="1055440" y="1697296"/>
            <a:ext cx="6850800" cy="795600"/>
          </a:xfrm>
        </p:spPr>
        <p:txBody>
          <a:bodyPr>
            <a:normAutofit/>
          </a:bodyPr>
          <a:lstStyle/>
          <a:p>
            <a:r>
              <a:rPr lang="en-GB" dirty="0" smtClean="0"/>
              <a:t>Key Drivers for the Press</a:t>
            </a:r>
            <a:endParaRPr lang="en-GB" dirty="0"/>
          </a:p>
        </p:txBody>
      </p:sp>
      <p:sp>
        <p:nvSpPr>
          <p:cNvPr id="3" name="Platshållare för innehåll 2"/>
          <p:cNvSpPr>
            <a:spLocks noGrp="1"/>
          </p:cNvSpPr>
          <p:nvPr>
            <p:ph idx="1"/>
          </p:nvPr>
        </p:nvSpPr>
        <p:spPr>
          <a:xfrm>
            <a:off x="695400" y="2276872"/>
            <a:ext cx="9937104" cy="3717344"/>
          </a:xfrm>
        </p:spPr>
        <p:txBody>
          <a:bodyPr>
            <a:normAutofit fontScale="92500" lnSpcReduction="10000"/>
          </a:bodyPr>
          <a:lstStyle/>
          <a:p>
            <a:pPr>
              <a:lnSpc>
                <a:spcPct val="150000"/>
              </a:lnSpc>
            </a:pPr>
            <a:r>
              <a:rPr lang="en-GB" sz="2400" dirty="0" smtClean="0"/>
              <a:t>Researcher-driven publishing without barriers</a:t>
            </a:r>
          </a:p>
          <a:p>
            <a:pPr>
              <a:lnSpc>
                <a:spcPct val="150000"/>
              </a:lnSpc>
            </a:pPr>
            <a:r>
              <a:rPr lang="en-GB" sz="2400" dirty="0"/>
              <a:t>A</a:t>
            </a:r>
            <a:r>
              <a:rPr lang="en-GB" sz="2400" dirty="0" smtClean="0"/>
              <a:t> non-profit approach to publishing</a:t>
            </a:r>
          </a:p>
          <a:p>
            <a:pPr>
              <a:lnSpc>
                <a:spcPct val="150000"/>
              </a:lnSpc>
            </a:pPr>
            <a:r>
              <a:rPr lang="en-GB" sz="2400" dirty="0" smtClean="0"/>
              <a:t>A local Open Access Publishing partner for global reach</a:t>
            </a:r>
          </a:p>
          <a:p>
            <a:pPr>
              <a:lnSpc>
                <a:spcPct val="150000"/>
              </a:lnSpc>
            </a:pPr>
            <a:r>
              <a:rPr lang="en-GB" sz="2400" dirty="0" smtClean="0"/>
              <a:t>New mandates for Open Access/Open Science requires alternatives to costly traditional publishers</a:t>
            </a:r>
          </a:p>
          <a:p>
            <a:pPr>
              <a:lnSpc>
                <a:spcPct val="150000"/>
              </a:lnSpc>
            </a:pPr>
            <a:r>
              <a:rPr lang="en-GB" sz="2400" dirty="0" smtClean="0"/>
              <a:t>Supporting local scholarship by a robust model for quality assessment, impact &amp; distribution of research output</a:t>
            </a:r>
            <a:endParaRPr lang="en-GB" sz="2400" dirty="0"/>
          </a:p>
        </p:txBody>
      </p:sp>
      <p:pic>
        <p:nvPicPr>
          <p:cNvPr id="7" name="Bildobjekt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82" y="5713"/>
            <a:ext cx="2635334" cy="1767103"/>
          </a:xfrm>
          <a:prstGeom prst="rect">
            <a:avLst/>
          </a:prstGeom>
        </p:spPr>
      </p:pic>
      <p:sp>
        <p:nvSpPr>
          <p:cNvPr id="9" name="Platshållare för sidfot 4"/>
          <p:cNvSpPr>
            <a:spLocks noGrp="1"/>
          </p:cNvSpPr>
          <p:nvPr>
            <p:ph type="ftr" sz="quarter" idx="11"/>
          </p:nvPr>
        </p:nvSpPr>
        <p:spPr>
          <a:xfrm>
            <a:off x="3575720" y="6210240"/>
            <a:ext cx="4492800" cy="518400"/>
          </a:xfrm>
        </p:spPr>
        <p:txBody>
          <a:bodyPr/>
          <a:lstStyle/>
          <a:p>
            <a:r>
              <a:rPr lang="en-GB" dirty="0" smtClean="0"/>
              <a:t>/Sofie Wennström, Stockholm University Press @</a:t>
            </a:r>
            <a:r>
              <a:rPr lang="en-GB" dirty="0" err="1" smtClean="0"/>
              <a:t>SofieWennstrom</a:t>
            </a:r>
            <a:r>
              <a:rPr lang="en-GB" dirty="0" smtClean="0"/>
              <a:t> @SthlmUniPress</a:t>
            </a:r>
            <a:endParaRPr lang="sv-SE" dirty="0"/>
          </a:p>
        </p:txBody>
      </p:sp>
    </p:spTree>
    <p:extLst>
      <p:ext uri="{BB962C8B-B14F-4D97-AF65-F5344CB8AC3E}">
        <p14:creationId xmlns:p14="http://schemas.microsoft.com/office/powerpoint/2010/main" val="4115253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rgbClr val="022756"/>
        </a:solidFill>
        <a:effectLst/>
      </p:bgPr>
    </p:bg>
    <p:spTree>
      <p:nvGrpSpPr>
        <p:cNvPr id="1" name=""/>
        <p:cNvGrpSpPr/>
        <p:nvPr/>
      </p:nvGrpSpPr>
      <p:grpSpPr>
        <a:xfrm>
          <a:off x="0" y="0"/>
          <a:ext cx="0" cy="0"/>
          <a:chOff x="0" y="0"/>
          <a:chExt cx="0" cy="0"/>
        </a:xfrm>
      </p:grpSpPr>
      <p:pic>
        <p:nvPicPr>
          <p:cNvPr id="2" name="Bildobjekt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15480" y="0"/>
            <a:ext cx="9700752" cy="6858000"/>
          </a:xfrm>
          <a:prstGeom prst="rect">
            <a:avLst/>
          </a:prstGeom>
        </p:spPr>
      </p:pic>
      <p:sp>
        <p:nvSpPr>
          <p:cNvPr id="3" name="textruta 2"/>
          <p:cNvSpPr txBox="1"/>
          <p:nvPr/>
        </p:nvSpPr>
        <p:spPr>
          <a:xfrm>
            <a:off x="371872" y="188640"/>
            <a:ext cx="2304256" cy="954107"/>
          </a:xfrm>
          <a:prstGeom prst="rect">
            <a:avLst/>
          </a:prstGeom>
          <a:noFill/>
        </p:spPr>
        <p:txBody>
          <a:bodyPr wrap="square" rtlCol="0">
            <a:spAutoFit/>
          </a:bodyPr>
          <a:lstStyle/>
          <a:p>
            <a:r>
              <a:rPr lang="en-GB" sz="2800" b="1" dirty="0" smtClean="0">
                <a:solidFill>
                  <a:schemeClr val="bg1"/>
                </a:solidFill>
                <a:latin typeface="Verdana" charset="0"/>
                <a:ea typeface="Verdana" charset="0"/>
                <a:cs typeface="Verdana" charset="0"/>
              </a:rPr>
              <a:t>Working </a:t>
            </a:r>
            <a:r>
              <a:rPr lang="en-GB" sz="2800" b="1" dirty="0">
                <a:solidFill>
                  <a:schemeClr val="bg1"/>
                </a:solidFill>
                <a:latin typeface="Verdana" charset="0"/>
                <a:ea typeface="Verdana" charset="0"/>
                <a:cs typeface="Verdana" charset="0"/>
              </a:rPr>
              <a:t>Structure</a:t>
            </a:r>
          </a:p>
        </p:txBody>
      </p:sp>
    </p:spTree>
    <p:extLst>
      <p:ext uri="{BB962C8B-B14F-4D97-AF65-F5344CB8AC3E}">
        <p14:creationId xmlns:p14="http://schemas.microsoft.com/office/powerpoint/2010/main" val="20569114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908" y="0"/>
            <a:ext cx="12250588" cy="6942626"/>
          </a:xfrm>
          <a:prstGeom prst="rect">
            <a:avLst/>
          </a:prstGeom>
        </p:spPr>
      </p:pic>
      <p:pic>
        <p:nvPicPr>
          <p:cNvPr id="7" name="Bildobjekt 6"/>
          <p:cNvPicPr>
            <a:picLocks noChangeAspect="1"/>
          </p:cNvPicPr>
          <p:nvPr/>
        </p:nvPicPr>
        <p:blipFill rotWithShape="1">
          <a:blip r:embed="rId4">
            <a:extLst>
              <a:ext uri="{28A0092B-C50C-407E-A947-70E740481C1C}">
                <a14:useLocalDpi xmlns:a14="http://schemas.microsoft.com/office/drawing/2010/main" val="0"/>
              </a:ext>
            </a:extLst>
          </a:blip>
          <a:srcRect t="1196"/>
          <a:stretch/>
        </p:blipFill>
        <p:spPr>
          <a:xfrm>
            <a:off x="1847528" y="260648"/>
            <a:ext cx="10058400" cy="5946742"/>
          </a:xfrm>
          <a:prstGeom prst="rect">
            <a:avLst/>
          </a:prstGeom>
        </p:spPr>
      </p:pic>
    </p:spTree>
    <p:extLst>
      <p:ext uri="{BB962C8B-B14F-4D97-AF65-F5344CB8AC3E}">
        <p14:creationId xmlns:p14="http://schemas.microsoft.com/office/powerpoint/2010/main" val="1843590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a:graphicFrameLocks/>
          </p:cNvGraphicFramePr>
          <p:nvPr>
            <p:extLst>
              <p:ext uri="{D42A27DB-BD31-4B8C-83A1-F6EECF244321}">
                <p14:modId xmlns:p14="http://schemas.microsoft.com/office/powerpoint/2010/main" val="1589784488"/>
              </p:ext>
            </p:extLst>
          </p:nvPr>
        </p:nvGraphicFramePr>
        <p:xfrm>
          <a:off x="24680" y="1340768"/>
          <a:ext cx="12192000" cy="5517232"/>
        </p:xfrm>
        <a:graphic>
          <a:graphicData uri="http://schemas.openxmlformats.org/drawingml/2006/chart">
            <c:chart xmlns:c="http://schemas.openxmlformats.org/drawingml/2006/chart" xmlns:r="http://schemas.openxmlformats.org/officeDocument/2006/relationships" r:id="rId3"/>
          </a:graphicData>
        </a:graphic>
      </p:graphicFrame>
      <p:sp>
        <p:nvSpPr>
          <p:cNvPr id="8" name="Rubrik 1"/>
          <p:cNvSpPr>
            <a:spLocks noGrp="1"/>
          </p:cNvSpPr>
          <p:nvPr>
            <p:ph type="title"/>
          </p:nvPr>
        </p:nvSpPr>
        <p:spPr>
          <a:xfrm>
            <a:off x="2423592" y="545168"/>
            <a:ext cx="6850800" cy="795600"/>
          </a:xfrm>
        </p:spPr>
        <p:txBody>
          <a:bodyPr>
            <a:normAutofit/>
          </a:bodyPr>
          <a:lstStyle/>
          <a:p>
            <a:r>
              <a:rPr lang="en-GB" dirty="0" smtClean="0"/>
              <a:t>Journal Usage Q1 2015-Q2 2016</a:t>
            </a:r>
            <a:endParaRPr lang="en-GB" dirty="0"/>
          </a:p>
        </p:txBody>
      </p:sp>
      <p:pic>
        <p:nvPicPr>
          <p:cNvPr id="9" name="Bildobjekt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659548">
            <a:off x="797866" y="1587842"/>
            <a:ext cx="1391568" cy="1834655"/>
          </a:xfrm>
          <a:prstGeom prst="roundRect">
            <a:avLst>
              <a:gd name="adj" fmla="val 7661"/>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073275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00" y="0"/>
            <a:ext cx="12154601" cy="6858000"/>
          </a:xfrm>
          <a:prstGeom prst="rect">
            <a:avLst/>
          </a:prstGeom>
        </p:spPr>
      </p:pic>
    </p:spTree>
    <p:extLst>
      <p:ext uri="{BB962C8B-B14F-4D97-AF65-F5344CB8AC3E}">
        <p14:creationId xmlns:p14="http://schemas.microsoft.com/office/powerpoint/2010/main" val="19954374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ubrik 1"/>
          <p:cNvSpPr>
            <a:spLocks noGrp="1"/>
          </p:cNvSpPr>
          <p:nvPr>
            <p:ph type="title"/>
          </p:nvPr>
        </p:nvSpPr>
        <p:spPr>
          <a:xfrm>
            <a:off x="2639616" y="404664"/>
            <a:ext cx="5338632" cy="795600"/>
          </a:xfrm>
        </p:spPr>
        <p:txBody>
          <a:bodyPr>
            <a:normAutofit/>
          </a:bodyPr>
          <a:lstStyle/>
          <a:p>
            <a:r>
              <a:rPr lang="en-GB" dirty="0" smtClean="0"/>
              <a:t>Usage per Book &amp; Format</a:t>
            </a:r>
            <a:endParaRPr lang="en-GB" dirty="0"/>
          </a:p>
        </p:txBody>
      </p:sp>
      <p:graphicFrame>
        <p:nvGraphicFramePr>
          <p:cNvPr id="8" name="Diagram 7"/>
          <p:cNvGraphicFramePr>
            <a:graphicFrameLocks/>
          </p:cNvGraphicFramePr>
          <p:nvPr>
            <p:extLst>
              <p:ext uri="{D42A27DB-BD31-4B8C-83A1-F6EECF244321}">
                <p14:modId xmlns:p14="http://schemas.microsoft.com/office/powerpoint/2010/main" val="470598542"/>
              </p:ext>
            </p:extLst>
          </p:nvPr>
        </p:nvGraphicFramePr>
        <p:xfrm>
          <a:off x="0" y="1340768"/>
          <a:ext cx="12192000" cy="5517232"/>
        </p:xfrm>
        <a:graphic>
          <a:graphicData uri="http://schemas.openxmlformats.org/drawingml/2006/chart">
            <c:chart xmlns:c="http://schemas.openxmlformats.org/drawingml/2006/chart" xmlns:r="http://schemas.openxmlformats.org/officeDocument/2006/relationships" r:id="rId3"/>
          </a:graphicData>
        </a:graphic>
      </p:graphicFrame>
      <p:sp>
        <p:nvSpPr>
          <p:cNvPr id="2" name="Rektangel 1"/>
          <p:cNvSpPr/>
          <p:nvPr/>
        </p:nvSpPr>
        <p:spPr>
          <a:xfrm>
            <a:off x="8904312" y="1484784"/>
            <a:ext cx="1728192" cy="1296144"/>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dirty="0" smtClean="0"/>
              <a:t>Additional Usage from OAPEN Library: +679 downloads</a:t>
            </a:r>
            <a:endParaRPr lang="en-GB" dirty="0"/>
          </a:p>
        </p:txBody>
      </p:sp>
    </p:spTree>
    <p:extLst>
      <p:ext uri="{BB962C8B-B14F-4D97-AF65-F5344CB8AC3E}">
        <p14:creationId xmlns:p14="http://schemas.microsoft.com/office/powerpoint/2010/main" val="987707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rgbClr val="022756"/>
        </a:solidFill>
        <a:effectLst/>
      </p:bgPr>
    </p:bg>
    <p:spTree>
      <p:nvGrpSpPr>
        <p:cNvPr id="1" name=""/>
        <p:cNvGrpSpPr/>
        <p:nvPr/>
      </p:nvGrpSpPr>
      <p:grpSpPr>
        <a:xfrm>
          <a:off x="0" y="0"/>
          <a:ext cx="0" cy="0"/>
          <a:chOff x="0" y="0"/>
          <a:chExt cx="0" cy="0"/>
        </a:xfrm>
      </p:grpSpPr>
      <p:pic>
        <p:nvPicPr>
          <p:cNvPr id="4" name="Bildobjekt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3472" y="-6366"/>
            <a:ext cx="9952205" cy="7035766"/>
          </a:xfrm>
          <a:prstGeom prst="rect">
            <a:avLst/>
          </a:prstGeom>
        </p:spPr>
      </p:pic>
      <p:sp>
        <p:nvSpPr>
          <p:cNvPr id="3" name="textruta 2"/>
          <p:cNvSpPr txBox="1"/>
          <p:nvPr/>
        </p:nvSpPr>
        <p:spPr>
          <a:xfrm>
            <a:off x="551384" y="244966"/>
            <a:ext cx="3600400" cy="1384995"/>
          </a:xfrm>
          <a:prstGeom prst="rect">
            <a:avLst/>
          </a:prstGeom>
          <a:noFill/>
        </p:spPr>
        <p:txBody>
          <a:bodyPr wrap="square" rtlCol="0">
            <a:spAutoFit/>
          </a:bodyPr>
          <a:lstStyle/>
          <a:p>
            <a:r>
              <a:rPr lang="en-GB" sz="2800" b="1" dirty="0" smtClean="0">
                <a:solidFill>
                  <a:schemeClr val="bg1"/>
                </a:solidFill>
                <a:latin typeface="Verdana" charset="0"/>
                <a:ea typeface="Verdana" charset="0"/>
                <a:cs typeface="Verdana" charset="0"/>
              </a:rPr>
              <a:t>Supporting the Communicative </a:t>
            </a:r>
            <a:r>
              <a:rPr lang="en-GB" sz="2800" b="1" dirty="0">
                <a:solidFill>
                  <a:schemeClr val="bg1"/>
                </a:solidFill>
                <a:latin typeface="Verdana" charset="0"/>
                <a:ea typeface="Verdana" charset="0"/>
                <a:cs typeface="Verdana" charset="0"/>
              </a:rPr>
              <a:t>P</a:t>
            </a:r>
            <a:r>
              <a:rPr lang="en-GB" sz="2800" b="1" dirty="0" smtClean="0">
                <a:solidFill>
                  <a:schemeClr val="bg1"/>
                </a:solidFill>
                <a:latin typeface="Verdana" charset="0"/>
                <a:ea typeface="Verdana" charset="0"/>
                <a:cs typeface="Verdana" charset="0"/>
              </a:rPr>
              <a:t>ractices</a:t>
            </a:r>
            <a:endParaRPr lang="en-GB" sz="2800" b="1" dirty="0">
              <a:solidFill>
                <a:schemeClr val="bg1"/>
              </a:solidFill>
              <a:latin typeface="Verdana" charset="0"/>
              <a:ea typeface="Verdana" charset="0"/>
              <a:cs typeface="Verdana" charset="0"/>
            </a:endParaRPr>
          </a:p>
        </p:txBody>
      </p:sp>
    </p:spTree>
    <p:extLst>
      <p:ext uri="{BB962C8B-B14F-4D97-AF65-F5344CB8AC3E}">
        <p14:creationId xmlns:p14="http://schemas.microsoft.com/office/powerpoint/2010/main" val="12169046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en-GB" dirty="0" smtClean="0"/>
              <a:t>Thank you – Questions?</a:t>
            </a:r>
            <a:endParaRPr lang="en-GB" dirty="0"/>
          </a:p>
        </p:txBody>
      </p:sp>
      <p:sp>
        <p:nvSpPr>
          <p:cNvPr id="3" name="Platshållare för innehåll 2"/>
          <p:cNvSpPr>
            <a:spLocks noGrp="1"/>
          </p:cNvSpPr>
          <p:nvPr>
            <p:ph idx="1"/>
          </p:nvPr>
        </p:nvSpPr>
        <p:spPr/>
        <p:txBody>
          <a:bodyPr/>
          <a:lstStyle/>
          <a:p>
            <a:pPr marL="0" indent="0">
              <a:buNone/>
            </a:pPr>
            <a:r>
              <a:rPr lang="sv-SE" b="1" dirty="0" smtClean="0"/>
              <a:t>Useful Links</a:t>
            </a:r>
          </a:p>
          <a:p>
            <a:r>
              <a:rPr lang="sv-SE" dirty="0" smtClean="0">
                <a:hlinkClick r:id="rId3"/>
              </a:rPr>
              <a:t>www.stockholmuniversitypress.se</a:t>
            </a:r>
            <a:r>
              <a:rPr lang="sv-SE" dirty="0" smtClean="0"/>
              <a:t> </a:t>
            </a:r>
          </a:p>
          <a:p>
            <a:r>
              <a:rPr lang="sv-SE" dirty="0">
                <a:hlinkClick r:id="rId4"/>
              </a:rPr>
              <a:t>http://blog.stockholmuniversitypress.se</a:t>
            </a:r>
          </a:p>
          <a:p>
            <a:r>
              <a:rPr lang="sv-SE" dirty="0" smtClean="0">
                <a:hlinkClick r:id="rId4"/>
              </a:rPr>
              <a:t>http</a:t>
            </a:r>
            <a:r>
              <a:rPr lang="sv-SE" dirty="0">
                <a:hlinkClick r:id="rId4"/>
              </a:rPr>
              <a:t>://</a:t>
            </a:r>
            <a:r>
              <a:rPr lang="sv-SE" dirty="0" smtClean="0">
                <a:hlinkClick r:id="rId4"/>
              </a:rPr>
              <a:t>www.su.se/english/</a:t>
            </a:r>
            <a:endParaRPr lang="sv-SE" dirty="0" smtClean="0"/>
          </a:p>
          <a:p>
            <a:r>
              <a:rPr lang="sv-SE" dirty="0" smtClean="0">
                <a:hlinkClick r:id="rId5"/>
              </a:rPr>
              <a:t>http://www.ubiquitypress.com</a:t>
            </a:r>
            <a:endParaRPr lang="sv-SE" dirty="0" smtClean="0"/>
          </a:p>
          <a:p>
            <a:r>
              <a:rPr lang="sv-SE" dirty="0">
                <a:hlinkClick r:id="rId6"/>
              </a:rPr>
              <a:t>http://</a:t>
            </a:r>
            <a:r>
              <a:rPr lang="sv-SE" dirty="0" smtClean="0">
                <a:hlinkClick r:id="rId6"/>
              </a:rPr>
              <a:t>www.oapen.org/home</a:t>
            </a:r>
            <a:endParaRPr lang="sv-SE" dirty="0" smtClean="0"/>
          </a:p>
          <a:p>
            <a:endParaRPr lang="sv-SE" dirty="0" smtClean="0"/>
          </a:p>
          <a:p>
            <a:endParaRPr lang="sv-SE" dirty="0" smtClean="0"/>
          </a:p>
          <a:p>
            <a:endParaRPr lang="sv-SE" dirty="0"/>
          </a:p>
        </p:txBody>
      </p:sp>
      <p:sp>
        <p:nvSpPr>
          <p:cNvPr id="5" name="Platshållare för sidfot 4"/>
          <p:cNvSpPr>
            <a:spLocks noGrp="1"/>
          </p:cNvSpPr>
          <p:nvPr>
            <p:ph type="ftr" sz="quarter" idx="11"/>
          </p:nvPr>
        </p:nvSpPr>
        <p:spPr>
          <a:xfrm>
            <a:off x="2927648" y="6152400"/>
            <a:ext cx="5688632" cy="518400"/>
          </a:xfrm>
        </p:spPr>
        <p:txBody>
          <a:bodyPr/>
          <a:lstStyle/>
          <a:p>
            <a:r>
              <a:rPr lang="en-GB" dirty="0" smtClean="0"/>
              <a:t>/Sofie Wennström, Stockholm University Library, Sweden</a:t>
            </a:r>
          </a:p>
          <a:p>
            <a:r>
              <a:rPr lang="en-GB" dirty="0" smtClean="0"/>
              <a:t>@SofieWennstrom | @SthlmUniPress</a:t>
            </a:r>
            <a:endParaRPr lang="sv-SE" dirty="0"/>
          </a:p>
        </p:txBody>
      </p:sp>
      <p:sp>
        <p:nvSpPr>
          <p:cNvPr id="4" name="Vänster 3"/>
          <p:cNvSpPr/>
          <p:nvPr/>
        </p:nvSpPr>
        <p:spPr>
          <a:xfrm rot="20515262">
            <a:off x="6645126" y="2941757"/>
            <a:ext cx="2614969" cy="1170562"/>
          </a:xfrm>
          <a:prstGeom prst="lef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dirty="0" smtClean="0"/>
              <a:t>Follow our development</a:t>
            </a:r>
            <a:endParaRPr lang="en-GB" dirty="0"/>
          </a:p>
        </p:txBody>
      </p:sp>
    </p:spTree>
    <p:extLst>
      <p:ext uri="{BB962C8B-B14F-4D97-AF65-F5344CB8AC3E}">
        <p14:creationId xmlns:p14="http://schemas.microsoft.com/office/powerpoint/2010/main" val="1641954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1"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err="1" smtClean="0"/>
              <a:t>Additional</a:t>
            </a:r>
            <a:r>
              <a:rPr lang="sv-SE" dirty="0" smtClean="0"/>
              <a:t> </a:t>
            </a:r>
            <a:r>
              <a:rPr lang="sv-SE" dirty="0" err="1" smtClean="0"/>
              <a:t>slides</a:t>
            </a:r>
            <a:r>
              <a:rPr lang="sv-SE" dirty="0" smtClean="0"/>
              <a:t> for </a:t>
            </a:r>
            <a:r>
              <a:rPr lang="sv-SE" dirty="0" err="1" smtClean="0"/>
              <a:t>reference</a:t>
            </a:r>
            <a:endParaRPr lang="sv-SE" dirty="0"/>
          </a:p>
        </p:txBody>
      </p:sp>
    </p:spTree>
    <p:extLst>
      <p:ext uri="{BB962C8B-B14F-4D97-AF65-F5344CB8AC3E}">
        <p14:creationId xmlns:p14="http://schemas.microsoft.com/office/powerpoint/2010/main" val="3120436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rgbClr val="022756"/>
        </a:solidFill>
        <a:effectLst/>
      </p:bgPr>
    </p:bg>
    <p:spTree>
      <p:nvGrpSpPr>
        <p:cNvPr id="1" name=""/>
        <p:cNvGrpSpPr/>
        <p:nvPr/>
      </p:nvGrpSpPr>
      <p:grpSpPr>
        <a:xfrm>
          <a:off x="0" y="0"/>
          <a:ext cx="0" cy="0"/>
          <a:chOff x="0" y="0"/>
          <a:chExt cx="0" cy="0"/>
        </a:xfrm>
      </p:grpSpPr>
      <p:pic>
        <p:nvPicPr>
          <p:cNvPr id="4" name="Bildobjekt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3472" y="0"/>
            <a:ext cx="9937104" cy="7025091"/>
          </a:xfrm>
          <a:prstGeom prst="rect">
            <a:avLst/>
          </a:prstGeom>
        </p:spPr>
      </p:pic>
    </p:spTree>
    <p:extLst>
      <p:ext uri="{BB962C8B-B14F-4D97-AF65-F5344CB8AC3E}">
        <p14:creationId xmlns:p14="http://schemas.microsoft.com/office/powerpoint/2010/main" val="5259294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613352" y="401152"/>
            <a:ext cx="6850800" cy="795600"/>
          </a:xfrm>
        </p:spPr>
        <p:txBody>
          <a:bodyPr/>
          <a:lstStyle/>
          <a:p>
            <a:r>
              <a:rPr lang="en-GB" dirty="0" smtClean="0"/>
              <a:t>Common Questions</a:t>
            </a:r>
            <a:endParaRPr lang="en-GB" dirty="0"/>
          </a:p>
        </p:txBody>
      </p:sp>
      <p:sp>
        <p:nvSpPr>
          <p:cNvPr id="3" name="Platshållare för innehåll 2"/>
          <p:cNvSpPr>
            <a:spLocks noGrp="1"/>
          </p:cNvSpPr>
          <p:nvPr>
            <p:ph idx="1"/>
          </p:nvPr>
        </p:nvSpPr>
        <p:spPr>
          <a:xfrm>
            <a:off x="191344" y="908720"/>
            <a:ext cx="11737304" cy="5688632"/>
          </a:xfrm>
        </p:spPr>
        <p:txBody>
          <a:bodyPr>
            <a:noAutofit/>
          </a:bodyPr>
          <a:lstStyle/>
          <a:p>
            <a:r>
              <a:rPr lang="en-GB" sz="1700" dirty="0"/>
              <a:t>The cost of publishing?</a:t>
            </a:r>
          </a:p>
          <a:p>
            <a:pPr lvl="1"/>
            <a:r>
              <a:rPr lang="en-GB" sz="1700" dirty="0"/>
              <a:t>GBP  300 per journal article</a:t>
            </a:r>
          </a:p>
          <a:p>
            <a:pPr lvl="1"/>
            <a:r>
              <a:rPr lang="en-GB" sz="1700" dirty="0"/>
              <a:t>Approx. GBP 3,250 for a standard book (200 pages)</a:t>
            </a:r>
          </a:p>
          <a:p>
            <a:r>
              <a:rPr lang="en-GB" sz="1700" dirty="0"/>
              <a:t>Who makes decisions?</a:t>
            </a:r>
          </a:p>
          <a:p>
            <a:pPr lvl="1"/>
            <a:r>
              <a:rPr lang="en-GB" sz="1700" dirty="0"/>
              <a:t>The Publishing Committee, based on recommendations from the editorial boards</a:t>
            </a:r>
          </a:p>
          <a:p>
            <a:r>
              <a:rPr lang="en-GB" sz="1700" dirty="0"/>
              <a:t>Which subject areas do you cover?</a:t>
            </a:r>
          </a:p>
          <a:p>
            <a:pPr lvl="1"/>
            <a:r>
              <a:rPr lang="en-GB" sz="1700" dirty="0"/>
              <a:t>All the areas where there’s a demand for reasonably priced OA publishing</a:t>
            </a:r>
          </a:p>
          <a:p>
            <a:pPr lvl="1"/>
            <a:r>
              <a:rPr lang="en-GB" sz="1700" dirty="0"/>
              <a:t>An Editorial Board for the subject area is also needed </a:t>
            </a:r>
          </a:p>
          <a:p>
            <a:r>
              <a:rPr lang="en-GB" sz="1700" dirty="0"/>
              <a:t>What dissemination channels do you use?</a:t>
            </a:r>
          </a:p>
          <a:p>
            <a:pPr lvl="1"/>
            <a:r>
              <a:rPr lang="en-GB" sz="1700" dirty="0"/>
              <a:t>OAPEN for online books</a:t>
            </a:r>
          </a:p>
          <a:p>
            <a:pPr lvl="1"/>
            <a:r>
              <a:rPr lang="en-GB" sz="1700" dirty="0"/>
              <a:t>Amazon (INT) &amp; </a:t>
            </a:r>
            <a:r>
              <a:rPr lang="en-GB" sz="1700" dirty="0" err="1"/>
              <a:t>Bokinfo</a:t>
            </a:r>
            <a:r>
              <a:rPr lang="en-GB" sz="1700" dirty="0"/>
              <a:t> (SWE) for Print-on-Demand books</a:t>
            </a:r>
          </a:p>
          <a:p>
            <a:pPr lvl="1"/>
            <a:r>
              <a:rPr lang="en-GB" sz="1700" dirty="0"/>
              <a:t>Subject area databases &amp; Search Engine Optimisation for journals (takes time to fulfil criteria)</a:t>
            </a:r>
          </a:p>
          <a:p>
            <a:r>
              <a:rPr lang="en-GB" sz="1700" dirty="0"/>
              <a:t>Approved by the Norwegian Register for Scientific Publishers (Level 1) &amp; The Danish Bibliometric Indicator</a:t>
            </a:r>
          </a:p>
          <a:p>
            <a:r>
              <a:rPr lang="en-GB" sz="1700" dirty="0"/>
              <a:t>What organisations are you members of?</a:t>
            </a:r>
          </a:p>
          <a:p>
            <a:pPr lvl="1"/>
            <a:r>
              <a:rPr lang="en-GB" sz="1700" dirty="0"/>
              <a:t>OASPA,DOAJ,  Ubiquity Partner Network, CrossRef &amp; COPE (the last two via Ubiquity Press)</a:t>
            </a:r>
          </a:p>
        </p:txBody>
      </p:sp>
    </p:spTree>
    <p:extLst>
      <p:ext uri="{BB962C8B-B14F-4D97-AF65-F5344CB8AC3E}">
        <p14:creationId xmlns:p14="http://schemas.microsoft.com/office/powerpoint/2010/main" val="6433147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a:graphicFrameLocks/>
          </p:cNvGraphicFramePr>
          <p:nvPr>
            <p:extLst>
              <p:ext uri="{D42A27DB-BD31-4B8C-83A1-F6EECF244321}">
                <p14:modId xmlns:p14="http://schemas.microsoft.com/office/powerpoint/2010/main" val="1605914186"/>
              </p:ext>
            </p:extLst>
          </p:nvPr>
        </p:nvGraphicFramePr>
        <p:xfrm>
          <a:off x="0" y="980728"/>
          <a:ext cx="12192000" cy="5877272"/>
        </p:xfrm>
        <a:graphic>
          <a:graphicData uri="http://schemas.openxmlformats.org/drawingml/2006/chart">
            <c:chart xmlns:c="http://schemas.openxmlformats.org/drawingml/2006/chart" xmlns:r="http://schemas.openxmlformats.org/officeDocument/2006/relationships" r:id="rId3"/>
          </a:graphicData>
        </a:graphic>
      </p:graphicFrame>
      <p:sp>
        <p:nvSpPr>
          <p:cNvPr id="7" name="Rubrik 1"/>
          <p:cNvSpPr>
            <a:spLocks noGrp="1"/>
          </p:cNvSpPr>
          <p:nvPr>
            <p:ph type="title"/>
          </p:nvPr>
        </p:nvSpPr>
        <p:spPr>
          <a:xfrm>
            <a:off x="911424" y="329144"/>
            <a:ext cx="6850800" cy="795600"/>
          </a:xfrm>
        </p:spPr>
        <p:txBody>
          <a:bodyPr>
            <a:normAutofit/>
          </a:bodyPr>
          <a:lstStyle/>
          <a:p>
            <a:r>
              <a:rPr lang="en-GB" dirty="0" smtClean="0"/>
              <a:t>Page Views &amp; Visitors per Journal</a:t>
            </a:r>
            <a:endParaRPr lang="en-GB" dirty="0"/>
          </a:p>
        </p:txBody>
      </p:sp>
    </p:spTree>
    <p:extLst>
      <p:ext uri="{BB962C8B-B14F-4D97-AF65-F5344CB8AC3E}">
        <p14:creationId xmlns:p14="http://schemas.microsoft.com/office/powerpoint/2010/main" val="361855204"/>
      </p:ext>
    </p:extLst>
  </p:cSld>
  <p:clrMapOvr>
    <a:masterClrMapping/>
  </p:clrMapOvr>
  <p:timing>
    <p:tnLst>
      <p:par>
        <p:cTn id="1" dur="indefinite" restart="never" nodeType="tmRoot"/>
      </p:par>
    </p:tnLst>
  </p:timing>
</p:sld>
</file>

<file path=ppt/theme/theme1.xml><?xml version="1.0" encoding="utf-8"?>
<a:theme xmlns:a="http://schemas.openxmlformats.org/drawingml/2006/main" name="SU Fire">
  <a:themeElements>
    <a:clrScheme name="SU">
      <a:dk1>
        <a:srgbClr val="002F5F"/>
      </a:dk1>
      <a:lt1>
        <a:srgbClr val="FFFFFF"/>
      </a:lt1>
      <a:dk2>
        <a:srgbClr val="002F5F"/>
      </a:dk2>
      <a:lt2>
        <a:srgbClr val="808080"/>
      </a:lt2>
      <a:accent1>
        <a:srgbClr val="A3A86B"/>
      </a:accent1>
      <a:accent2>
        <a:srgbClr val="ACDEE6"/>
      </a:accent2>
      <a:accent3>
        <a:srgbClr val="9BB2CE"/>
      </a:accent3>
      <a:accent4>
        <a:srgbClr val="D95E00"/>
      </a:accent4>
      <a:accent5>
        <a:srgbClr val="DADCC3"/>
      </a:accent5>
      <a:accent6>
        <a:srgbClr val="FF9B4F"/>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U Crowns">
  <a:themeElements>
    <a:clrScheme name="SU">
      <a:dk1>
        <a:srgbClr val="002F5F"/>
      </a:dk1>
      <a:lt1>
        <a:srgbClr val="FFFFFF"/>
      </a:lt1>
      <a:dk2>
        <a:srgbClr val="002F5F"/>
      </a:dk2>
      <a:lt2>
        <a:srgbClr val="808080"/>
      </a:lt2>
      <a:accent1>
        <a:srgbClr val="A3A86B"/>
      </a:accent1>
      <a:accent2>
        <a:srgbClr val="ACDEE6"/>
      </a:accent2>
      <a:accent3>
        <a:srgbClr val="9BB2CE"/>
      </a:accent3>
      <a:accent4>
        <a:srgbClr val="D95E00"/>
      </a:accent4>
      <a:accent5>
        <a:srgbClr val="DADCC3"/>
      </a:accent5>
      <a:accent6>
        <a:srgbClr val="FF9B4F"/>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SU Olive">
  <a:themeElements>
    <a:clrScheme name="SU">
      <a:dk1>
        <a:srgbClr val="002F5F"/>
      </a:dk1>
      <a:lt1>
        <a:srgbClr val="FFFFFF"/>
      </a:lt1>
      <a:dk2>
        <a:srgbClr val="002F5F"/>
      </a:dk2>
      <a:lt2>
        <a:srgbClr val="808080"/>
      </a:lt2>
      <a:accent1>
        <a:srgbClr val="A3A86B"/>
      </a:accent1>
      <a:accent2>
        <a:srgbClr val="ACDEE6"/>
      </a:accent2>
      <a:accent3>
        <a:srgbClr val="9BB2CE"/>
      </a:accent3>
      <a:accent4>
        <a:srgbClr val="D95E00"/>
      </a:accent4>
      <a:accent5>
        <a:srgbClr val="DADCC3"/>
      </a:accent5>
      <a:accent6>
        <a:srgbClr val="FF9B4F"/>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powerpoint-template_english</Template>
  <TotalTime>25183</TotalTime>
  <Words>3232</Words>
  <Application>Microsoft Macintosh PowerPoint</Application>
  <PresentationFormat>Bredbild</PresentationFormat>
  <Paragraphs>163</Paragraphs>
  <Slides>15</Slides>
  <Notes>13</Notes>
  <HiddenSlides>0</HiddenSlides>
  <MMClips>0</MMClips>
  <ScaleCrop>false</ScaleCrop>
  <HeadingPairs>
    <vt:vector size="6" baseType="variant">
      <vt:variant>
        <vt:lpstr>Använt teckensnitt</vt:lpstr>
      </vt:variant>
      <vt:variant>
        <vt:i4>4</vt:i4>
      </vt:variant>
      <vt:variant>
        <vt:lpstr>Tema</vt:lpstr>
      </vt:variant>
      <vt:variant>
        <vt:i4>3</vt:i4>
      </vt:variant>
      <vt:variant>
        <vt:lpstr>Bildrubriker</vt:lpstr>
      </vt:variant>
      <vt:variant>
        <vt:i4>15</vt:i4>
      </vt:variant>
    </vt:vector>
  </HeadingPairs>
  <TitlesOfParts>
    <vt:vector size="22" baseType="lpstr">
      <vt:lpstr>Calibri</vt:lpstr>
      <vt:lpstr>Verdana</vt:lpstr>
      <vt:lpstr>Wingdings</vt:lpstr>
      <vt:lpstr>Arial</vt:lpstr>
      <vt:lpstr>SU Fire</vt:lpstr>
      <vt:lpstr>SU Crowns</vt:lpstr>
      <vt:lpstr>SU Olive</vt:lpstr>
      <vt:lpstr>Publishing For and By Researchers  – But why Library Publishing?</vt:lpstr>
      <vt:lpstr>PowerPoint-presentation</vt:lpstr>
      <vt:lpstr>PowerPoint-presentation</vt:lpstr>
      <vt:lpstr>Key Drivers for the Press</vt:lpstr>
      <vt:lpstr>PowerPoint-presentation</vt:lpstr>
      <vt:lpstr>PowerPoint-presentation</vt:lpstr>
      <vt:lpstr>Journal Usage Q1 2015-Q2 2016</vt:lpstr>
      <vt:lpstr>PowerPoint-presentation</vt:lpstr>
      <vt:lpstr>Usage per Book &amp; Format</vt:lpstr>
      <vt:lpstr>PowerPoint-presentation</vt:lpstr>
      <vt:lpstr>Thank you – Questions?</vt:lpstr>
      <vt:lpstr>Additional slides for reference</vt:lpstr>
      <vt:lpstr>PowerPoint-presentation</vt:lpstr>
      <vt:lpstr>Common Questions</vt:lpstr>
      <vt:lpstr>Page Views &amp; Visitors per Journal</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Sofie Wennström</dc:creator>
  <cp:lastModifiedBy>Sofie Wennström</cp:lastModifiedBy>
  <cp:revision>183</cp:revision>
  <dcterms:created xsi:type="dcterms:W3CDTF">2015-11-17T08:14:35Z</dcterms:created>
  <dcterms:modified xsi:type="dcterms:W3CDTF">2016-04-11T09:15:23Z</dcterms:modified>
</cp:coreProperties>
</file>