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</p:sldMasterIdLst>
  <p:notesMasterIdLst>
    <p:notesMasterId r:id="rId13"/>
  </p:notesMasterIdLst>
  <p:sldIdLst>
    <p:sldId id="256" r:id="rId3"/>
    <p:sldId id="275" r:id="rId4"/>
    <p:sldId id="284" r:id="rId5"/>
    <p:sldId id="274" r:id="rId6"/>
    <p:sldId id="281" r:id="rId7"/>
    <p:sldId id="269" r:id="rId8"/>
    <p:sldId id="273" r:id="rId9"/>
    <p:sldId id="270" r:id="rId10"/>
    <p:sldId id="283" r:id="rId11"/>
    <p:sldId id="267" r:id="rId1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s Holm" initials="JH" lastIdx="1" clrIdx="0">
    <p:extLst>
      <p:ext uri="{19B8F6BF-5375-455C-9EA6-DF929625EA0E}">
        <p15:presenceInfo xmlns:p15="http://schemas.microsoft.com/office/powerpoint/2012/main" userId="S-1-5-21-699581988-929053388-876930214-58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5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5" autoAdjust="0"/>
    <p:restoredTop sz="94660"/>
  </p:normalViewPr>
  <p:slideViewPr>
    <p:cSldViewPr>
      <p:cViewPr varScale="1">
        <p:scale>
          <a:sx n="116" d="100"/>
          <a:sy n="116" d="100"/>
        </p:scale>
        <p:origin x="151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25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4-18T13:43:00.65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2016-04-29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104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1FBC7B6B-8B67-4017-A1F2-A51D3A2EDB2A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8926-68FF-46EE-8651-DD37EA7E0C07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F3DC-384F-4232-B8FA-638DD8592226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86EAA-C8EF-4CDB-B365-FF66B9FFA9EC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F05F-C6FD-4057-BCE8-15CAFC2B6EE7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FDB6-33A7-4C83-BE47-B913F1163527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883E-BFB4-4E7E-BADB-D09749B99C21}" type="datetime1">
              <a:rPr lang="sv-SE" smtClean="0"/>
              <a:pPr/>
              <a:t>2016-04-29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71" y="293682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2016-04-29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71" y="293682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F5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B0B3BE4-5C7E-4509-AD7C-E3A7EEDA0D12}" type="datetime1">
              <a:rPr lang="sv-SE" smtClean="0"/>
              <a:pPr/>
              <a:t>2016-04-29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2F5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F5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65" y="260648"/>
            <a:ext cx="1237307" cy="10321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96" y="0"/>
            <a:ext cx="9144000" cy="6464401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2123728" y="0"/>
            <a:ext cx="6840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0" dirty="0" smtClean="0">
                <a:solidFill>
                  <a:schemeClr val="bg1"/>
                </a:solidFill>
              </a:rPr>
              <a:t>Upphovsrätten,</a:t>
            </a:r>
            <a:br>
              <a:rPr lang="sv-SE" sz="6000" dirty="0" smtClean="0">
                <a:solidFill>
                  <a:schemeClr val="bg1"/>
                </a:solidFill>
              </a:rPr>
            </a:br>
            <a:r>
              <a:rPr lang="sv-SE" sz="6000" dirty="0" smtClean="0">
                <a:solidFill>
                  <a:schemeClr val="bg1"/>
                </a:solidFill>
              </a:rPr>
              <a:t>biblioteken och</a:t>
            </a:r>
            <a:br>
              <a:rPr lang="sv-SE" sz="6000" dirty="0" smtClean="0">
                <a:solidFill>
                  <a:schemeClr val="bg1"/>
                </a:solidFill>
              </a:rPr>
            </a:br>
            <a:r>
              <a:rPr lang="sv-SE" sz="6000" dirty="0" smtClean="0">
                <a:solidFill>
                  <a:schemeClr val="bg1"/>
                </a:solidFill>
              </a:rPr>
              <a:t>EU-parlamentet</a:t>
            </a:r>
            <a:endParaRPr lang="sv-SE" sz="6000" dirty="0">
              <a:solidFill>
                <a:schemeClr val="bg1"/>
              </a:solidFill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3327425" y="5005386"/>
            <a:ext cx="24753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dirty="0" smtClean="0">
                <a:solidFill>
                  <a:schemeClr val="bg1"/>
                </a:solidFill>
              </a:rPr>
              <a:t>Jonas Holm</a:t>
            </a:r>
            <a:br>
              <a:rPr lang="sv-SE" sz="2400" dirty="0" smtClean="0">
                <a:solidFill>
                  <a:schemeClr val="bg1"/>
                </a:solidFill>
              </a:rPr>
            </a:br>
            <a:r>
              <a:rPr lang="sv-SE" sz="2400" dirty="0" smtClean="0">
                <a:solidFill>
                  <a:schemeClr val="bg1"/>
                </a:solidFill>
              </a:rPr>
              <a:t>Jurist</a:t>
            </a:r>
            <a:br>
              <a:rPr lang="sv-SE" sz="2400" dirty="0" smtClean="0">
                <a:solidFill>
                  <a:schemeClr val="bg1"/>
                </a:solidFill>
              </a:rPr>
            </a:br>
            <a:r>
              <a:rPr lang="sv-SE" sz="2400" dirty="0" smtClean="0">
                <a:solidFill>
                  <a:schemeClr val="bg1"/>
                </a:solidFill>
              </a:rPr>
              <a:t>jonas.holm@su.se</a:t>
            </a:r>
            <a:endParaRPr lang="sv-SE" sz="2400" dirty="0">
              <a:solidFill>
                <a:schemeClr val="bg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1907704" y="3717032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smtClean="0">
                <a:solidFill>
                  <a:schemeClr val="bg1"/>
                </a:solidFill>
              </a:rPr>
              <a:t>Mötesplats </a:t>
            </a:r>
            <a:r>
              <a:rPr lang="sv-SE" sz="3200" b="1" dirty="0" err="1" smtClean="0">
                <a:solidFill>
                  <a:schemeClr val="bg1"/>
                </a:solidFill>
              </a:rPr>
              <a:t>Open</a:t>
            </a:r>
            <a:r>
              <a:rPr lang="sv-SE" sz="3200" b="1" dirty="0" smtClean="0">
                <a:solidFill>
                  <a:schemeClr val="bg1"/>
                </a:solidFill>
              </a:rPr>
              <a:t> Access 2016</a:t>
            </a:r>
            <a:endParaRPr lang="sv-SE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26" name="Picture 2" descr="http://static.neatorama.com/images/2006-08/beautiful-librar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36912"/>
            <a:ext cx="2926039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359532" y="1696453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Biblioteksjuridik?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3936818" y="1412776"/>
            <a:ext cx="514857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smtClean="0">
                <a:latin typeface="Garamond" panose="02020404030301010803" pitchFamily="18" charset="0"/>
              </a:rPr>
              <a:t>Avtalsrätt / licensiering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Upphovsrättsliga undantagsregler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E-böcker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b="1" dirty="0" err="1" smtClean="0">
                <a:latin typeface="Garamond" panose="02020404030301010803" pitchFamily="18" charset="0"/>
              </a:rPr>
              <a:t>Open</a:t>
            </a:r>
            <a:r>
              <a:rPr lang="sv-SE" sz="2000" b="1" dirty="0" smtClean="0">
                <a:latin typeface="Garamond" panose="02020404030301010803" pitchFamily="18" charset="0"/>
              </a:rPr>
              <a:t> Access</a:t>
            </a:r>
            <a:r>
              <a:rPr lang="sv-SE" sz="2000" dirty="0" smtClean="0">
                <a:latin typeface="Garamond" panose="02020404030301010803" pitchFamily="18" charset="0"/>
              </a:rPr>
              <a:t/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Bevarande- och forskningsexemplar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Integritets- och dataskydd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Forskningsdata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Elektroniskt och internationellt tillgängliggörande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Publicering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Big data – Data mining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Pliktleverans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Offentlighets- och sekretessfrågor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Tillgänglighet vid funktionshinder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/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Digitalisering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textruta 2"/>
          <p:cNvSpPr txBox="1"/>
          <p:nvPr/>
        </p:nvSpPr>
        <p:spPr>
          <a:xfrm>
            <a:off x="467544" y="5157192"/>
            <a:ext cx="2926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Foto: Trinity College </a:t>
            </a:r>
            <a:r>
              <a:rPr lang="sv-SE" sz="1000" dirty="0" err="1" smtClean="0"/>
              <a:t>Library</a:t>
            </a:r>
            <a:r>
              <a:rPr lang="sv-SE" sz="1000" dirty="0" smtClean="0"/>
              <a:t>, Irland.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361278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0078" y="1447703"/>
            <a:ext cx="244590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err="1" smtClean="0">
                <a:latin typeface="Garamond" panose="02020404030301010803" pitchFamily="18" charset="0"/>
              </a:rPr>
              <a:t>Open</a:t>
            </a:r>
            <a:r>
              <a:rPr lang="sv-SE" sz="3200" b="1" dirty="0" smtClean="0">
                <a:latin typeface="Garamond" panose="02020404030301010803" pitchFamily="18" charset="0"/>
              </a:rPr>
              <a:t> Access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smtClean="0">
                <a:latin typeface="Garamond" panose="02020404030301010803" pitchFamily="18" charset="0"/>
              </a:rPr>
              <a:t>&amp; policy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923928" y="1412776"/>
            <a:ext cx="511256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 smtClean="0">
                <a:latin typeface="Garamond" panose="02020404030301010803" pitchFamily="18" charset="0"/>
              </a:rPr>
              <a:t>Ett sätt att avtala och licensiera om upphovsrätt </a:t>
            </a:r>
            <a:r>
              <a:rPr lang="en-US" sz="2800" dirty="0" smtClean="0">
                <a:latin typeface="Garamond" panose="02020404030301010803" pitchFamily="18" charset="0"/>
              </a:rPr>
              <a:t>–</a:t>
            </a:r>
            <a:r>
              <a:rPr lang="sv-SE" sz="2800" dirty="0" smtClean="0">
                <a:latin typeface="Garamond" panose="02020404030301010803" pitchFamily="18" charset="0"/>
              </a:rPr>
              <a:t>men också en folkrörelse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Nationell policy </a:t>
            </a:r>
            <a:r>
              <a:rPr lang="en-US" sz="2800" dirty="0" smtClean="0">
                <a:latin typeface="Garamond" panose="02020404030301010803" pitchFamily="18" charset="0"/>
              </a:rPr>
              <a:t>–</a:t>
            </a:r>
            <a:r>
              <a:rPr lang="sv-SE" sz="2800" dirty="0" smtClean="0">
                <a:latin typeface="Garamond" panose="02020404030301010803" pitchFamily="18" charset="0"/>
              </a:rPr>
              <a:t> Vetenskapsrådet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Oåterkalleligt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Utmanar nuvarande system med akademiskt meriterande betalmodeller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11" y="2852936"/>
            <a:ext cx="3354753" cy="1210940"/>
          </a:xfrm>
          <a:prstGeom prst="rect">
            <a:avLst/>
          </a:prstGeom>
        </p:spPr>
      </p:pic>
      <p:pic>
        <p:nvPicPr>
          <p:cNvPr id="1028" name="Picture 4" descr="http://img.wonderhowto.com/img/89/05/63481765268007/0/your-guide-finding-free-creative-commons-images-and-other-media-online.1280x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4" y="4615568"/>
            <a:ext cx="2472209" cy="115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5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320844" y="1399623"/>
            <a:ext cx="4206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Upphovsrätt internationellt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6146" name="Picture 2" descr="http://www.codagroupinc.com/wp-content/uploads/2015/02/copyrig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85" y="3429000"/>
            <a:ext cx="3291794" cy="720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4139952" y="1772816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2800" dirty="0" err="1" smtClean="0">
                <a:latin typeface="Garamond" panose="02020404030301010803" pitchFamily="18" charset="0"/>
              </a:rPr>
              <a:t>Economic</a:t>
            </a:r>
            <a:r>
              <a:rPr lang="sv-SE" sz="2800" dirty="0" smtClean="0">
                <a:latin typeface="Garamond" panose="02020404030301010803" pitchFamily="18" charset="0"/>
              </a:rPr>
              <a:t> </a:t>
            </a:r>
            <a:r>
              <a:rPr lang="sv-SE" sz="2800" dirty="0" err="1" smtClean="0">
                <a:latin typeface="Garamond" panose="02020404030301010803" pitchFamily="18" charset="0"/>
              </a:rPr>
              <a:t>rights</a:t>
            </a:r>
            <a:r>
              <a:rPr lang="sv-SE" sz="2800" dirty="0" smtClean="0">
                <a:latin typeface="Garamond" panose="02020404030301010803" pitchFamily="18" charset="0"/>
              </a:rPr>
              <a:t> / Moral </a:t>
            </a:r>
            <a:r>
              <a:rPr lang="sv-SE" sz="2800" dirty="0" err="1" smtClean="0">
                <a:latin typeface="Garamond" panose="02020404030301010803" pitchFamily="18" charset="0"/>
              </a:rPr>
              <a:t>rights</a:t>
            </a: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”Det idéhistoriska filtret”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Nationalekonomi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Copyright / </a:t>
            </a:r>
            <a:r>
              <a:rPr lang="sv-SE" sz="2800" dirty="0" err="1" smtClean="0">
                <a:latin typeface="Garamond" panose="02020404030301010803" pitchFamily="18" charset="0"/>
              </a:rPr>
              <a:t>Droit</a:t>
            </a:r>
            <a:r>
              <a:rPr lang="sv-SE" sz="2800" dirty="0" smtClean="0">
                <a:latin typeface="Garamond" panose="02020404030301010803" pitchFamily="18" charset="0"/>
              </a:rPr>
              <a:t> d’ </a:t>
            </a:r>
            <a:r>
              <a:rPr lang="sv-SE" sz="2800" dirty="0" err="1" smtClean="0">
                <a:latin typeface="Garamond" panose="02020404030301010803" pitchFamily="18" charset="0"/>
              </a:rPr>
              <a:t>autuer</a:t>
            </a: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>Bernkonventionen</a:t>
            </a:r>
            <a:br>
              <a:rPr lang="sv-SE" sz="2800" dirty="0" smtClean="0">
                <a:latin typeface="Garamond" panose="02020404030301010803" pitchFamily="18" charset="0"/>
              </a:rPr>
            </a:b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>Fair </a:t>
            </a:r>
            <a:r>
              <a:rPr lang="sv-SE" sz="2800" dirty="0" err="1" smtClean="0">
                <a:latin typeface="Garamond" panose="02020404030301010803" pitchFamily="18" charset="0"/>
              </a:rPr>
              <a:t>use</a:t>
            </a:r>
            <a:r>
              <a:rPr lang="sv-SE" sz="2800" dirty="0" smtClean="0">
                <a:latin typeface="Garamond" panose="02020404030301010803" pitchFamily="18" charset="0"/>
              </a:rPr>
              <a:t> / Fair </a:t>
            </a:r>
            <a:r>
              <a:rPr lang="sv-SE" sz="2800" dirty="0" err="1" smtClean="0">
                <a:latin typeface="Garamond" panose="02020404030301010803" pitchFamily="18" charset="0"/>
              </a:rPr>
              <a:t>dealing</a:t>
            </a:r>
            <a:endParaRPr lang="sv-SE" sz="2800" dirty="0"/>
          </a:p>
        </p:txBody>
      </p:sp>
      <p:sp>
        <p:nvSpPr>
          <p:cNvPr id="5" name="textruta 4"/>
          <p:cNvSpPr txBox="1"/>
          <p:nvPr/>
        </p:nvSpPr>
        <p:spPr>
          <a:xfrm>
            <a:off x="424285" y="4293096"/>
            <a:ext cx="29235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Bild: EU-kommissionen 2015.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306944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320844" y="1399623"/>
            <a:ext cx="4206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err="1" smtClean="0">
                <a:latin typeface="Garamond" panose="02020404030301010803" pitchFamily="18" charset="0"/>
              </a:rPr>
              <a:t>Infosoc</a:t>
            </a:r>
            <a:r>
              <a:rPr lang="sv-SE" sz="3200" b="1" dirty="0" smtClean="0">
                <a:latin typeface="Garamond" panose="02020404030301010803" pitchFamily="18" charset="0"/>
              </a:rPr>
              <a:t>-direktivet </a:t>
            </a:r>
          </a:p>
          <a:p>
            <a:r>
              <a:rPr lang="sv-SE" sz="3200" b="1" dirty="0" smtClean="0">
                <a:latin typeface="Garamond" panose="02020404030301010803" pitchFamily="18" charset="0"/>
              </a:rPr>
              <a:t>&amp; rättsutvecklingen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17412" name="Picture 4" descr="http://img.scoop.it/59v0gOFI7BjbGTt_w1rlqzl72eJkfbmt4t8yenImKBVvK0kTmF0xjctABnaLJIm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4" y="2924944"/>
            <a:ext cx="2117440" cy="2117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03848" y="2564904"/>
            <a:ext cx="5832648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 smtClean="0">
                <a:latin typeface="Garamond" panose="02020404030301010803" pitchFamily="18" charset="0"/>
              </a:rPr>
              <a:t>18 undantagsregler eller begränsningar för upphovsrätten</a:t>
            </a:r>
            <a:endParaRPr lang="sv-SE" sz="2800" dirty="0">
              <a:latin typeface="Garamond" panose="02020404030301010803" pitchFamily="18" charset="0"/>
            </a:endParaRPr>
          </a:p>
          <a:p>
            <a:r>
              <a:rPr lang="sv-SE" sz="2800" dirty="0">
                <a:latin typeface="Garamond" panose="02020404030301010803" pitchFamily="18" charset="0"/>
              </a:rPr>
              <a:t/>
            </a:r>
            <a:br>
              <a:rPr lang="sv-SE" sz="2800" dirty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Som får införas </a:t>
            </a:r>
            <a:r>
              <a:rPr lang="sv-SE" sz="2800" b="1" dirty="0" smtClean="0">
                <a:latin typeface="Garamond" panose="02020404030301010803" pitchFamily="18" charset="0"/>
              </a:rPr>
              <a:t>på frivillig basis </a:t>
            </a:r>
            <a:r>
              <a:rPr lang="sv-SE" sz="2800" dirty="0" smtClean="0">
                <a:latin typeface="Garamond" panose="02020404030301010803" pitchFamily="18" charset="0"/>
              </a:rPr>
              <a:t>i medlemsstaterna</a:t>
            </a:r>
            <a:r>
              <a:rPr lang="sv-SE" sz="2800" dirty="0">
                <a:latin typeface="Garamond" panose="02020404030301010803" pitchFamily="18" charset="0"/>
              </a:rPr>
              <a:t/>
            </a:r>
            <a:br>
              <a:rPr lang="sv-SE" sz="2800" dirty="0">
                <a:latin typeface="Garamond" panose="02020404030301010803" pitchFamily="18" charset="0"/>
              </a:rPr>
            </a:b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en-US" sz="2800" dirty="0">
                <a:latin typeface="Garamond" panose="02020404030301010803" pitchFamily="18" charset="0"/>
              </a:rPr>
              <a:t>E</a:t>
            </a:r>
            <a:r>
              <a:rPr lang="sv-SE" sz="2800" dirty="0" err="1" smtClean="0">
                <a:latin typeface="Garamond" panose="02020404030301010803" pitchFamily="18" charset="0"/>
              </a:rPr>
              <a:t>uropeisk</a:t>
            </a:r>
            <a:r>
              <a:rPr lang="sv-SE" sz="2800" dirty="0" smtClean="0">
                <a:latin typeface="Garamond" panose="02020404030301010803" pitchFamily="18" charset="0"/>
              </a:rPr>
              <a:t> upphovsrätt måste beakta rättsutvecklingen i EU:s domstol (EUCJ)</a:t>
            </a:r>
            <a:endParaRPr lang="sv-SE" sz="2800" dirty="0">
              <a:latin typeface="Garamond" panose="02020404030301010803" pitchFamily="18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543204" y="5229200"/>
            <a:ext cx="2156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Foto: Europeiska Unionens Domstol 2015.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5193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52" name="Picture 4" descr="http://www.politico.eu/wp-content/uploads/2014/10/EP_Hemicy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44923"/>
            <a:ext cx="4141839" cy="2628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251520" y="1772816"/>
            <a:ext cx="39267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Upphovsrätt i Bryssel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1484784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dirty="0" smtClean="0">
                <a:latin typeface="Garamond" panose="02020404030301010803" pitchFamily="18" charset="0"/>
              </a:rPr>
              <a:t>Digital </a:t>
            </a:r>
            <a:r>
              <a:rPr lang="sv-SE" sz="2400" dirty="0" err="1" smtClean="0">
                <a:latin typeface="Garamond" panose="02020404030301010803" pitchFamily="18" charset="0"/>
              </a:rPr>
              <a:t>Single</a:t>
            </a:r>
            <a:r>
              <a:rPr lang="sv-SE" sz="2400" dirty="0" smtClean="0">
                <a:latin typeface="Garamond" panose="02020404030301010803" pitchFamily="18" charset="0"/>
              </a:rPr>
              <a:t> Market</a:t>
            </a:r>
            <a:br>
              <a:rPr lang="sv-SE" sz="2400" dirty="0" smtClean="0">
                <a:latin typeface="Garamond" panose="02020404030301010803" pitchFamily="18" charset="0"/>
              </a:rPr>
            </a:br>
            <a:r>
              <a:rPr lang="sv-SE" sz="2400" dirty="0" smtClean="0">
                <a:latin typeface="Garamond" panose="02020404030301010803" pitchFamily="18" charset="0"/>
              </a:rPr>
              <a:t/>
            </a:r>
            <a:br>
              <a:rPr lang="sv-SE" sz="2400" dirty="0" smtClean="0">
                <a:latin typeface="Garamond" panose="02020404030301010803" pitchFamily="18" charset="0"/>
              </a:rPr>
            </a:br>
            <a:r>
              <a:rPr lang="sv-SE" sz="2400" dirty="0" smtClean="0">
                <a:latin typeface="Garamond" panose="02020404030301010803" pitchFamily="18" charset="0"/>
              </a:rPr>
              <a:t>Sannolikt görs 5-6 av undantagsreglerna i </a:t>
            </a:r>
            <a:r>
              <a:rPr lang="sv-SE" sz="2400" dirty="0" err="1" smtClean="0">
                <a:latin typeface="Garamond" panose="02020404030301010803" pitchFamily="18" charset="0"/>
              </a:rPr>
              <a:t>Infosoc</a:t>
            </a:r>
            <a:r>
              <a:rPr lang="sv-SE" sz="2400" dirty="0" smtClean="0">
                <a:latin typeface="Garamond" panose="02020404030301010803" pitchFamily="18" charset="0"/>
              </a:rPr>
              <a:t> obligatoriska (</a:t>
            </a:r>
            <a:r>
              <a:rPr lang="sv-SE" sz="2400" i="1" dirty="0" smtClean="0">
                <a:latin typeface="Garamond" panose="02020404030301010803" pitchFamily="18" charset="0"/>
              </a:rPr>
              <a:t>Access </a:t>
            </a:r>
            <a:r>
              <a:rPr lang="sv-SE" sz="2400" i="1" dirty="0" err="1" smtClean="0">
                <a:latin typeface="Garamond" panose="02020404030301010803" pitchFamily="18" charset="0"/>
              </a:rPr>
              <a:t>to</a:t>
            </a:r>
            <a:r>
              <a:rPr lang="sv-SE" sz="2400" i="1" dirty="0" smtClean="0">
                <a:latin typeface="Garamond" panose="02020404030301010803" pitchFamily="18" charset="0"/>
              </a:rPr>
              <a:t> </a:t>
            </a:r>
            <a:r>
              <a:rPr lang="sv-SE" sz="2400" i="1" dirty="0" err="1" smtClean="0">
                <a:latin typeface="Garamond" panose="02020404030301010803" pitchFamily="18" charset="0"/>
              </a:rPr>
              <a:t>knowledge</a:t>
            </a:r>
            <a:r>
              <a:rPr lang="sv-SE" sz="2400" dirty="0" smtClean="0">
                <a:latin typeface="Garamond" panose="02020404030301010803" pitchFamily="18" charset="0"/>
              </a:rPr>
              <a:t>)</a:t>
            </a:r>
          </a:p>
          <a:p>
            <a:endParaRPr lang="sv-SE" sz="2400" dirty="0">
              <a:latin typeface="Garamond" panose="02020404030301010803" pitchFamily="18" charset="0"/>
            </a:endParaRPr>
          </a:p>
          <a:p>
            <a:r>
              <a:rPr lang="sv-SE" sz="2400" dirty="0" smtClean="0">
                <a:latin typeface="Garamond" panose="02020404030301010803" pitchFamily="18" charset="0"/>
              </a:rPr>
              <a:t>Partigrupperna splittrade</a:t>
            </a:r>
          </a:p>
          <a:p>
            <a:endParaRPr lang="sv-SE" sz="2400" dirty="0">
              <a:latin typeface="Garamond" panose="02020404030301010803" pitchFamily="18" charset="0"/>
            </a:endParaRPr>
          </a:p>
          <a:p>
            <a:r>
              <a:rPr lang="sv-SE" sz="2400" dirty="0" smtClean="0">
                <a:latin typeface="Garamond" panose="02020404030301010803" pitchFamily="18" charset="0"/>
              </a:rPr>
              <a:t>Nationalistiska och regionalpolitiska hänsyn</a:t>
            </a:r>
          </a:p>
          <a:p>
            <a:endParaRPr lang="sv-SE" sz="2400" dirty="0">
              <a:latin typeface="Garamond" panose="02020404030301010803" pitchFamily="18" charset="0"/>
            </a:endParaRPr>
          </a:p>
          <a:p>
            <a:r>
              <a:rPr lang="sv-SE" sz="2400" dirty="0" err="1" smtClean="0">
                <a:latin typeface="Garamond" panose="02020404030301010803" pitchFamily="18" charset="0"/>
              </a:rPr>
              <a:t>Stakeholders</a:t>
            </a:r>
            <a:r>
              <a:rPr lang="sv-SE" sz="2400" dirty="0" smtClean="0">
                <a:latin typeface="Garamond" panose="02020404030301010803" pitchFamily="18" charset="0"/>
              </a:rPr>
              <a:t> &amp; lobbying</a:t>
            </a:r>
            <a:endParaRPr lang="sv-SE" sz="2400" dirty="0">
              <a:latin typeface="Garamond" panose="02020404030301010803" pitchFamily="18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264814" y="5373216"/>
            <a:ext cx="29235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Foto: EU-parlamentet.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290904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7"/>
            <a:ext cx="9116921" cy="4911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63522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Internationellt Bibliotekssamarbete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AutoShape 2" descr="Bildresultat för wip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24" name="Picture 4" descr="http://www.uspto.gov/image/wipo.eshad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1798649" cy="1258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ifla.org/logos/logo-ifla-with-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34646"/>
            <a:ext cx="3009900" cy="885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https://pbs.twimg.com/profile_images/644841432071573504/tXec6d9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10" descr="data:image/jpeg;base64,/9j/4AAQSkZJRgABAQAAAQABAAD/2wCEAAkGBxQSEhUUEhQVFBQWFhoVFRMXEhQYFRQWFBgWFhgUFRgYHSggGB0lHBUYITEhJSkrLi4uFx8zODMsNygtLisBCgoKDg0OGhAQGzEkHyYuLCwsNSwsLCwsLCwsLCwsLCwsLCwsLCwsLCwsLCwsLCwrLCwsLCwsLDcsLCwsLDcsLP/AABEIAI4BLwMBIgACEQEDEQH/xAAbAAEAAQUBAAAAAAAAAAAAAAAAAQIDBAUGB//EAEQQAAEDAgQCBgQLBgUFAAAAAAEAAhEDIQQFEjFBUQYTIjJhcQeBkbEUFSNCcoKhssHR8DNSYpLC8SQlNFODQ3Oiw9L/xAAYAQEBAQEBAAAAAAAAAAAAAAAAAgMBBP/EACYRAQACAgEEAgICAwAAAAAAAAABAgMREiFBUWEEMRNxI8EUIoH/2gAMAwEAAhEDEQA/APcUREBEUSglUlwUytbj3P1DQfmkkAb3Ht8uK7HVNp0z3VWjcjklR4AJJgC5PgFqKmK16DxDhI/ETwWwxv7J/wBA+4prREq2YhrgdJBjf8CqcDiNYmI/sCsHFUDTOtm2xHKfwV3JXzTkbG/tATjEQ5Fty2JSVgYnHlj9OkxaXTzmw8bBRXry+nBsQTbY3aE4uzaGyRQpXFCIiAiIgIiICIiAiIgIiICIiAiIgIiICIiAiIgIiICIiAsb4U3VpkTy5EXjzusgrVVcJq1Ed4OMcJiCB+R/BdhyZZfwn5TRFr38gD+KOE1fqH3ha/L65fVvuAQfGzb+CzsQS14fHZjSfC4M+STHVMTtzub5lTpYtlM6tby3SAJB6xwBnlGgn6xXSY0/JP8AoH3Fef8AS8zmuE/4/vkr0ZzeC1y1isVnyww3m1rR4lqOlddzMJVc0w5rNQPIi4KxPR/jH1sKH1DqcXuk+RVvpbNPB12m7NB0n93+E/gVb9GX+ib9N3vVRX+Cbe0zaf8AIrHp0Iphz6gIsQ2f/JaplQNr6C4d6AJGrVd2292gGfArbtdFR0/Oa2PGNU+8Lgq4/wA+b5f+sqcdOe/UbXmvwiPc6ekKVhYrFhhAM35ch4qjGYkhoLTY8fUsoiZejcNgigKVx0REQEREBERAREQEREBERAREQEREBERAREQEREESqS8frwVS1FXDnU97JkO2new2/LikdU2nTYfCBq08VRhj3vpu/BYOExGuoDxgT7DdZdZhadbfrN5jmPELsxro5E7lyPRfMqlTMK9NzpZTDtIgWlzfbaF3DmrznoW4HM8URsQfvNXpC3+TWItH6h5/h2mazvzLz3pFk9U5lhnMY51MaTqjss0uJIcfcvQIQtVQWV8nOIiezTHiikzPlh5rl7a9J9J2z2kHwnirHRzJxhKIpNJcBJ1OiSSZOy2qKeU612a8I5RbusYmjqEHzBG4PNecS748bq3i/loPahemrGOBZ1nWaG64jXHajlK0xZOG/caZZsP5Nep2t12Bz4IkFh94WrxFNzHabkbzykHSfbIPqW2eflW+LSPtXC9Oqzhj8IA4gOADgCQHDrNiOKYqza+o9pz2ilJl6GxVq3TKuLJ6I+hERHRERAREQEREBERAREQEREBERAREQEREBERBSsXD7v8ApfgFllYNUGm4u3a49r+G3eHhzTsmXMZNnBfmFWhoaAwuOsEy6IgEbDvFdkAvOujRBzjEeR/pXo7Qt89dTH6h5/jXm0T17y57J+jLKGJq12vLjV+YQAGSZMcTsuhhSApWNrzbrLelIp9ICQiBcWlFEqUBRCSkoLGKohzYPqI3B4ELzjpo53w/Bh/eEXGzpqbj2bcF6a7ZarHZJRrVadWo2X0u4ZI8bjjda4ckUvufEvP8jFbJSYr6bNiuKgKorJvCUUSko6lFEqUBERARRKSglERARRKguQVIoBUoCKJSUEoolJQSiiUlBKKEQFQ9VOWtdj3B8FvZkgEXJ8fMXty8k1tM200WS9GH0MfWry3q3g6QO9c7HkAuwbstbSfNaxsWyL2IgXC2QV5L2tP+3pGKlaxPHylERQ1a3pC8tw1dzSWkUXkOG4IaSCCvGeibH4rDtq1s8fh3kkGkarJAECe0Qbr2XpL/AKTEf9ip9xy8K6FYzJmYVjcfRc/EAmXCjUd2Z7IkWQev9EcvdQwr5xjsaHlz2ViQYGkN0tIJsC2fWvMeiYqYuhUq184q4Z7aj2Cm6o24AEOuQYuduS9L6G5pg6+EeMAC2jS1Uw0tc2Dp1kAOvHaC8k6FY3KadF7cwo66xqvgmi55FMxpEjbig9K9D+b4nE4Nz8S41IqFtOq4QajABeeIlYvonzKtWqZiKtR9QU8QGs1OnS3t2HIWWP6FhV04oxUbhDVnDNqTOmXTpnhGnbiud6A9McNl9fMBiS8GpiCWaabnSGl4MxtcoOx9NGMqUcv1Uqj6butYNTHFrgDPELC9I+Y1aOT0KlOo9jyKMvaSHHU0TJnjK1npO6TUMflLqmHLi1ldjXamFpmCbA72Ky/SnfJMP/wfcCCxmHRvMsLhziqGZVapZT611Ko2QWxqIE8l1uSdMG1cr+HPAaW03F7eGtkghvgSuUzf0m0KmDdh8IytVxD6XUtb1L4Dnt0E+O52Wnz7BVcLleCysCMRiqkuZc6QXAwY4S5oPkgyvRZ0kxXw3qsbUe4YqiK1EPMgQXEaOQIkR4BelZ+4h9K5DSHz2ntEjTElm25XlfTLJswwYwmMrHDvbg3MYzqKb2kMlsB8ky20fWK9UxudxSp1KcOa9nWCQbt7OxsOK7T7Tk+pU18yqNlrWgkd0lryNOgEOJm/aJHqVrGZpVZq7sgkEdW6wEduZuCTt4q5VzZ4PdYA5zmtcXHs6H6dT/Ai6itXLqFIveG66gDnAgCAXEb+IF1cRHeGMz4lSczramiGwXQHFju2NQFhNrEqmnmNZzy0WBIhxpulvfDmm+/ZbvzU0s0e20tcA6znd6o3UB2IsSJN7q7Szk2LwwAzbUQWWdZ88ez9q7qPDkT7RmNZ7qdEusSTrg1Gjumx0yYlWsJmVVrA0glwFiWuMjS8yTykAetVOziqRqDGRDnX1T2Gh3lxj1Kp2b1C/S1g72kSbjtBsuAMwd4gbC65EdNadmeu9qW5jWD4cBYbBh7XY1SL8zEKmnnNWDLZN9PybhqPYIt9Y+xHZtUBghglrdIh3eJqajJO3YG+0qBnD+9Ag6S0XAaHNB7XMAuN1XH1DnL2zczxdRrwGxGkEDSSXkugtBHdgQfWrQqup06Jc5x7fbMHY6t9/D2KBm1Tg1hAkuMugw/RLOVrpmGYPbWbE9W2BUMDTL7DU6ezFv5lGu2lcu61icbUD9TDAl2nsucH2pkDwMkhK+ZVmtaYGo6jp0OiGuDQ3eZi6Mzp8AlrAZ7W50tgG1+1ebjwsqxnDuAZciDLoZLg35TxI22V/wDE8o8q/jCq3TqDYeT81w0BpJJdJ/cB9au5pWqBzDT4td80kSS0AkDjBWDiM2Ilxaxzh4yNJ0zpJiJnx4q6zNagMHTOp41GzGhr+zq8dPvC5x76d5R9bU1MTWDwXbDsTocGgGoGmoRPL1cVdo42u6bNAljQerdfU5wL9+QBjxVDM4qEE6G6bjcgyGF8knZvitllOKNRsuiQYMDY2PMjjwXJ6fcO16z9tU7Ma7W3iSGu1Ck6BPWS03/gH83kqaWOrWPN2+h0U2uFPhPagkrptKaFzlHhXC3loaWOrEgwNPZ/6bu2HVHMne3ZaDHit81A1SApmVxGkLCbRDw4H98+fqWa7ZYeHfDntNiSXDxBG4XIJ8NRk2LYazmNe1zhqloN2RA7Q4XXRtK836FD/NMX5u++vRgeC2z142j9Mfj5OcTM+VxFj0sQC4tvb2cfyWQsXoiUOaDY7LG+L6X+2z+Rv5LKUILVLDNbZrWtB4AABW/i+l/ts/kb+SykKChtONreCsfF9LjTYTz0N/JZKIMb4FTiNDNMzGhsTziFFanThrHBsbNaQCOWxssbFteXnS4iGtOm1zJuJ8uNirBxOt1OdwbjzLYIm8WPsIVcZRN4hsmYNgMtY0HmGgH7Aq3YZpIJaCRsSASPI8FcYqlK1l9FpEEAjkQCPtUHDtMCBA2EC3lyV+EQlaNEeEcoQ0REQI5QIV1Ec1Cz1AtYW2tt5J8HbyFzJsLnmrsKUNLfVBR1I5DzgK6ibNLJwzTuB7AnUN5DlsNleRNyahabRA4fYFJphXFEIaWRhW7QOcQN+ak4dpmwvvYX81eROpqFl2GadwD6ghw7eIHsCvIm5NQtGiP1CmnTDdvcB7lcRARER0REQQsfF0A4ciLtdxB/XBZKpeEJeb9CAfjLFyIImd4u47Lr9DmfKNMiTIJPFx+z3LaMoNBJDQCdyAAT581Yoj5I/W95W2TLzmJ16efFi/HGt+ZY+V1dVR7uBA9V3SD4raaguO6BZycS6t2AzRpFjOokvJN9vJb3G0XOe4tJlobAm3zvtspvTjbjKsV+Vdw2D64Dg3idrfrmroWlZitdRk7ix9ZbBW0r19DS4gmOA3UTGmlbb2vakLlhU8aHtdFiAbe2/l/ZVYGoXMk81yYk32XPhbNWmb8RyO4B5FWziPlNMWgGfPX/APAWNWwnWF8WIdY/VbZY2Crl1UatwGg+yrv47j1FVrwnlLZt/aO+i33lcxmGbtp49lAtdrcWlpBGkB8F0jnLLfSK6TEEsdriWxDo3AF5H2rgs8dOdUI5M/qWmGnKZ/Usfk3msRrzD0loVSpaqli9QiIgIiICIiAiIgIiICIiAiIgIiICIiAiIgIiICgqUQRC1zyaeoG7TOk8ifmu9exWyVjEUg4OadiE7uS8+9E3exPm3+td639o/wCi33vXN9B+jdTBmv1hBD3DRBmzZufauhrSx2sXBADhxgTBHtK2+TaL3mYeb4dLUx6t5/ty9XOQ3Mhh9Aknvz83SXxH0veurxrewfV94Lz3EOnPGEbED2FhXoeN7h8x7wSqz048dd4Pj3m3PflgZrQ0jWyxvbmT/aPYsrKu56z+vetR07qf4Go5pjukEeYuqugJnA0ibmDfjuVHHeLl70rnrLx9bbnD96p9IfdauJyjMars2q0S8mm3WWtgWJAvO/8AcrtMRSIOtne4jg4fnyXAdH3h2c1SOIf7grw13F59Sz+RbjNI9w9ILVwmY5BV+NKVZjPkQAS6RDNOqW7+K71QVljyTSZ03y4oyRqUtKqUNClQ0gRER0REQEREBERAREQEREBERAREQEREBERAREQEREBERBBVJCrUEJocS7ozU+M24hukUYk9q86SIjzK7MBVaVMK75LX1vsyx4q498e7j+ndMswdUC7TFv3SSIjwt7Vmej8/4Gj5H3lbvHYJlZjqdRoc1wgi90y/AsosFOmA1jRDWjgFUXj8fD3tH4f5Yv60yCFoMJ0Yp08XUxQJ1PBGmwaNQEnmZhdAkLOLTH02tWLa32ApUKVxQiIgIiICIiAiIgIiICIiAiIgIiICIiAiIgIiICIiD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32" name="Picture 12" descr="http://www.ifla.org/files/assets/clm/images/ebli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04765"/>
            <a:ext cx="2168950" cy="1084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cn.creativecommons.org/wp-content/uploads/2011/11/CENL-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769" y="2604833"/>
            <a:ext cx="1608113" cy="6421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8" descr="Bildresultat för eif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40" name="Picture 20" descr="http://libereurope.eu/wp-content/uploads/eiflteal_bo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65874"/>
            <a:ext cx="1464097" cy="76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711" y="3841817"/>
            <a:ext cx="2795233" cy="81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6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81128"/>
            <a:ext cx="26273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251520" y="1556792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Big data &amp; </a:t>
            </a:r>
            <a:r>
              <a:rPr lang="sv-SE" sz="3200" b="1" dirty="0" err="1" smtClean="0">
                <a:latin typeface="Garamond" panose="02020404030301010803" pitchFamily="18" charset="0"/>
              </a:rPr>
              <a:t>Content</a:t>
            </a:r>
            <a:r>
              <a:rPr lang="sv-SE" sz="3200" b="1" dirty="0" smtClean="0">
                <a:latin typeface="Garamond" panose="02020404030301010803" pitchFamily="18" charset="0"/>
              </a:rPr>
              <a:t> Mining (TDM)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44640"/>
            <a:ext cx="2678113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03648" y="2274838"/>
            <a:ext cx="66967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 smtClean="0">
                <a:latin typeface="Garamond" panose="02020404030301010803" pitchFamily="18" charset="0"/>
              </a:rPr>
              <a:t>Vad gör vi (biblioteken) av vår Big Data?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”TDM saves </a:t>
            </a:r>
            <a:r>
              <a:rPr lang="sv-SE" sz="2800" dirty="0" err="1" smtClean="0">
                <a:latin typeface="Garamond" panose="02020404030301010803" pitchFamily="18" charset="0"/>
              </a:rPr>
              <a:t>lifes</a:t>
            </a:r>
            <a:r>
              <a:rPr lang="sv-SE" sz="2800" dirty="0" smtClean="0">
                <a:latin typeface="Garamond" panose="02020404030301010803" pitchFamily="18" charset="0"/>
              </a:rPr>
              <a:t>”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Kommersiellt/icke-kommersiellt användande</a:t>
            </a:r>
            <a:endParaRPr lang="sv-SE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25330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Vägen framåt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AutoShape 2" descr="Bildresultat för spotif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AutoShape 6" descr="https://i.kinja-img.com/gawker-media/image/upload/hfliljdkzvxldfyupzw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8" descr="https://localtvwreg.files.wordpress.com/2015/12/netflix.png?w=120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AutoShape 10" descr="https://bergander.files.wordpress.com/2012/10/netflix-logo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12" descr="https://i.kinja-img.com/gawker-media/image/upload/fpqabe341bwut16xkmuj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9" name="AutoShape 16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AutoShape 18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1" name="AutoShape 20" descr="https://upload.wikimedia.org/wikipedia/commons/5/53/Wikipedia-logo-en-big.p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4757146" y="1588437"/>
            <a:ext cx="55263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 smtClean="0">
                <a:latin typeface="Garamond" panose="02020404030301010803" pitchFamily="18" charset="0"/>
              </a:rPr>
              <a:t>Öppen konsultation maj 2016</a:t>
            </a:r>
            <a:br>
              <a:rPr lang="sv-SE" sz="2800" dirty="0" smtClean="0">
                <a:latin typeface="Garamond" panose="02020404030301010803" pitchFamily="18" charset="0"/>
              </a:rPr>
            </a:b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>Nederländerna överlämnar ordförandeskapet till Slovakien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- sommaren 2016</a:t>
            </a:r>
            <a:endParaRPr lang="sv-SE" sz="2800" dirty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Kommissionens förslag till parlamentet september 2016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Omröstning parlamentet</a:t>
            </a:r>
            <a:endParaRPr lang="sv-SE" sz="2800" dirty="0"/>
          </a:p>
        </p:txBody>
      </p:sp>
      <p:sp>
        <p:nvSpPr>
          <p:cNvPr id="13" name="AutoShape 4" descr="Bildresultat för erik fichtelius kb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" name="AutoShape 6" descr="https://pbs.twimg.com/media/CPp1mAoVAAErcz9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20488" name="Picture 8" descr="http://euranetplus-inside.eu/wp-content/uploads/2015/03/ansip-b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626351"/>
            <a:ext cx="4264026" cy="24038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ruta 17"/>
          <p:cNvSpPr txBox="1"/>
          <p:nvPr/>
        </p:nvSpPr>
        <p:spPr>
          <a:xfrm>
            <a:off x="447074" y="5050005"/>
            <a:ext cx="29235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Foto: EU-kommissionen 2015.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3317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aramond" panose="02020404030301010803" pitchFamily="18" charset="0"/>
              </a:rPr>
              <a:t>Tack.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3717032"/>
            <a:ext cx="6850800" cy="2305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Garamond" panose="02020404030301010803" pitchFamily="18" charset="0"/>
              </a:rPr>
              <a:t>jonas.holm@su.se</a:t>
            </a:r>
            <a:endParaRPr lang="en-US" sz="3000" dirty="0">
              <a:latin typeface="Garamond" panose="02020404030301010803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49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EEDA9417-88AE-4AFF-8C13-4CFF462F45B0}" vid="{30ED3A94-CABC-4FE0-80DC-A497294B0010}"/>
    </a:ext>
  </a:extLst>
</a:theme>
</file>

<file path=ppt/theme/theme2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EEDA9417-88AE-4AFF-8C13-4CFF462F45B0}" vid="{6504448F-855C-49AF-9016-6A2DA7D01F48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</TotalTime>
  <Words>109</Words>
  <Application>Microsoft Office PowerPoint</Application>
  <PresentationFormat>Bildspel på skärmen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Garamond</vt:lpstr>
      <vt:lpstr>Verdana</vt:lpstr>
      <vt:lpstr>SU Eld</vt:lpstr>
      <vt:lpstr>SU Kronor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Tack.</vt:lpstr>
    </vt:vector>
  </TitlesOfParts>
  <Company>Stockholms universitet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Helle Ambrén</dc:creator>
  <cp:lastModifiedBy>Jonas Holm</cp:lastModifiedBy>
  <cp:revision>102</cp:revision>
  <dcterms:created xsi:type="dcterms:W3CDTF">2015-03-03T06:36:27Z</dcterms:created>
  <dcterms:modified xsi:type="dcterms:W3CDTF">2016-04-29T10:59:11Z</dcterms:modified>
</cp:coreProperties>
</file>