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  <p:sldMasterId id="2147483670" r:id="rId3"/>
  </p:sldMasterIdLst>
  <p:notesMasterIdLst>
    <p:notesMasterId r:id="rId28"/>
  </p:notesMasterIdLst>
  <p:sldIdLst>
    <p:sldId id="256" r:id="rId4"/>
    <p:sldId id="285" r:id="rId5"/>
    <p:sldId id="277" r:id="rId6"/>
    <p:sldId id="268" r:id="rId7"/>
    <p:sldId id="290" r:id="rId8"/>
    <p:sldId id="273" r:id="rId9"/>
    <p:sldId id="291" r:id="rId10"/>
    <p:sldId id="287" r:id="rId11"/>
    <p:sldId id="281" r:id="rId12"/>
    <p:sldId id="284" r:id="rId13"/>
    <p:sldId id="288" r:id="rId14"/>
    <p:sldId id="289" r:id="rId15"/>
    <p:sldId id="257" r:id="rId16"/>
    <p:sldId id="259" r:id="rId17"/>
    <p:sldId id="260" r:id="rId18"/>
    <p:sldId id="261" r:id="rId19"/>
    <p:sldId id="280" r:id="rId20"/>
    <p:sldId id="274" r:id="rId21"/>
    <p:sldId id="272" r:id="rId22"/>
    <p:sldId id="275" r:id="rId23"/>
    <p:sldId id="278" r:id="rId24"/>
    <p:sldId id="279" r:id="rId25"/>
    <p:sldId id="282" r:id="rId26"/>
    <p:sldId id="292" r:id="rId2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52"/>
    <p:restoredTop sz="95501" autoAdjust="0"/>
  </p:normalViewPr>
  <p:slideViewPr>
    <p:cSldViewPr>
      <p:cViewPr varScale="1">
        <p:scale>
          <a:sx n="150" d="100"/>
          <a:sy n="150" d="100"/>
        </p:scale>
        <p:origin x="168" y="15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2016-10-26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1129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4053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8238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8238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7313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8238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4440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627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8238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422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4702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9864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584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8238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8238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8238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8238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571625"/>
            <a:ext cx="7258050" cy="5286375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BC801ED4-9A26-414A-9836-166B493052E2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8DC3-EA92-4A9D-AE5B-7A15124DAC19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8D70-F8EA-40C8-B327-D531AB364F3C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C9E8-BD77-4D98-8809-7738FC58391D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5D9C-3A1D-416E-97B9-D2714EF04564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94B7-8550-42FB-9FF7-38844F437944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1FBC7B6B-8B67-4017-A1F2-A51D3A2EDB2A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F8926-68FF-46EE-8651-DD37EA7E0C07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F3DC-384F-4232-B8FA-638DD859222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86EAA-C8EF-4CDB-B365-FF66B9FFA9EC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F05F-C6FD-4057-BCE8-15CAFC2B6EE7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FDB6-33A7-4C83-BE47-B913F1163527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883E-BFB4-4E7E-BADB-D09749B99C21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2437200"/>
            <a:ext cx="66312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3859200"/>
            <a:ext cx="66312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81200" y="6152400"/>
            <a:ext cx="11232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4492800" cy="280800"/>
          </a:xfrm>
        </p:spPr>
        <p:txBody>
          <a:bodyPr/>
          <a:lstStyle/>
          <a:p>
            <a:r>
              <a:rPr lang="sv-SE" dirty="0" smtClean="0"/>
              <a:t>/Namn </a:t>
            </a:r>
            <a:r>
              <a:rPr lang="sv-SE" dirty="0" err="1" smtClean="0"/>
              <a:t>Namn</a:t>
            </a:r>
            <a:r>
              <a:rPr lang="sv-SE" dirty="0" smtClean="0"/>
              <a:t>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88000" y="6152400"/>
            <a:ext cx="21336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2808000"/>
            <a:ext cx="3348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46908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92000" y="2808000"/>
            <a:ext cx="46908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fem13,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619600" y="1962000"/>
            <a:ext cx="306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44000"/>
            <a:ext cx="6850800" cy="4075200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/Namn Namn, Institution eller liknande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theme" Target="../theme/theme2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theme" Target="../theme/theme3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8723FB2-6120-430D-90C1-278EED258973}" type="datetime1">
              <a:rPr lang="sv-SE" smtClean="0"/>
              <a:pPr/>
              <a:t>2016-10-26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‹Nr.›</a:t>
            </a:fld>
            <a:endParaRPr lang="sv-SE" dirty="0"/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42800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3" r:id="rId5"/>
    <p:sldLayoutId id="2147483661" r:id="rId6"/>
    <p:sldLayoutId id="214748365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8B0B3BE4-5C7E-4509-AD7C-E3A7EEDA0D12}" type="datetime1">
              <a:rPr lang="sv-SE" smtClean="0"/>
              <a:pPr/>
              <a:t>2016-10-26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‹Nr.›</a:t>
            </a:fld>
            <a:endParaRPr lang="sv-SE" dirty="0"/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42800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1944000"/>
            <a:ext cx="68508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2808000"/>
            <a:ext cx="68508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1200" y="6152400"/>
            <a:ext cx="11232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936800" y="6152400"/>
            <a:ext cx="44928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smtClean="0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88000" y="6152400"/>
            <a:ext cx="2133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‹Nr.›</a:t>
            </a:fld>
            <a:endParaRPr lang="sv-SE" dirty="0"/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42800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Budgetprocessen vid Humanistiska fakulteten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Humanistiska fakulteten 2016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755576" y="2348880"/>
            <a:ext cx="6848475" cy="3214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ts val="2900"/>
              </a:lnSpc>
              <a:spcBef>
                <a:spcPct val="20000"/>
              </a:spcBef>
              <a:buSzPct val="93000"/>
              <a:buFont typeface="Verdana" pitchFamily="34" charset="0"/>
              <a:buChar char="●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smtClean="0"/>
              <a:t>8500 helårsstudenter</a:t>
            </a:r>
          </a:p>
          <a:p>
            <a:r>
              <a:rPr lang="sv-SE" dirty="0" smtClean="0"/>
              <a:t>1000 anställda</a:t>
            </a:r>
          </a:p>
          <a:p>
            <a:r>
              <a:rPr lang="sv-SE" dirty="0" smtClean="0"/>
              <a:t>Ekonomisk omslutning anslagsmedel 737 mkr (budget 2016: 419 mkr UGA och 318 mkr FUF)</a:t>
            </a:r>
          </a:p>
          <a:p>
            <a:pPr marL="0" indent="0">
              <a:buNone/>
            </a:pPr>
            <a:endParaRPr lang="sv-SE" dirty="0" smtClean="0"/>
          </a:p>
          <a:p>
            <a:endParaRPr lang="sv-SE" dirty="0" smtClean="0"/>
          </a:p>
          <a:p>
            <a:pPr marL="0" indent="0">
              <a:buNone/>
              <a:defRPr/>
            </a:pPr>
            <a:endParaRPr lang="sv-SE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986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 fontScale="90000"/>
          </a:bodyPr>
          <a:lstStyle/>
          <a:p>
            <a:r>
              <a:rPr lang="sv-SE" smtClean="0"/>
              <a:t>Budgetprocessen (något förenklad)</a:t>
            </a:r>
            <a:br>
              <a:rPr lang="sv-SE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11560" y="1988840"/>
            <a:ext cx="8064896" cy="4033960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sv-SE" dirty="0" smtClean="0"/>
              <a:t>Budgetskrivelse går ut till institutionerna 31/8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dirty="0" smtClean="0"/>
              <a:t>Budgetberedningen sammanträder under perioden september till december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dirty="0" smtClean="0"/>
              <a:t>Universitetsstyrelsen beslutar om budget 28/10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dirty="0" smtClean="0"/>
              <a:t>Förslag fakultetsbudget presenteras vid prefektmöte 1/12 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dirty="0" smtClean="0"/>
              <a:t>Områdesnämnden beslutar om budget 8/12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dirty="0" smtClean="0"/>
              <a:t>Fakultetsnämnden beslutar om budget 13/12</a:t>
            </a:r>
          </a:p>
          <a:p>
            <a:pPr marL="457200" lvl="1" indent="0">
              <a:buNone/>
            </a:pPr>
            <a:endParaRPr lang="sv-SE" dirty="0" smtClean="0"/>
          </a:p>
          <a:p>
            <a:pPr lvl="1">
              <a:buFontTx/>
              <a:buChar char="-"/>
            </a:pPr>
            <a:endParaRPr lang="sv-SE" dirty="0" smtClean="0"/>
          </a:p>
          <a:p>
            <a:pPr marL="457200" lvl="1" indent="0">
              <a:buNone/>
            </a:pPr>
            <a:endParaRPr lang="sv-SE" dirty="0" smtClean="0"/>
          </a:p>
          <a:p>
            <a:pPr lvl="1">
              <a:buFontTx/>
              <a:buChar char="-"/>
            </a:pPr>
            <a:endParaRPr lang="sv-SE" dirty="0" smtClean="0"/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 dirty="0"/>
          </a:p>
        </p:txBody>
      </p:sp>
      <p:sp>
        <p:nvSpPr>
          <p:cNvPr id="7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2402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81272"/>
            <a:ext cx="7056784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Budgetskrivelsen (</a:t>
            </a:r>
            <a:r>
              <a:rPr lang="sv-SE" dirty="0" err="1" smtClean="0"/>
              <a:t>inst</a:t>
            </a:r>
            <a:r>
              <a:rPr lang="sv-SE" dirty="0" smtClean="0"/>
              <a:t> svarar 3/10)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6850800" cy="403396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/>
          </a:p>
          <a:p>
            <a:pPr marL="914400" lvl="1" indent="-457200">
              <a:buFont typeface="+mj-lt"/>
              <a:buAutoNum type="arabicPeriod"/>
            </a:pPr>
            <a:r>
              <a:rPr lang="sv-SE" dirty="0" smtClean="0"/>
              <a:t>Allmän del om förutsättningar, principer, </a:t>
            </a:r>
            <a:r>
              <a:rPr lang="sv-SE" dirty="0" err="1" smtClean="0"/>
              <a:t>etc</a:t>
            </a:r>
            <a:endParaRPr lang="sv-SE" dirty="0" smtClean="0"/>
          </a:p>
          <a:p>
            <a:pPr marL="914400" lvl="1" indent="-457200">
              <a:buFont typeface="+mj-lt"/>
              <a:buAutoNum type="arabicPeriod"/>
            </a:pPr>
            <a:r>
              <a:rPr lang="sv-SE" dirty="0" smtClean="0"/>
              <a:t>Frågor till institutionerna</a:t>
            </a:r>
          </a:p>
          <a:p>
            <a:pPr marL="1314450" lvl="2" indent="-457200">
              <a:buFont typeface="+mj-lt"/>
              <a:buAutoNum type="arabicPeriod"/>
            </a:pPr>
            <a:r>
              <a:rPr lang="sv-SE" dirty="0"/>
              <a:t>Hur många helårsstudenter uppskattar institutionen att det är rimligt att uppnå </a:t>
            </a:r>
            <a:r>
              <a:rPr lang="sv-SE" dirty="0" smtClean="0"/>
              <a:t>budgetåret? </a:t>
            </a:r>
          </a:p>
          <a:p>
            <a:pPr marL="1314450" lvl="2" indent="-457200">
              <a:buFont typeface="+mj-lt"/>
              <a:buAutoNum type="arabicPeriod"/>
            </a:pPr>
            <a:r>
              <a:rPr lang="sv-SE" dirty="0" smtClean="0"/>
              <a:t>Antalet tillsvidareanställda lärare (biträdande lektorer, lektorer och professorer)</a:t>
            </a:r>
          </a:p>
          <a:p>
            <a:pPr marL="1314450" lvl="2" indent="-457200">
              <a:buFont typeface="+mj-lt"/>
              <a:buAutoNum type="arabicPeriod"/>
            </a:pPr>
            <a:r>
              <a:rPr lang="sv-SE" dirty="0"/>
              <a:t>Planerade rekryteringar av lärarpersonal </a:t>
            </a:r>
            <a:endParaRPr lang="sv-SE" dirty="0" smtClean="0"/>
          </a:p>
          <a:p>
            <a:pPr marL="1314450" lvl="2" indent="-457200">
              <a:buFont typeface="+mj-lt"/>
              <a:buAutoNum type="arabicPeriod"/>
            </a:pPr>
            <a:endParaRPr lang="sv-SE" dirty="0"/>
          </a:p>
          <a:p>
            <a:pPr marL="457200" lvl="1" indent="0">
              <a:buNone/>
            </a:pPr>
            <a:endParaRPr lang="sv-SE" dirty="0" smtClean="0"/>
          </a:p>
          <a:p>
            <a:pPr lvl="1">
              <a:buFontTx/>
              <a:buChar char="-"/>
            </a:pPr>
            <a:endParaRPr lang="sv-SE" dirty="0"/>
          </a:p>
          <a:p>
            <a:pPr marL="457200" lvl="1" indent="0">
              <a:buNone/>
            </a:pPr>
            <a:endParaRPr lang="sv-SE" dirty="0" smtClean="0"/>
          </a:p>
          <a:p>
            <a:pPr lvl="1">
              <a:buFontTx/>
              <a:buChar char="-"/>
            </a:pPr>
            <a:endParaRPr lang="sv-SE" dirty="0"/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222968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515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Budgetberedningen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236384" cy="403396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sv-SE" dirty="0" smtClean="0"/>
              <a:t>Budgetberedningen sammansättning beslutas av fakultetsnämnden vid det första konstituerande sammanträdet</a:t>
            </a:r>
            <a:r>
              <a:rPr lang="sv-SE" dirty="0"/>
              <a:t> </a:t>
            </a:r>
            <a:r>
              <a:rPr lang="sv-SE" dirty="0" smtClean="0"/>
              <a:t>(en av flera beredningar)</a:t>
            </a:r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r>
              <a:rPr lang="sv-SE" dirty="0" smtClean="0"/>
              <a:t>Ledamöter: dekanus Bengt Novén, prodekanus Elisabeth </a:t>
            </a:r>
            <a:r>
              <a:rPr lang="sv-SE" dirty="0" err="1" smtClean="0"/>
              <a:t>Wåghäll</a:t>
            </a:r>
            <a:r>
              <a:rPr lang="sv-SE" dirty="0"/>
              <a:t> </a:t>
            </a:r>
            <a:r>
              <a:rPr lang="sv-SE" dirty="0" err="1" smtClean="0"/>
              <a:t>Nivre</a:t>
            </a:r>
            <a:r>
              <a:rPr lang="sv-SE" dirty="0" smtClean="0"/>
              <a:t>, vicedekanus Tytti Soila, vicedekanus Camilla Bardel, professor John Sundholm, professor Barbro </a:t>
            </a:r>
            <a:r>
              <a:rPr lang="sv-SE" dirty="0" err="1" smtClean="0"/>
              <a:t>Blehr</a:t>
            </a:r>
            <a:r>
              <a:rPr lang="sv-SE" dirty="0" smtClean="0"/>
              <a:t>, doktorandrepresentant Therese Paulsson, studeranderepresentant Roger Gripengren</a:t>
            </a:r>
            <a:endParaRPr lang="sv-SE" dirty="0"/>
          </a:p>
          <a:p>
            <a:pPr marL="457200" lvl="1" indent="0">
              <a:buNone/>
            </a:pPr>
            <a:r>
              <a:rPr lang="sv-SE" dirty="0" smtClean="0"/>
              <a:t>Kanslistöd: controller, utbildningsledare, fakultetskanslichef</a:t>
            </a:r>
          </a:p>
          <a:p>
            <a:pPr marL="457200" lvl="1" indent="0">
              <a:buNone/>
            </a:pP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4210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FUF – tilldelning HSD 2016-2018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092368" cy="4033960"/>
          </a:xfrm>
        </p:spPr>
        <p:txBody>
          <a:bodyPr>
            <a:normAutofit/>
          </a:bodyPr>
          <a:lstStyle/>
          <a:p>
            <a:pPr lvl="1"/>
            <a:r>
              <a:rPr lang="sv-SE" sz="1800" dirty="0" smtClean="0"/>
              <a:t>Fr o m 2016 öronmärks inte anslag för utbildningsvetenskaplig forskning via Rektors och Områdesnämndens beslut – ingår i Humanistiska fakultetens totala forskningsanslag</a:t>
            </a:r>
          </a:p>
          <a:p>
            <a:pPr lvl="1"/>
            <a:r>
              <a:rPr lang="sv-SE" sz="1800" dirty="0" smtClean="0"/>
              <a:t>Genom beslut i Humanistiska fakultetsnämnden tilldelas HSD och ISD ett forskningsanslag under 2016 -2018 som baseras på tidigare års tilldelning</a:t>
            </a:r>
          </a:p>
          <a:p>
            <a:pPr lvl="1"/>
            <a:r>
              <a:rPr lang="sv-SE" sz="1800" dirty="0" smtClean="0"/>
              <a:t>Från 2019 beräknas forskningsanslaget till HSD och ISD enligt samma fördelningsnycklar som gäller för övriga institutioner på fakulteten</a:t>
            </a:r>
          </a:p>
          <a:p>
            <a:pPr lvl="1"/>
            <a:endParaRPr lang="sv-SE" sz="1800" dirty="0" smtClean="0"/>
          </a:p>
          <a:p>
            <a:pPr lvl="1"/>
            <a:endParaRPr lang="sv-SE" sz="1800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422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FUF – Humanistisk fakultet 2016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092368" cy="403396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sv-SE" dirty="0" smtClean="0"/>
              <a:t>Humanistiska fakultetsnämnden tilldelades genom beslut i Områdesnämnden 317 577 tkr i anslag för forskning och utbildning på forskarnivå</a:t>
            </a:r>
          </a:p>
          <a:p>
            <a:pPr lvl="1"/>
            <a:r>
              <a:rPr lang="sv-SE" dirty="0" smtClean="0"/>
              <a:t>Efter avsättande av medel för särskilda beslut tilldelas medel i en ram som framräknas utifrån antalet tillsvid anställd personal (professorer, universitetslektorer, biträdande lektorer och forskarassistenter). Ramen utgör 50% av totala forskningsanslaget</a:t>
            </a:r>
          </a:p>
          <a:p>
            <a:pPr lvl="1"/>
            <a:r>
              <a:rPr lang="sv-SE" dirty="0" smtClean="0"/>
              <a:t>Prestationsbaserad resurs (50%) tilldelas efter fördelningsnycklarna; HÅS &amp; HÅP (10%), doktorsexamina (60%), personalkostnader inom externa bidrag (15%), forskningspublikationer (15%)</a:t>
            </a:r>
          </a:p>
          <a:p>
            <a:pPr lvl="1"/>
            <a:endParaRPr lang="sv-SE" dirty="0" smtClean="0"/>
          </a:p>
          <a:p>
            <a:pPr lvl="1"/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3004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FUF - 2016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092368" cy="4033960"/>
          </a:xfrm>
        </p:spPr>
        <p:txBody>
          <a:bodyPr>
            <a:normAutofit lnSpcReduction="10000"/>
          </a:bodyPr>
          <a:lstStyle/>
          <a:p>
            <a:pPr lvl="1"/>
            <a:r>
              <a:rPr lang="sv-SE" dirty="0" smtClean="0"/>
              <a:t>Ex på särskilda beslut inom fakultetens medel;</a:t>
            </a:r>
          </a:p>
          <a:p>
            <a:pPr lvl="2"/>
            <a:r>
              <a:rPr lang="sv-SE" dirty="0" smtClean="0"/>
              <a:t>Humanistiska fakultetens forskarskola</a:t>
            </a:r>
          </a:p>
          <a:p>
            <a:pPr lvl="2"/>
            <a:r>
              <a:rPr lang="sv-SE" dirty="0" smtClean="0"/>
              <a:t>Forskningsstöd till HSD – avsatta medel inom fakulteten</a:t>
            </a:r>
          </a:p>
          <a:p>
            <a:pPr lvl="2"/>
            <a:r>
              <a:rPr lang="sv-SE" dirty="0" smtClean="0"/>
              <a:t>Studiestöd till nya forskarutbildningsämnen</a:t>
            </a:r>
          </a:p>
          <a:p>
            <a:pPr lvl="1"/>
            <a:endParaRPr lang="sv-SE" dirty="0" smtClean="0"/>
          </a:p>
          <a:p>
            <a:pPr lvl="1"/>
            <a:r>
              <a:rPr lang="sv-SE" dirty="0" smtClean="0"/>
              <a:t>Ex </a:t>
            </a:r>
            <a:r>
              <a:rPr lang="sv-SE" dirty="0"/>
              <a:t>på särskilda beslut som ej belastar fakultetens </a:t>
            </a:r>
            <a:r>
              <a:rPr lang="sv-SE" dirty="0" smtClean="0"/>
              <a:t>medel;</a:t>
            </a:r>
          </a:p>
          <a:p>
            <a:pPr lvl="2"/>
            <a:r>
              <a:rPr lang="sv-SE" dirty="0" smtClean="0"/>
              <a:t>Wallenberg Academy </a:t>
            </a:r>
            <a:r>
              <a:rPr lang="sv-SE" dirty="0" err="1" smtClean="0"/>
              <a:t>Fellow</a:t>
            </a:r>
            <a:r>
              <a:rPr lang="sv-SE" dirty="0" smtClean="0"/>
              <a:t> (OMN)</a:t>
            </a:r>
          </a:p>
          <a:p>
            <a:pPr lvl="2"/>
            <a:r>
              <a:rPr lang="sv-SE" dirty="0" smtClean="0"/>
              <a:t>Tillfällig förstärkning av FUF-anslag till nya verksamheter (2016-2018 HSD)</a:t>
            </a:r>
          </a:p>
          <a:p>
            <a:pPr lvl="2"/>
            <a:r>
              <a:rPr lang="sv-SE" dirty="0" smtClean="0"/>
              <a:t>Forskningssamarbete med Helsingfors </a:t>
            </a:r>
            <a:r>
              <a:rPr lang="sv-SE" dirty="0" err="1" smtClean="0"/>
              <a:t>univ</a:t>
            </a:r>
            <a:endParaRPr lang="sv-SE" dirty="0"/>
          </a:p>
          <a:p>
            <a:pPr lvl="2"/>
            <a:endParaRPr lang="sv-SE" dirty="0" smtClean="0"/>
          </a:p>
          <a:p>
            <a:pPr lvl="2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57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FUF - 2016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6850800" cy="4033960"/>
          </a:xfrm>
        </p:spPr>
        <p:txBody>
          <a:bodyPr>
            <a:normAutofit/>
          </a:bodyPr>
          <a:lstStyle/>
          <a:p>
            <a:pPr lvl="1"/>
            <a:r>
              <a:rPr lang="sv-SE" dirty="0" smtClean="0"/>
              <a:t>HSD tilldelades totalt 17 594 tkr i forskningsanslag 2016 </a:t>
            </a:r>
            <a:r>
              <a:rPr lang="sv-SE" dirty="0" smtClean="0"/>
              <a:t>inkl. </a:t>
            </a:r>
            <a:r>
              <a:rPr lang="sv-SE" dirty="0" smtClean="0"/>
              <a:t>517 tkr </a:t>
            </a:r>
            <a:r>
              <a:rPr lang="sv-SE" dirty="0" smtClean="0"/>
              <a:t>för fakultetens forskarskola</a:t>
            </a:r>
            <a:endParaRPr lang="sv-SE" dirty="0" smtClean="0"/>
          </a:p>
          <a:p>
            <a:pPr lvl="1"/>
            <a:r>
              <a:rPr lang="sv-SE" dirty="0" smtClean="0"/>
              <a:t>Ingen uppdelning i tilldelningen avseende hur stor del av medlen som skall avsättas för forskning och utbildning på forskarnivå (studiestöd). Institutionen avgör själv hur medlen skall fördelas</a:t>
            </a:r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635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841139" y="764704"/>
            <a:ext cx="6850800" cy="360040"/>
          </a:xfrm>
        </p:spPr>
        <p:txBody>
          <a:bodyPr>
            <a:normAutofit/>
          </a:bodyPr>
          <a:lstStyle/>
          <a:p>
            <a:r>
              <a:rPr lang="sv-SE" sz="1200" dirty="0"/>
              <a:t>Bilaga 3. Fördelning av anslaget för forskning och utbildning på forskarnivå</a:t>
            </a:r>
          </a:p>
        </p:txBody>
      </p:sp>
      <p:pic>
        <p:nvPicPr>
          <p:cNvPr id="6" name="Bildobjekt 5"/>
          <p:cNvPicPr/>
          <p:nvPr/>
        </p:nvPicPr>
        <p:blipFill rotWithShape="1">
          <a:blip r:embed="rId3"/>
          <a:srcRect l="13016" t="24146" r="13744" b="4615"/>
          <a:stretch/>
        </p:blipFill>
        <p:spPr bwMode="auto">
          <a:xfrm>
            <a:off x="395536" y="1362097"/>
            <a:ext cx="8321040" cy="4552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8199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063640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UGA - 2016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740440" cy="4033960"/>
          </a:xfrm>
        </p:spPr>
        <p:txBody>
          <a:bodyPr>
            <a:normAutofit/>
          </a:bodyPr>
          <a:lstStyle/>
          <a:p>
            <a:pPr lvl="1"/>
            <a:r>
              <a:rPr lang="sv-SE" dirty="0" smtClean="0"/>
              <a:t>Humanistiska fakultetsnämnden tilldelades genom beslut i Områdesnämnden 418 828 tkr i anslag i total ram för utbildning på grund och avancerad nivå</a:t>
            </a:r>
          </a:p>
          <a:p>
            <a:pPr lvl="1"/>
            <a:r>
              <a:rPr lang="sv-SE" dirty="0" smtClean="0"/>
              <a:t>Medel avsätts för särskilda beslut och särskilda satsningar (40 557 tkr)</a:t>
            </a:r>
          </a:p>
          <a:p>
            <a:pPr lvl="1"/>
            <a:r>
              <a:rPr lang="sv-SE" dirty="0" smtClean="0"/>
              <a:t>Takbelopp, HÅS och HÅP (378 271 tkr)</a:t>
            </a:r>
          </a:p>
          <a:p>
            <a:pPr lvl="1"/>
            <a:r>
              <a:rPr lang="sv-SE" dirty="0" smtClean="0"/>
              <a:t>Ex på särskilda satsningar/särskilda beslut som belastar fakultetens medel:</a:t>
            </a:r>
          </a:p>
          <a:p>
            <a:pPr lvl="2"/>
            <a:r>
              <a:rPr lang="sv-SE" dirty="0" smtClean="0"/>
              <a:t>Stipendiemedel</a:t>
            </a:r>
          </a:p>
          <a:p>
            <a:pPr lvl="2"/>
            <a:r>
              <a:rPr lang="sv-SE" dirty="0" smtClean="0"/>
              <a:t>Kvalitetssatsning för att höja prestationsgrader</a:t>
            </a:r>
          </a:p>
          <a:p>
            <a:pPr lvl="2"/>
            <a:r>
              <a:rPr lang="sv-SE" dirty="0" smtClean="0"/>
              <a:t>Språkstudion</a:t>
            </a:r>
          </a:p>
          <a:p>
            <a:pPr lvl="1"/>
            <a:endParaRPr lang="sv-SE" dirty="0" smtClean="0"/>
          </a:p>
          <a:p>
            <a:pPr lvl="1"/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414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UGA - 2016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812448" cy="4033960"/>
          </a:xfrm>
        </p:spPr>
        <p:txBody>
          <a:bodyPr>
            <a:normAutofit/>
          </a:bodyPr>
          <a:lstStyle/>
          <a:p>
            <a:pPr lvl="1"/>
            <a:r>
              <a:rPr lang="sv-SE" dirty="0" smtClean="0"/>
              <a:t>Ex på särskilda satsningar/särskilda beslut som inte belastar fakultetens medel:</a:t>
            </a:r>
          </a:p>
          <a:p>
            <a:pPr lvl="2"/>
            <a:r>
              <a:rPr lang="sv-SE" dirty="0" smtClean="0"/>
              <a:t>Nationellt centrum för svenska som andraspråk (regleringsbrev)</a:t>
            </a:r>
          </a:p>
          <a:p>
            <a:pPr lvl="2"/>
            <a:r>
              <a:rPr lang="sv-SE" dirty="0" smtClean="0"/>
              <a:t>Lärarexamen i minoritetsspråk (regleringsbrev)</a:t>
            </a:r>
          </a:p>
          <a:p>
            <a:pPr lvl="2"/>
            <a:r>
              <a:rPr lang="sv-SE" dirty="0" smtClean="0"/>
              <a:t>Tolk- och översättarinstitutet (regleringsbrev)</a:t>
            </a:r>
          </a:p>
          <a:p>
            <a:pPr lvl="2"/>
            <a:r>
              <a:rPr lang="sv-SE" dirty="0" err="1" smtClean="0"/>
              <a:t>Mediaverkstan</a:t>
            </a:r>
            <a:r>
              <a:rPr lang="sv-SE" dirty="0" smtClean="0"/>
              <a:t> (SU)</a:t>
            </a:r>
          </a:p>
          <a:p>
            <a:pPr marL="914400" lvl="2" indent="0">
              <a:buNone/>
            </a:pPr>
            <a:r>
              <a:rPr lang="sv-SE" dirty="0" smtClean="0"/>
              <a:t>Särskilda beslut till HSD:</a:t>
            </a:r>
            <a:endParaRPr lang="sv-SE" dirty="0"/>
          </a:p>
          <a:p>
            <a:pPr lvl="2"/>
            <a:r>
              <a:rPr lang="sv-SE" dirty="0" smtClean="0"/>
              <a:t>Samordningsresurs för </a:t>
            </a:r>
            <a:r>
              <a:rPr lang="sv-SE" dirty="0" err="1" smtClean="0"/>
              <a:t>lärarutb</a:t>
            </a:r>
            <a:r>
              <a:rPr lang="sv-SE" dirty="0" smtClean="0"/>
              <a:t> (SU) 1 310 </a:t>
            </a:r>
            <a:r>
              <a:rPr lang="sv-SE" dirty="0" err="1" smtClean="0"/>
              <a:t>tKr</a:t>
            </a:r>
            <a:endParaRPr lang="sv-SE" dirty="0" smtClean="0"/>
          </a:p>
          <a:p>
            <a:pPr lvl="2"/>
            <a:r>
              <a:rPr lang="sv-SE" dirty="0"/>
              <a:t>Förstärkning av </a:t>
            </a:r>
            <a:r>
              <a:rPr lang="sv-SE" dirty="0" smtClean="0"/>
              <a:t>administration </a:t>
            </a:r>
            <a:r>
              <a:rPr lang="sv-SE" dirty="0"/>
              <a:t>VFU (SU</a:t>
            </a:r>
            <a:r>
              <a:rPr lang="sv-SE" dirty="0" smtClean="0"/>
              <a:t>) 744tKr</a:t>
            </a:r>
            <a:endParaRPr lang="sv-SE" dirty="0"/>
          </a:p>
          <a:p>
            <a:pPr lvl="2"/>
            <a:endParaRPr lang="sv-SE" dirty="0" smtClean="0"/>
          </a:p>
          <a:p>
            <a:pPr lvl="1"/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43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48680"/>
            <a:ext cx="7308392" cy="5474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u="sng" dirty="0" smtClean="0"/>
              <a:t>Budgettermer (UGA)</a:t>
            </a:r>
          </a:p>
          <a:p>
            <a:pPr lvl="1"/>
            <a:r>
              <a:rPr lang="sv-SE" b="1" dirty="0"/>
              <a:t>HÅS</a:t>
            </a:r>
            <a:r>
              <a:rPr lang="sv-SE" dirty="0"/>
              <a:t>: </a:t>
            </a:r>
            <a:r>
              <a:rPr lang="sv-SE" dirty="0" smtClean="0"/>
              <a:t>Helårsstudent </a:t>
            </a:r>
          </a:p>
          <a:p>
            <a:pPr marL="457200" lvl="1" indent="0">
              <a:buNone/>
            </a:pPr>
            <a:r>
              <a:rPr lang="sv-SE" dirty="0" smtClean="0"/>
              <a:t>Beräkning</a:t>
            </a:r>
            <a:r>
              <a:rPr lang="sv-SE" dirty="0"/>
              <a:t>: Antal helårsstudenter = (Antal studenter x kursens högskolepoäng)/60</a:t>
            </a:r>
            <a:r>
              <a:rPr lang="sv-SE" dirty="0" smtClean="0"/>
              <a:t>.</a:t>
            </a:r>
          </a:p>
          <a:p>
            <a:pPr lvl="1">
              <a:buFontTx/>
              <a:buChar char="-"/>
            </a:pPr>
            <a:r>
              <a:rPr lang="sv-SE" b="1" dirty="0" smtClean="0"/>
              <a:t>HÅP</a:t>
            </a:r>
            <a:r>
              <a:rPr lang="sv-SE" dirty="0" smtClean="0"/>
              <a:t>: Helårsprestation</a:t>
            </a:r>
          </a:p>
          <a:p>
            <a:pPr marL="457200" lvl="1" indent="0">
              <a:buNone/>
            </a:pPr>
            <a:r>
              <a:rPr lang="sv-SE" dirty="0" smtClean="0"/>
              <a:t>Beräkning</a:t>
            </a:r>
            <a:r>
              <a:rPr lang="sv-SE" dirty="0"/>
              <a:t>: Summa avklarade </a:t>
            </a:r>
            <a:r>
              <a:rPr lang="sv-SE" dirty="0" smtClean="0"/>
              <a:t>högskolepoäng på </a:t>
            </a:r>
            <a:r>
              <a:rPr lang="sv-SE" dirty="0"/>
              <a:t>kurs/delkurs </a:t>
            </a:r>
            <a:r>
              <a:rPr lang="sv-SE" dirty="0" smtClean="0"/>
              <a:t>dividerat </a:t>
            </a:r>
            <a:r>
              <a:rPr lang="sv-SE" dirty="0"/>
              <a:t>med 60</a:t>
            </a:r>
            <a:r>
              <a:rPr lang="sv-SE" dirty="0" smtClean="0"/>
              <a:t>.</a:t>
            </a:r>
          </a:p>
          <a:p>
            <a:pPr lvl="1">
              <a:buFontTx/>
              <a:buChar char="-"/>
            </a:pPr>
            <a:r>
              <a:rPr lang="sv-SE" b="1" dirty="0" smtClean="0"/>
              <a:t>Prestationsgrad</a:t>
            </a:r>
            <a:r>
              <a:rPr lang="sv-SE" dirty="0" smtClean="0"/>
              <a:t>: Antal </a:t>
            </a:r>
            <a:r>
              <a:rPr lang="sv-SE" dirty="0"/>
              <a:t>presterade </a:t>
            </a:r>
            <a:r>
              <a:rPr lang="sv-SE" dirty="0" err="1" smtClean="0"/>
              <a:t>HÅPar</a:t>
            </a:r>
            <a:r>
              <a:rPr lang="sv-SE" dirty="0" smtClean="0"/>
              <a:t> </a:t>
            </a:r>
            <a:r>
              <a:rPr lang="sv-SE" dirty="0"/>
              <a:t>genom</a:t>
            </a:r>
            <a:r>
              <a:rPr lang="sv-SE" b="1" dirty="0"/>
              <a:t> </a:t>
            </a:r>
            <a:r>
              <a:rPr lang="sv-SE" dirty="0"/>
              <a:t>antal </a:t>
            </a:r>
            <a:r>
              <a:rPr lang="sv-SE" dirty="0" smtClean="0"/>
              <a:t>uppnådda </a:t>
            </a:r>
            <a:r>
              <a:rPr lang="sv-SE" dirty="0" err="1" smtClean="0"/>
              <a:t>HÅSar</a:t>
            </a:r>
            <a:r>
              <a:rPr lang="sv-SE" dirty="0" smtClean="0"/>
              <a:t> </a:t>
            </a:r>
            <a:r>
              <a:rPr lang="sv-SE" dirty="0"/>
              <a:t>under ett </a:t>
            </a:r>
            <a:r>
              <a:rPr lang="sv-SE" dirty="0" smtClean="0"/>
              <a:t>kalenderår.</a:t>
            </a:r>
          </a:p>
          <a:p>
            <a:pPr lvl="1">
              <a:buFontTx/>
              <a:buChar char="-"/>
            </a:pPr>
            <a:r>
              <a:rPr lang="sv-SE" b="1" dirty="0" smtClean="0"/>
              <a:t>Takbelopp</a:t>
            </a:r>
            <a:r>
              <a:rPr lang="sv-SE" dirty="0" smtClean="0"/>
              <a:t>: </a:t>
            </a:r>
            <a:r>
              <a:rPr lang="sv-SE" dirty="0"/>
              <a:t>Det högsta belopp universitetet</a:t>
            </a:r>
            <a:r>
              <a:rPr lang="sv-SE" dirty="0" smtClean="0"/>
              <a:t>/området/fakulteten/institutionen </a:t>
            </a:r>
            <a:r>
              <a:rPr lang="sv-SE" dirty="0"/>
              <a:t>kan få </a:t>
            </a:r>
            <a:r>
              <a:rPr lang="sv-SE" dirty="0" smtClean="0"/>
              <a:t>för </a:t>
            </a:r>
            <a:r>
              <a:rPr lang="sv-SE" dirty="0"/>
              <a:t>helårsstudenter och helårsprestationer intjänade under budgetåret</a:t>
            </a:r>
            <a:r>
              <a:rPr lang="sv-SE" dirty="0" smtClean="0"/>
              <a:t>.</a:t>
            </a:r>
          </a:p>
          <a:p>
            <a:pPr lvl="1">
              <a:buFontTx/>
              <a:buChar char="-"/>
            </a:pPr>
            <a:r>
              <a:rPr lang="sv-SE" b="1" dirty="0" smtClean="0"/>
              <a:t>Avräkningstal</a:t>
            </a:r>
            <a:r>
              <a:rPr lang="sv-SE" dirty="0" smtClean="0"/>
              <a:t>: Ett ämnes ersättning </a:t>
            </a:r>
            <a:r>
              <a:rPr lang="sv-SE" dirty="0"/>
              <a:t>för varje </a:t>
            </a:r>
            <a:r>
              <a:rPr lang="sv-SE" dirty="0" smtClean="0"/>
              <a:t>HÅS och HÅP. OBS! Reviderat system 2015.</a:t>
            </a:r>
          </a:p>
          <a:p>
            <a:pPr lvl="1">
              <a:buFontTx/>
              <a:buChar char="-"/>
            </a:pPr>
            <a:endParaRPr lang="sv-SE" dirty="0"/>
          </a:p>
          <a:p>
            <a:pPr marL="457200" lvl="1" indent="0">
              <a:buNone/>
            </a:pPr>
            <a:endParaRPr lang="sv-SE" dirty="0" smtClean="0"/>
          </a:p>
          <a:p>
            <a:pPr lvl="1">
              <a:buFontTx/>
              <a:buChar char="-"/>
            </a:pPr>
            <a:endParaRPr lang="sv-SE" dirty="0"/>
          </a:p>
          <a:p>
            <a:pPr marL="457200" lvl="1" indent="0">
              <a:buNone/>
            </a:pPr>
            <a:endParaRPr lang="sv-SE" dirty="0" smtClean="0"/>
          </a:p>
          <a:p>
            <a:pPr lvl="1">
              <a:buFontTx/>
              <a:buChar char="-"/>
            </a:pPr>
            <a:endParaRPr lang="sv-SE" dirty="0"/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Skärmavbild 2016-02-02 kl. 13.06.39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180" y="279524"/>
            <a:ext cx="4565984" cy="6598980"/>
          </a:xfrm>
          <a:prstGeom prst="rect">
            <a:avLst/>
          </a:prstGeom>
        </p:spPr>
      </p:pic>
      <p:sp>
        <p:nvSpPr>
          <p:cNvPr id="10" name="Ellips 9"/>
          <p:cNvSpPr/>
          <p:nvPr/>
        </p:nvSpPr>
        <p:spPr>
          <a:xfrm>
            <a:off x="4150172" y="1412776"/>
            <a:ext cx="690586" cy="504056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Ellips 10"/>
          <p:cNvSpPr/>
          <p:nvPr/>
        </p:nvSpPr>
        <p:spPr>
          <a:xfrm>
            <a:off x="5580112" y="1412775"/>
            <a:ext cx="683630" cy="453433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/>
          <p:cNvSpPr/>
          <p:nvPr/>
        </p:nvSpPr>
        <p:spPr>
          <a:xfrm>
            <a:off x="5580112" y="4253193"/>
            <a:ext cx="683630" cy="458208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Ellips 5"/>
          <p:cNvSpPr/>
          <p:nvPr/>
        </p:nvSpPr>
        <p:spPr>
          <a:xfrm>
            <a:off x="4150171" y="4252756"/>
            <a:ext cx="690587" cy="42654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Ellips 6"/>
          <p:cNvSpPr/>
          <p:nvPr/>
        </p:nvSpPr>
        <p:spPr>
          <a:xfrm>
            <a:off x="5615670" y="3429000"/>
            <a:ext cx="648072" cy="413676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Ellips 7"/>
          <p:cNvSpPr/>
          <p:nvPr/>
        </p:nvSpPr>
        <p:spPr>
          <a:xfrm>
            <a:off x="4185220" y="3474239"/>
            <a:ext cx="655538" cy="413676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Ellips 8"/>
          <p:cNvSpPr/>
          <p:nvPr/>
        </p:nvSpPr>
        <p:spPr>
          <a:xfrm>
            <a:off x="5591695" y="3839079"/>
            <a:ext cx="672047" cy="441175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Ellips 11"/>
          <p:cNvSpPr/>
          <p:nvPr/>
        </p:nvSpPr>
        <p:spPr>
          <a:xfrm>
            <a:off x="4158834" y="3839079"/>
            <a:ext cx="690587" cy="458209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72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156176" y="134076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90%</a:t>
            </a:r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>
            <a:off x="6156176" y="314096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95%</a:t>
            </a:r>
            <a:endParaRPr lang="sv-SE" dirty="0"/>
          </a:p>
        </p:txBody>
      </p:sp>
      <p:sp>
        <p:nvSpPr>
          <p:cNvPr id="7" name="textruta 6"/>
          <p:cNvSpPr txBox="1"/>
          <p:nvPr/>
        </p:nvSpPr>
        <p:spPr>
          <a:xfrm>
            <a:off x="6156176" y="479715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100%</a:t>
            </a:r>
            <a:endParaRPr lang="sv-SE" dirty="0"/>
          </a:p>
        </p:txBody>
      </p:sp>
      <p:pic>
        <p:nvPicPr>
          <p:cNvPr id="4" name="Bildobjekt 3" descr="Skärmavbild 2016-02-02 kl. 13.14.4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60648"/>
            <a:ext cx="5765800" cy="615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2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6156176" y="21328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130%</a:t>
            </a:r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>
            <a:off x="6156176" y="37170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NAT</a:t>
            </a:r>
            <a:endParaRPr lang="sv-SE" dirty="0"/>
          </a:p>
        </p:txBody>
      </p:sp>
      <p:sp>
        <p:nvSpPr>
          <p:cNvPr id="7" name="textruta 6"/>
          <p:cNvSpPr txBox="1"/>
          <p:nvPr/>
        </p:nvSpPr>
        <p:spPr>
          <a:xfrm>
            <a:off x="6156176" y="414908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VFU</a:t>
            </a:r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6156176" y="249289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UND</a:t>
            </a:r>
            <a:endParaRPr lang="sv-SE" dirty="0"/>
          </a:p>
        </p:txBody>
      </p:sp>
      <p:pic>
        <p:nvPicPr>
          <p:cNvPr id="2" name="Bildobjekt 1" descr="Skärmavbild 2016-02-02 kl. 13.16.3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73472"/>
            <a:ext cx="57912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8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UGA - 2016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452408" cy="4033960"/>
          </a:xfrm>
        </p:spPr>
        <p:txBody>
          <a:bodyPr>
            <a:normAutofit lnSpcReduction="10000"/>
          </a:bodyPr>
          <a:lstStyle/>
          <a:p>
            <a:pPr lvl="1"/>
            <a:r>
              <a:rPr lang="sv-SE" dirty="0" smtClean="0"/>
              <a:t>Budgetberedningen gör en bedömning av  institutionens äskande och fastställer ett förslag för tilldelning av HÅS</a:t>
            </a:r>
          </a:p>
          <a:p>
            <a:pPr lvl="1"/>
            <a:r>
              <a:rPr lang="sv-SE" dirty="0" smtClean="0"/>
              <a:t>Ämnets avräkningstal för HÅS respektive HÅP räknas ut genom att addera statens ersättning för HÅS och HÅP (för 2016</a:t>
            </a:r>
            <a:r>
              <a:rPr lang="sv-SE" dirty="0"/>
              <a:t>: </a:t>
            </a:r>
            <a:r>
              <a:rPr lang="sv-SE" dirty="0" smtClean="0"/>
              <a:t>HUM 50 941). Utifrån ämnets avräkningsnivå (90/95/100/130) fördelas 40% på HÅS och 60% på HÅP. </a:t>
            </a:r>
          </a:p>
          <a:p>
            <a:pPr lvl="1"/>
            <a:r>
              <a:rPr lang="sv-SE" dirty="0" smtClean="0"/>
              <a:t>Institutionens takbelopp: Värdet för </a:t>
            </a:r>
            <a:r>
              <a:rPr lang="sv-SE" dirty="0" err="1" smtClean="0"/>
              <a:t>HÅSarna</a:t>
            </a:r>
            <a:r>
              <a:rPr lang="sv-SE" dirty="0" smtClean="0"/>
              <a:t> = antalet HÅS * avräkningstalet för HÅS. Sedan adderas till värdet </a:t>
            </a:r>
            <a:r>
              <a:rPr lang="sv-SE" dirty="0"/>
              <a:t>för </a:t>
            </a:r>
            <a:r>
              <a:rPr lang="sv-SE" dirty="0" err="1" smtClean="0"/>
              <a:t>HÅParna</a:t>
            </a:r>
            <a:r>
              <a:rPr lang="sv-SE" dirty="0" smtClean="0"/>
              <a:t> =antal HÅS * förra årets prestationsgrad </a:t>
            </a:r>
            <a:r>
              <a:rPr lang="sv-SE" dirty="0"/>
              <a:t>som multipliceras med </a:t>
            </a:r>
            <a:r>
              <a:rPr lang="sv-SE" dirty="0" smtClean="0"/>
              <a:t>ämnets avräkningstal för HÅP.</a:t>
            </a:r>
            <a:endParaRPr lang="sv-SE" dirty="0"/>
          </a:p>
          <a:p>
            <a:pPr lvl="1"/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864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 smtClean="0"/>
              <a:t>UGA - 2016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164376" cy="403396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sv-SE" b="1" dirty="0" smtClean="0"/>
              <a:t>Takbelopp - vad behöver vi?</a:t>
            </a:r>
          </a:p>
          <a:p>
            <a:pPr lvl="1"/>
            <a:r>
              <a:rPr lang="sv-SE" dirty="0" smtClean="0"/>
              <a:t>Statens ersättning för HÅS och HÅP humaniora</a:t>
            </a:r>
          </a:p>
          <a:p>
            <a:pPr marL="457200" lvl="1" indent="0">
              <a:buNone/>
            </a:pPr>
            <a:r>
              <a:rPr lang="sv-SE" dirty="0" smtClean="0"/>
              <a:t>30</a:t>
            </a:r>
            <a:r>
              <a:rPr lang="sv-SE" dirty="0"/>
              <a:t> </a:t>
            </a:r>
            <a:r>
              <a:rPr lang="sv-SE" dirty="0" smtClean="0"/>
              <a:t>843+20 098=50 941</a:t>
            </a:r>
          </a:p>
          <a:p>
            <a:pPr lvl="1"/>
            <a:r>
              <a:rPr lang="sv-SE" dirty="0" smtClean="0"/>
              <a:t>Ämnets avräkningsnivå (90%,95%,100%, 130%)</a:t>
            </a:r>
          </a:p>
          <a:p>
            <a:pPr lvl="1"/>
            <a:r>
              <a:rPr lang="sv-SE" dirty="0" smtClean="0"/>
              <a:t>Två </a:t>
            </a:r>
            <a:r>
              <a:rPr lang="sv-SE" dirty="0"/>
              <a:t>avräkningstal </a:t>
            </a:r>
            <a:r>
              <a:rPr lang="sv-SE" dirty="0" smtClean="0"/>
              <a:t>(för HÅS</a:t>
            </a:r>
            <a:r>
              <a:rPr lang="sv-SE" dirty="0"/>
              <a:t> </a:t>
            </a:r>
            <a:r>
              <a:rPr lang="sv-SE" dirty="0" smtClean="0"/>
              <a:t>resp. </a:t>
            </a:r>
            <a:r>
              <a:rPr lang="sv-SE" dirty="0"/>
              <a:t>HÅP</a:t>
            </a:r>
            <a:r>
              <a:rPr lang="sv-SE" dirty="0" smtClean="0"/>
              <a:t>)</a:t>
            </a:r>
          </a:p>
          <a:p>
            <a:pPr lvl="1"/>
            <a:r>
              <a:rPr lang="sv-SE" dirty="0" smtClean="0"/>
              <a:t>Förra årets prestationsgrad</a:t>
            </a:r>
            <a:endParaRPr lang="sv-SE" dirty="0"/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1749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6850800" cy="795600"/>
          </a:xfrm>
        </p:spPr>
        <p:txBody>
          <a:bodyPr>
            <a:normAutofit/>
          </a:bodyPr>
          <a:lstStyle/>
          <a:p>
            <a:r>
              <a:rPr lang="sv-SE" dirty="0"/>
              <a:t>T</a:t>
            </a:r>
            <a:r>
              <a:rPr lang="sv-SE" dirty="0" smtClean="0"/>
              <a:t>akbelopp (2016) (ett exempel)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988840"/>
            <a:ext cx="7668432" cy="4248472"/>
          </a:xfrm>
        </p:spPr>
        <p:txBody>
          <a:bodyPr>
            <a:normAutofit/>
          </a:bodyPr>
          <a:lstStyle/>
          <a:p>
            <a:pPr lvl="1"/>
            <a:r>
              <a:rPr lang="sv-SE" dirty="0" smtClean="0"/>
              <a:t>Fastställd HÅS för ämnet är </a:t>
            </a:r>
            <a:r>
              <a:rPr lang="sv-SE" dirty="0" smtClean="0">
                <a:solidFill>
                  <a:srgbClr val="FF0000"/>
                </a:solidFill>
              </a:rPr>
              <a:t>320</a:t>
            </a:r>
          </a:p>
          <a:p>
            <a:pPr lvl="1"/>
            <a:r>
              <a:rPr lang="sv-SE" dirty="0" smtClean="0"/>
              <a:t>Ämnets avräkningsnivå är </a:t>
            </a:r>
            <a:r>
              <a:rPr lang="sv-SE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90%</a:t>
            </a:r>
          </a:p>
          <a:p>
            <a:pPr lvl="1"/>
            <a:r>
              <a:rPr lang="sv-SE" dirty="0" smtClean="0"/>
              <a:t>Föregående kända prestationsgrad är </a:t>
            </a:r>
            <a:r>
              <a:rPr lang="sv-SE" dirty="0" smtClean="0">
                <a:solidFill>
                  <a:srgbClr val="008000"/>
                </a:solidFill>
              </a:rPr>
              <a:t>65%</a:t>
            </a:r>
          </a:p>
          <a:p>
            <a:pPr lvl="1"/>
            <a:r>
              <a:rPr lang="sv-SE" dirty="0" smtClean="0"/>
              <a:t>Summan av statens </a:t>
            </a:r>
            <a:r>
              <a:rPr lang="sv-SE" dirty="0"/>
              <a:t>ersättning för HÅS och HÅP</a:t>
            </a:r>
          </a:p>
          <a:p>
            <a:pPr marL="457200" lvl="1" indent="0">
              <a:buNone/>
            </a:pPr>
            <a:r>
              <a:rPr lang="sv-SE" dirty="0"/>
              <a:t>30 843+20 098=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50 941 kr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sv-SE" dirty="0"/>
          </a:p>
          <a:p>
            <a:pPr marL="457200" lvl="1" indent="0">
              <a:buNone/>
            </a:pPr>
            <a:r>
              <a:rPr lang="sv-SE" dirty="0" smtClean="0"/>
              <a:t>Avräkningstal för HÅS: </a:t>
            </a:r>
            <a:r>
              <a:rPr lang="sv-SE" dirty="0" smtClean="0">
                <a:solidFill>
                  <a:srgbClr val="7E824C"/>
                </a:solidFill>
              </a:rPr>
              <a:t>50 941</a:t>
            </a:r>
            <a:r>
              <a:rPr lang="sv-SE" dirty="0" smtClean="0"/>
              <a:t>X</a:t>
            </a:r>
            <a:r>
              <a:rPr lang="sv-SE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90%</a:t>
            </a:r>
            <a:r>
              <a:rPr lang="sv-SE" dirty="0" smtClean="0"/>
              <a:t>X40%=</a:t>
            </a:r>
            <a:r>
              <a:rPr lang="sv-SE" dirty="0" smtClean="0">
                <a:solidFill>
                  <a:srgbClr val="7030A0"/>
                </a:solidFill>
              </a:rPr>
              <a:t>18 339 kr</a:t>
            </a:r>
          </a:p>
          <a:p>
            <a:pPr marL="457200" lvl="1" indent="0">
              <a:buNone/>
            </a:pPr>
            <a:r>
              <a:rPr lang="sv-SE" dirty="0" smtClean="0"/>
              <a:t>Avräkningstal för HÅP: </a:t>
            </a:r>
            <a:r>
              <a:rPr lang="sv-SE" dirty="0" smtClean="0">
                <a:solidFill>
                  <a:srgbClr val="7E824C"/>
                </a:solidFill>
              </a:rPr>
              <a:t>50 941</a:t>
            </a:r>
            <a:r>
              <a:rPr lang="sv-SE" dirty="0" smtClean="0"/>
              <a:t>X</a:t>
            </a:r>
            <a:r>
              <a:rPr lang="sv-SE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90%</a:t>
            </a:r>
            <a:r>
              <a:rPr lang="sv-SE" dirty="0" smtClean="0"/>
              <a:t>X60%=</a:t>
            </a:r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27 508 kr</a:t>
            </a:r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r>
              <a:rPr lang="sv-SE" dirty="0" smtClean="0"/>
              <a:t>Institutionens takbelopp: (</a:t>
            </a:r>
            <a:r>
              <a:rPr lang="sv-SE" dirty="0" smtClean="0">
                <a:solidFill>
                  <a:srgbClr val="FF0000"/>
                </a:solidFill>
              </a:rPr>
              <a:t>320</a:t>
            </a:r>
            <a:r>
              <a:rPr lang="sv-SE" dirty="0" smtClean="0"/>
              <a:t>X</a:t>
            </a:r>
            <a:r>
              <a:rPr lang="sv-SE" dirty="0">
                <a:solidFill>
                  <a:srgbClr val="7030A0"/>
                </a:solidFill>
              </a:rPr>
              <a:t> 18 </a:t>
            </a:r>
            <a:r>
              <a:rPr lang="sv-SE" dirty="0" smtClean="0">
                <a:solidFill>
                  <a:srgbClr val="7030A0"/>
                </a:solidFill>
              </a:rPr>
              <a:t>339</a:t>
            </a:r>
            <a:r>
              <a:rPr lang="sv-SE" dirty="0" smtClean="0">
                <a:solidFill>
                  <a:srgbClr val="000000"/>
                </a:solidFill>
              </a:rPr>
              <a:t>)+</a:t>
            </a:r>
            <a:r>
              <a:rPr lang="sv-SE" dirty="0" smtClean="0"/>
              <a:t> (</a:t>
            </a:r>
            <a:r>
              <a:rPr lang="sv-SE" dirty="0">
                <a:solidFill>
                  <a:srgbClr val="008000"/>
                </a:solidFill>
              </a:rPr>
              <a:t>65%</a:t>
            </a:r>
            <a:r>
              <a:rPr lang="sv-SE" dirty="0">
                <a:solidFill>
                  <a:srgbClr val="002F5F"/>
                </a:solidFill>
              </a:rPr>
              <a:t>X</a:t>
            </a:r>
            <a:r>
              <a:rPr lang="sv-SE" dirty="0" smtClean="0">
                <a:solidFill>
                  <a:srgbClr val="FF0000"/>
                </a:solidFill>
              </a:rPr>
              <a:t>320</a:t>
            </a:r>
            <a:r>
              <a:rPr lang="sv-SE" dirty="0" smtClean="0"/>
              <a:t>X</a:t>
            </a:r>
            <a:r>
              <a:rPr lang="sv-SE" dirty="0" smtClean="0">
                <a:solidFill>
                  <a:schemeClr val="accent6">
                    <a:lumMod val="75000"/>
                  </a:schemeClr>
                </a:solidFill>
              </a:rPr>
              <a:t>27 508</a:t>
            </a:r>
            <a:r>
              <a:rPr lang="sv-SE" dirty="0" smtClean="0">
                <a:solidFill>
                  <a:srgbClr val="002F5F"/>
                </a:solidFill>
              </a:rPr>
              <a:t>)=11 590 tkr</a:t>
            </a:r>
            <a:endParaRPr lang="sv-SE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81200" y="6172536"/>
            <a:ext cx="1123200" cy="280800"/>
          </a:xfrm>
        </p:spPr>
        <p:txBody>
          <a:bodyPr/>
          <a:lstStyle/>
          <a:p>
            <a:fld id="{F64B2CE4-4B45-410A-8B82-D1B3CFB24E66}" type="datetime1">
              <a:rPr lang="sv-SE" smtClean="0"/>
              <a:pPr/>
              <a:t>2016-10-26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45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83568" y="692696"/>
            <a:ext cx="6850800" cy="864096"/>
          </a:xfrm>
        </p:spPr>
        <p:txBody>
          <a:bodyPr>
            <a:normAutofit/>
          </a:bodyPr>
          <a:lstStyle/>
          <a:p>
            <a:r>
              <a:rPr lang="sv-SE" sz="1600" dirty="0"/>
              <a:t>Bilaga 1. Fördelning av anslag för utbildning på grundnivå och avancerad nivå (UGA)</a:t>
            </a:r>
          </a:p>
        </p:txBody>
      </p:sp>
      <p:pic>
        <p:nvPicPr>
          <p:cNvPr id="5" name="Bildobjekt 4"/>
          <p:cNvPicPr/>
          <p:nvPr/>
        </p:nvPicPr>
        <p:blipFill rotWithShape="1">
          <a:blip r:embed="rId3"/>
          <a:srcRect l="7176" t="8024" r="8681" b="4733"/>
          <a:stretch/>
        </p:blipFill>
        <p:spPr bwMode="auto">
          <a:xfrm>
            <a:off x="539552" y="1556792"/>
            <a:ext cx="8064896" cy="46085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859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12776"/>
            <a:ext cx="6850800" cy="792088"/>
          </a:xfrm>
        </p:spPr>
        <p:txBody>
          <a:bodyPr/>
          <a:lstStyle/>
          <a:p>
            <a:r>
              <a:rPr lang="sv-SE" dirty="0" smtClean="0"/>
              <a:t>Prognos, april och oktober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132856"/>
            <a:ext cx="6850800" cy="3384376"/>
          </a:xfrm>
        </p:spPr>
        <p:txBody>
          <a:bodyPr>
            <a:normAutofit fontScale="85000" lnSpcReduction="10000"/>
          </a:bodyPr>
          <a:lstStyle/>
          <a:p>
            <a:r>
              <a:rPr lang="sv-SE" dirty="0" smtClean="0"/>
              <a:t>Institutionerna lämnar prognos för uppnådda HÅS vid halv- </a:t>
            </a:r>
            <a:r>
              <a:rPr lang="sv-SE" dirty="0" err="1" smtClean="0"/>
              <a:t>resp</a:t>
            </a:r>
            <a:r>
              <a:rPr lang="sv-SE" dirty="0" smtClean="0"/>
              <a:t> helår, HÅP beräknas utifrån ämnets prestationsgrad</a:t>
            </a:r>
          </a:p>
          <a:p>
            <a:r>
              <a:rPr lang="sv-SE" dirty="0" smtClean="0"/>
              <a:t>I aprilprognosen uppges prognostiserade HÅS per 30/6 </a:t>
            </a:r>
            <a:r>
              <a:rPr lang="sv-SE" dirty="0" err="1" smtClean="0"/>
              <a:t>resp</a:t>
            </a:r>
            <a:r>
              <a:rPr lang="sv-SE" dirty="0" smtClean="0"/>
              <a:t> 31/12</a:t>
            </a:r>
          </a:p>
          <a:p>
            <a:r>
              <a:rPr lang="sv-SE" dirty="0" smtClean="0"/>
              <a:t>I oktoberprognosen uppges prognostiserade HÅS per 31/12, givet utfallet för halvåret per 30/6</a:t>
            </a:r>
          </a:p>
          <a:p>
            <a:r>
              <a:rPr lang="sv-SE" dirty="0" smtClean="0"/>
              <a:t>Prognos sammanställs per fakultet till Områdesnämnden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2016-10-26</a:t>
            </a:fld>
            <a:endParaRPr lang="sv-SE"/>
          </a:p>
        </p:txBody>
      </p:sp>
      <p:pic>
        <p:nvPicPr>
          <p:cNvPr id="6" name="Bildobjekt 5"/>
          <p:cNvPicPr/>
          <p:nvPr/>
        </p:nvPicPr>
        <p:blipFill rotWithShape="1">
          <a:blip r:embed="rId2"/>
          <a:srcRect l="1505" t="23250" r="25926" b="10082"/>
          <a:stretch/>
        </p:blipFill>
        <p:spPr bwMode="auto">
          <a:xfrm>
            <a:off x="452437" y="1300162"/>
            <a:ext cx="8239125" cy="43610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1412776"/>
            <a:ext cx="6850800" cy="792088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Universitets-, områdes- och fakultets-gemensamma kostnader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2132856"/>
            <a:ext cx="6850800" cy="3384376"/>
          </a:xfrm>
        </p:spPr>
        <p:txBody>
          <a:bodyPr>
            <a:normAutofit/>
          </a:bodyPr>
          <a:lstStyle/>
          <a:p>
            <a:r>
              <a:rPr lang="sv-SE" dirty="0" smtClean="0"/>
              <a:t>Fördelning av universitets-, områdes- och fakultetsgemensamma kostnader beror på institutionens andel av personalkostnader inom UGA </a:t>
            </a:r>
            <a:r>
              <a:rPr lang="sv-SE" dirty="0" err="1" smtClean="0"/>
              <a:t>resp</a:t>
            </a:r>
            <a:r>
              <a:rPr lang="sv-SE" dirty="0" smtClean="0"/>
              <a:t> FUF två år tidigare</a:t>
            </a:r>
          </a:p>
          <a:p>
            <a:r>
              <a:rPr lang="sv-SE" dirty="0" smtClean="0"/>
              <a:t>Institutionens egna indirekta kostnader tillkommer. Totalen utgör därefter institutionens OH-påslag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8964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1200" y="908720"/>
            <a:ext cx="6850800" cy="792088"/>
          </a:xfrm>
        </p:spPr>
        <p:txBody>
          <a:bodyPr>
            <a:normAutofit/>
          </a:bodyPr>
          <a:lstStyle/>
          <a:p>
            <a:r>
              <a:rPr lang="sv-SE" dirty="0" smtClean="0"/>
              <a:t>Lärarutbildningsbudget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484784"/>
            <a:ext cx="7956464" cy="4608512"/>
          </a:xfrm>
        </p:spPr>
        <p:txBody>
          <a:bodyPr>
            <a:normAutofit/>
          </a:bodyPr>
          <a:lstStyle/>
          <a:p>
            <a:r>
              <a:rPr lang="sv-SE" sz="1800" dirty="0"/>
              <a:t>Samordningsgruppen för lärarutbildning lämnar förslag till </a:t>
            </a:r>
            <a:r>
              <a:rPr lang="sv-SE" sz="1800" dirty="0" smtClean="0"/>
              <a:t>rektor/föreslå universitetsstyrelsen </a:t>
            </a:r>
            <a:r>
              <a:rPr lang="sv-SE" sz="1800" dirty="0" err="1" smtClean="0"/>
              <a:t>ang</a:t>
            </a:r>
            <a:r>
              <a:rPr lang="sv-SE" sz="1800" dirty="0" smtClean="0"/>
              <a:t> </a:t>
            </a:r>
            <a:r>
              <a:rPr lang="sv-SE" sz="1800" dirty="0"/>
              <a:t>lärarutbildningsbudget – </a:t>
            </a:r>
            <a:r>
              <a:rPr lang="sv-SE" sz="1800" dirty="0" smtClean="0"/>
              <a:t>augusti</a:t>
            </a:r>
          </a:p>
          <a:p>
            <a:r>
              <a:rPr lang="sv-SE" sz="1800" dirty="0" smtClean="0"/>
              <a:t>Samordningsresurs för utbildningen och studievägledning – 50% fast del (hur stor del av </a:t>
            </a:r>
            <a:r>
              <a:rPr lang="sv-SE" sz="1800" dirty="0" err="1" smtClean="0"/>
              <a:t>utb</a:t>
            </a:r>
            <a:r>
              <a:rPr lang="sv-SE" sz="1800" dirty="0" smtClean="0"/>
              <a:t> som läses på andra </a:t>
            </a:r>
            <a:r>
              <a:rPr lang="sv-SE" sz="1800" dirty="0" err="1" smtClean="0"/>
              <a:t>inst</a:t>
            </a:r>
            <a:r>
              <a:rPr lang="sv-SE" sz="1800" dirty="0" smtClean="0"/>
              <a:t>) och 50% rörlig del (hur många studenter på de olika </a:t>
            </a:r>
            <a:r>
              <a:rPr lang="sv-SE" sz="1800" dirty="0" err="1" smtClean="0"/>
              <a:t>lärarpgmen</a:t>
            </a:r>
            <a:r>
              <a:rPr lang="sv-SE" sz="1800" dirty="0" smtClean="0"/>
              <a:t>)</a:t>
            </a:r>
          </a:p>
          <a:p>
            <a:r>
              <a:rPr lang="sv-SE" sz="1800" dirty="0" smtClean="0"/>
              <a:t>Förstärkt ersättning för VFU administration (HSD)</a:t>
            </a:r>
          </a:p>
          <a:p>
            <a:r>
              <a:rPr lang="sv-SE" sz="1800" dirty="0" smtClean="0"/>
              <a:t>VFU-ersättning till kommuner (totalt 20 </a:t>
            </a:r>
            <a:r>
              <a:rPr lang="sv-SE" sz="1800" dirty="0" err="1" smtClean="0"/>
              <a:t>milj</a:t>
            </a:r>
            <a:r>
              <a:rPr lang="sv-SE" sz="1800" dirty="0" smtClean="0"/>
              <a:t> 2017– kostnaderna fördelas till </a:t>
            </a:r>
            <a:r>
              <a:rPr lang="sv-SE" sz="1800" dirty="0" err="1" smtClean="0"/>
              <a:t>inst</a:t>
            </a:r>
            <a:r>
              <a:rPr lang="sv-SE" sz="1800" dirty="0" smtClean="0"/>
              <a:t> utifrån HÅS inom utbildningsområde VFU)</a:t>
            </a:r>
          </a:p>
          <a:p>
            <a:r>
              <a:rPr lang="sv-SE" sz="1800" dirty="0" smtClean="0"/>
              <a:t>Ämnesdidaktisk forskarskola 229 tkr MND</a:t>
            </a:r>
          </a:p>
          <a:p>
            <a:r>
              <a:rPr lang="sv-SE" sz="1800" dirty="0" smtClean="0"/>
              <a:t>Medel för lärarutbildning för döva o hörselskadades behov</a:t>
            </a:r>
          </a:p>
          <a:p>
            <a:endParaRPr lang="sv-SE" sz="1800" dirty="0" smtClean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2016-10-26</a:t>
            </a:fld>
            <a:endParaRPr lang="sv-SE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936800" y="6152400"/>
            <a:ext cx="6091584" cy="518400"/>
          </a:xfrm>
        </p:spPr>
        <p:txBody>
          <a:bodyPr/>
          <a:lstStyle/>
          <a:p>
            <a:r>
              <a:rPr lang="sv-SE" dirty="0" smtClean="0"/>
              <a:t>/Henric Hertzman, Maria Gärdelöv/ Humanistiska fakultetskansliet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284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mall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U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U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powerpoint-mall.potx</Template>
  <TotalTime>1434</TotalTime>
  <Words>1270</Words>
  <Application>Microsoft Macintosh PowerPoint</Application>
  <PresentationFormat>Bildspel på skärmen (4:3)</PresentationFormat>
  <Paragraphs>191</Paragraphs>
  <Slides>24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24</vt:i4>
      </vt:variant>
    </vt:vector>
  </HeadingPairs>
  <TitlesOfParts>
    <vt:vector size="30" baseType="lpstr">
      <vt:lpstr>Arial</vt:lpstr>
      <vt:lpstr>Calibri</vt:lpstr>
      <vt:lpstr>Verdana</vt:lpstr>
      <vt:lpstr>powerpoint-mall</vt:lpstr>
      <vt:lpstr>SU Kronor</vt:lpstr>
      <vt:lpstr>SU Olivkvist</vt:lpstr>
      <vt:lpstr>Budgetprocessen vid Humanistiska fakulteten</vt:lpstr>
      <vt:lpstr>Humanistiska fakulteten 2016</vt:lpstr>
      <vt:lpstr>Budgetprocessen (något förenklad) </vt:lpstr>
      <vt:lpstr>Budgetskrivelsen (inst svarar 3/10)</vt:lpstr>
      <vt:lpstr>Budgetberedningen</vt:lpstr>
      <vt:lpstr>FUF – tilldelning HSD 2016-2018</vt:lpstr>
      <vt:lpstr>FUF – Humanistisk fakultet 2016</vt:lpstr>
      <vt:lpstr>FUF - 2016</vt:lpstr>
      <vt:lpstr>FUF - 2016</vt:lpstr>
      <vt:lpstr>Bilaga 3. Fördelning av anslaget för forskning och utbildning på forskarnivå</vt:lpstr>
      <vt:lpstr>UGA - 2016</vt:lpstr>
      <vt:lpstr>UGA - 2016</vt:lpstr>
      <vt:lpstr>PowerPoint-presentation</vt:lpstr>
      <vt:lpstr>PowerPoint-presentation</vt:lpstr>
      <vt:lpstr>PowerPoint-presentation</vt:lpstr>
      <vt:lpstr>PowerPoint-presentation</vt:lpstr>
      <vt:lpstr>UGA - 2016</vt:lpstr>
      <vt:lpstr>UGA - 2016</vt:lpstr>
      <vt:lpstr>Takbelopp (2016) (ett exempel)</vt:lpstr>
      <vt:lpstr>Bilaga 1. Fördelning av anslag för utbildning på grundnivå och avancerad nivå (UGA)</vt:lpstr>
      <vt:lpstr>Prognos, april och oktober</vt:lpstr>
      <vt:lpstr>PowerPoint-presentation</vt:lpstr>
      <vt:lpstr>Universitets-, områdes- och fakultets-gemensamma kostnader</vt:lpstr>
      <vt:lpstr>Lärarutbildningsbudget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Maria</dc:creator>
  <cp:lastModifiedBy>Henric Hertzman</cp:lastModifiedBy>
  <cp:revision>109</cp:revision>
  <dcterms:created xsi:type="dcterms:W3CDTF">2010-12-03T14:34:29Z</dcterms:created>
  <dcterms:modified xsi:type="dcterms:W3CDTF">2016-10-26T12:49:29Z</dcterms:modified>
</cp:coreProperties>
</file>