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8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9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0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1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2.xml" ContentType="application/vnd.openxmlformats-officedocument.presentationml.notesSlide+xml"/>
  <Override PartName="/ppt/tags/tag10.xml" ContentType="application/vnd.openxmlformats-officedocument.presentationml.tags+xml"/>
  <Override PartName="/ppt/notesSlides/notesSlide33.xml" ContentType="application/vnd.openxmlformats-officedocument.presentationml.notesSlide+xml"/>
  <Override PartName="/ppt/tags/tag11.xml" ContentType="application/vnd.openxmlformats-officedocument.presentationml.tags+xml"/>
  <Override PartName="/ppt/notesSlides/notesSlide34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5.xml" ContentType="application/vnd.openxmlformats-officedocument.presentationml.notesSlide+xml"/>
  <Override PartName="/ppt/tags/tag14.xml" ContentType="application/vnd.openxmlformats-officedocument.presentationml.tags+xml"/>
  <Override PartName="/ppt/notesSlides/notesSlide36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37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38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39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  <p:sldMasterId id="2147483652" r:id="rId2"/>
    <p:sldMasterId id="2147483654" r:id="rId3"/>
    <p:sldMasterId id="2147483830" r:id="rId4"/>
    <p:sldMasterId id="2147486766" r:id="rId5"/>
    <p:sldMasterId id="2147487099" r:id="rId6"/>
    <p:sldMasterId id="2147487263" r:id="rId7"/>
    <p:sldMasterId id="2147487366" r:id="rId8"/>
    <p:sldMasterId id="2147487481" r:id="rId9"/>
    <p:sldMasterId id="2147490288" r:id="rId10"/>
  </p:sldMasterIdLst>
  <p:notesMasterIdLst>
    <p:notesMasterId r:id="rId69"/>
  </p:notesMasterIdLst>
  <p:handoutMasterIdLst>
    <p:handoutMasterId r:id="rId70"/>
  </p:handoutMasterIdLst>
  <p:sldIdLst>
    <p:sldId id="398" r:id="rId11"/>
    <p:sldId id="508" r:id="rId12"/>
    <p:sldId id="478" r:id="rId13"/>
    <p:sldId id="388" r:id="rId14"/>
    <p:sldId id="441" r:id="rId15"/>
    <p:sldId id="499" r:id="rId16"/>
    <p:sldId id="480" r:id="rId17"/>
    <p:sldId id="529" r:id="rId18"/>
    <p:sldId id="527" r:id="rId19"/>
    <p:sldId id="530" r:id="rId20"/>
    <p:sldId id="524" r:id="rId21"/>
    <p:sldId id="500" r:id="rId22"/>
    <p:sldId id="509" r:id="rId23"/>
    <p:sldId id="510" r:id="rId24"/>
    <p:sldId id="511" r:id="rId25"/>
    <p:sldId id="512" r:id="rId26"/>
    <p:sldId id="536" r:id="rId27"/>
    <p:sldId id="531" r:id="rId28"/>
    <p:sldId id="532" r:id="rId29"/>
    <p:sldId id="533" r:id="rId30"/>
    <p:sldId id="534" r:id="rId31"/>
    <p:sldId id="535" r:id="rId32"/>
    <p:sldId id="490" r:id="rId33"/>
    <p:sldId id="494" r:id="rId34"/>
    <p:sldId id="495" r:id="rId35"/>
    <p:sldId id="492" r:id="rId36"/>
    <p:sldId id="523" r:id="rId37"/>
    <p:sldId id="525" r:id="rId38"/>
    <p:sldId id="421" r:id="rId39"/>
    <p:sldId id="475" r:id="rId40"/>
    <p:sldId id="2862" r:id="rId41"/>
    <p:sldId id="2855" r:id="rId42"/>
    <p:sldId id="286" r:id="rId43"/>
    <p:sldId id="318" r:id="rId44"/>
    <p:sldId id="2859" r:id="rId45"/>
    <p:sldId id="336" r:id="rId46"/>
    <p:sldId id="335" r:id="rId47"/>
    <p:sldId id="2858" r:id="rId48"/>
    <p:sldId id="2861" r:id="rId49"/>
    <p:sldId id="2854" r:id="rId50"/>
    <p:sldId id="289" r:id="rId51"/>
    <p:sldId id="2866" r:id="rId52"/>
    <p:sldId id="507" r:id="rId53"/>
    <p:sldId id="538" r:id="rId54"/>
    <p:sldId id="513" r:id="rId55"/>
    <p:sldId id="521" r:id="rId56"/>
    <p:sldId id="516" r:id="rId57"/>
    <p:sldId id="517" r:id="rId58"/>
    <p:sldId id="518" r:id="rId59"/>
    <p:sldId id="489" r:id="rId60"/>
    <p:sldId id="519" r:id="rId61"/>
    <p:sldId id="520" r:id="rId62"/>
    <p:sldId id="522" r:id="rId63"/>
    <p:sldId id="539" r:id="rId64"/>
    <p:sldId id="358" r:id="rId65"/>
    <p:sldId id="355" r:id="rId66"/>
    <p:sldId id="505" r:id="rId67"/>
    <p:sldId id="493" r:id="rId68"/>
  </p:sldIdLst>
  <p:sldSz cx="9144000" cy="6858000" type="screen4x3"/>
  <p:notesSz cx="6794500" cy="9931400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9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olina Pihlblad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2F5F"/>
    <a:srgbClr val="5F5F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68" autoAdjust="0"/>
    <p:restoredTop sz="85106" autoAdjust="0"/>
  </p:normalViewPr>
  <p:slideViewPr>
    <p:cSldViewPr>
      <p:cViewPr varScale="1">
        <p:scale>
          <a:sx n="57" d="100"/>
          <a:sy n="57" d="100"/>
        </p:scale>
        <p:origin x="148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2742" y="78"/>
      </p:cViewPr>
      <p:guideLst>
        <p:guide orient="horz" pos="3129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slide" Target="slides/slide56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handoutMaster" Target="handoutMasters/handout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" Type="http://schemas.openxmlformats.org/officeDocument/2006/relationships/slideMaster" Target="slideMasters/slideMaster7.xml"/><Relationship Id="rId71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6A891900-397A-4072-9D28-CC77BB5A42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DC124D1-A630-4FBA-A126-0F1F8F15DF0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A094C41-8A33-43DD-8738-12043185392A}" type="datetimeFigureOut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CF13182-6255-41F2-9AB1-857B9BF6C16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6B55B02-DC10-4FEB-8CA5-1FEC0372B4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1620881-23DE-40C8-BB0A-FA9704ABDC5C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0AEC800-3CD6-4DA1-B1BD-857BC879064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52E20675-3DCB-4233-8D93-AD5574B2347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810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24580" name="Rectangle 4">
            <a:extLst>
              <a:ext uri="{FF2B5EF4-FFF2-40B4-BE49-F238E27FC236}">
                <a16:creationId xmlns:a16="http://schemas.microsoft.com/office/drawing/2014/main" id="{0C1CCBEF-A5C9-4A80-9BB0-09860BFF677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45814584-62EE-4B5D-8A0E-4C98FE55AD4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5600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02E6CA1F-CCB8-411E-8C6B-E355E3EF254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7563A2CC-F0D9-4D0C-8CF7-E0CC490BAE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286687C-08D8-46E2-97FA-3BDFC42D7E78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Platshållare för bildobjekt 1">
            <a:extLst>
              <a:ext uri="{FF2B5EF4-FFF2-40B4-BE49-F238E27FC236}">
                <a16:creationId xmlns:a16="http://schemas.microsoft.com/office/drawing/2014/main" id="{1B4932A3-8142-42E0-81BA-042C5F6BA1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Platshållare för anteckningar 2">
            <a:extLst>
              <a:ext uri="{FF2B5EF4-FFF2-40B4-BE49-F238E27FC236}">
                <a16:creationId xmlns:a16="http://schemas.microsoft.com/office/drawing/2014/main" id="{E8829522-AD2D-4A0B-A8C2-86158207D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  <p:sp>
        <p:nvSpPr>
          <p:cNvPr id="27652" name="Platshållare för bildnummer 3">
            <a:extLst>
              <a:ext uri="{FF2B5EF4-FFF2-40B4-BE49-F238E27FC236}">
                <a16:creationId xmlns:a16="http://schemas.microsoft.com/office/drawing/2014/main" id="{3193955A-23F1-4206-B1F3-70FA9C70B0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86324A7-56B0-4354-915B-5E2854405A1E}" type="slidenum">
              <a:rPr lang="sv-SE" altLang="sv-SE" smtClean="0"/>
              <a:pPr/>
              <a:t>1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Platshållare för bildobjekt 1">
            <a:extLst>
              <a:ext uri="{FF2B5EF4-FFF2-40B4-BE49-F238E27FC236}">
                <a16:creationId xmlns:a16="http://schemas.microsoft.com/office/drawing/2014/main" id="{CD867DE6-EAED-4BBF-9029-F10028F5AC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Platshållare för anteckningar 2">
            <a:extLst>
              <a:ext uri="{FF2B5EF4-FFF2-40B4-BE49-F238E27FC236}">
                <a16:creationId xmlns:a16="http://schemas.microsoft.com/office/drawing/2014/main" id="{0DC05B14-6AD1-4373-9574-8FBC000CD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  <p:sp>
        <p:nvSpPr>
          <p:cNvPr id="29700" name="Platshållare för bildnummer 3">
            <a:extLst>
              <a:ext uri="{FF2B5EF4-FFF2-40B4-BE49-F238E27FC236}">
                <a16:creationId xmlns:a16="http://schemas.microsoft.com/office/drawing/2014/main" id="{2BE1EB81-AF40-4D79-B164-1026F6D5C6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22E907-5A9E-4EA5-9959-E4556E004E1B}" type="slidenum">
              <a:rPr lang="sv-SE" altLang="sv-SE" smtClean="0"/>
              <a:pPr/>
              <a:t>2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7F8EB2FB-C645-45F7-A707-7559450D08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FCBB419A-002A-42BA-AA0B-13C93554F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sv-SE" altLang="en-US" dirty="0">
              <a:latin typeface="Arial" panose="020B0604020202020204" pitchFamily="34" charset="0"/>
            </a:endParaRPr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CC75492A-E5BD-4E1F-A4E4-690E095491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35F43D5-408B-4180-9E31-A718CE95C9DF}" type="slidenum">
              <a:rPr lang="sv-SE" altLang="en-US" smtClean="0"/>
              <a:pPr/>
              <a:t>3</a:t>
            </a:fld>
            <a:endParaRPr lang="sv-SE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Platshållare för bildobjekt 1">
            <a:extLst>
              <a:ext uri="{FF2B5EF4-FFF2-40B4-BE49-F238E27FC236}">
                <a16:creationId xmlns:a16="http://schemas.microsoft.com/office/drawing/2014/main" id="{F1D99466-9285-4128-BF7E-56EF89EA3D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Platshållare för anteckningar 2">
            <a:extLst>
              <a:ext uri="{FF2B5EF4-FFF2-40B4-BE49-F238E27FC236}">
                <a16:creationId xmlns:a16="http://schemas.microsoft.com/office/drawing/2014/main" id="{D87C35AF-F5D3-47D2-9F79-B15F16EAD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  <p:sp>
        <p:nvSpPr>
          <p:cNvPr id="33796" name="Platshållare för bildnummer 3">
            <a:extLst>
              <a:ext uri="{FF2B5EF4-FFF2-40B4-BE49-F238E27FC236}">
                <a16:creationId xmlns:a16="http://schemas.microsoft.com/office/drawing/2014/main" id="{38E8A1EC-6D6D-4258-B2A3-A7A4F1C4BB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294A44A-7C9F-40B6-A5E5-6B52CFB04F59}" type="slidenum">
              <a:rPr lang="sv-SE" altLang="sv-SE" smtClean="0"/>
              <a:pPr/>
              <a:t>4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Platshållare för bildobjekt 1">
            <a:extLst>
              <a:ext uri="{FF2B5EF4-FFF2-40B4-BE49-F238E27FC236}">
                <a16:creationId xmlns:a16="http://schemas.microsoft.com/office/drawing/2014/main" id="{DE957FA1-9334-4563-BD71-BFE0C087FE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Platshållare för anteckningar 2">
            <a:extLst>
              <a:ext uri="{FF2B5EF4-FFF2-40B4-BE49-F238E27FC236}">
                <a16:creationId xmlns:a16="http://schemas.microsoft.com/office/drawing/2014/main" id="{5CF8F088-AA4C-427F-9DE8-11F2C5E0A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35844" name="Platshållare för bildnummer 3">
            <a:extLst>
              <a:ext uri="{FF2B5EF4-FFF2-40B4-BE49-F238E27FC236}">
                <a16:creationId xmlns:a16="http://schemas.microsoft.com/office/drawing/2014/main" id="{6044BE18-19AA-460E-AF72-CA2C57439A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A0B408F-64F0-4014-B421-2F9B9ADF4051}" type="slidenum">
              <a:rPr lang="sv-SE" altLang="sv-SE" smtClean="0"/>
              <a:pPr/>
              <a:t>5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Platshållare för bildobjekt 1">
            <a:extLst>
              <a:ext uri="{FF2B5EF4-FFF2-40B4-BE49-F238E27FC236}">
                <a16:creationId xmlns:a16="http://schemas.microsoft.com/office/drawing/2014/main" id="{A35D17C3-B938-434B-A3C5-C030643221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Platshållare för anteckningar 2">
            <a:extLst>
              <a:ext uri="{FF2B5EF4-FFF2-40B4-BE49-F238E27FC236}">
                <a16:creationId xmlns:a16="http://schemas.microsoft.com/office/drawing/2014/main" id="{C90C0E67-7F86-42D8-8086-0C8CE51BE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  <p:sp>
        <p:nvSpPr>
          <p:cNvPr id="37892" name="Platshållare för bildnummer 3">
            <a:extLst>
              <a:ext uri="{FF2B5EF4-FFF2-40B4-BE49-F238E27FC236}">
                <a16:creationId xmlns:a16="http://schemas.microsoft.com/office/drawing/2014/main" id="{963F5655-1BE6-4C0B-96B8-C240E28060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F8B3D4E-79E9-4DA2-B6F8-9A3DEB001047}" type="slidenum">
              <a:rPr lang="sv-SE" altLang="sv-SE" smtClean="0">
                <a:solidFill>
                  <a:srgbClr val="000000"/>
                </a:solidFill>
              </a:rPr>
              <a:pPr/>
              <a:t>6</a:t>
            </a:fld>
            <a:endParaRPr lang="sv-SE" altLang="sv-SE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bildobjekt 1">
            <a:extLst>
              <a:ext uri="{FF2B5EF4-FFF2-40B4-BE49-F238E27FC236}">
                <a16:creationId xmlns:a16="http://schemas.microsoft.com/office/drawing/2014/main" id="{F0D4C78B-52D6-4385-BBDA-564392216E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Platshållare för anteckningar 2">
            <a:extLst>
              <a:ext uri="{FF2B5EF4-FFF2-40B4-BE49-F238E27FC236}">
                <a16:creationId xmlns:a16="http://schemas.microsoft.com/office/drawing/2014/main" id="{D230B702-838D-4786-B895-E0DE1E66CF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Platshållare för bildnummer 3">
            <a:extLst>
              <a:ext uri="{FF2B5EF4-FFF2-40B4-BE49-F238E27FC236}">
                <a16:creationId xmlns:a16="http://schemas.microsoft.com/office/drawing/2014/main" id="{7BC838A3-1125-4A65-B00B-82388F7005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1E54D8F-9157-42D9-BC5C-2957B9DE324A}" type="slidenum">
              <a:rPr lang="sv-SE" altLang="en-US" smtClean="0"/>
              <a:pPr/>
              <a:t>7</a:t>
            </a:fld>
            <a:endParaRPr lang="sv-SE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Platshållare för bildobjekt 1">
            <a:extLst>
              <a:ext uri="{FF2B5EF4-FFF2-40B4-BE49-F238E27FC236}">
                <a16:creationId xmlns:a16="http://schemas.microsoft.com/office/drawing/2014/main" id="{661F4979-E350-4993-95C4-C7B6641E2E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Platshållare för anteckningar 2">
            <a:extLst>
              <a:ext uri="{FF2B5EF4-FFF2-40B4-BE49-F238E27FC236}">
                <a16:creationId xmlns:a16="http://schemas.microsoft.com/office/drawing/2014/main" id="{4BD0CB08-1CC5-42FC-8BDF-B12DDDB07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  <p:sp>
        <p:nvSpPr>
          <p:cNvPr id="44036" name="Platshållare för bildnummer 3">
            <a:extLst>
              <a:ext uri="{FF2B5EF4-FFF2-40B4-BE49-F238E27FC236}">
                <a16:creationId xmlns:a16="http://schemas.microsoft.com/office/drawing/2014/main" id="{E4593AE5-2E7A-4E80-807F-34A2A254B4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C2E6CD7-3309-4FF2-ABAF-E7F2B8E7DE96}" type="slidenum">
              <a:rPr lang="sv-SE" altLang="sv-SE" smtClean="0"/>
              <a:pPr/>
              <a:t>8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tshållare för bildobjekt 1">
            <a:extLst>
              <a:ext uri="{FF2B5EF4-FFF2-40B4-BE49-F238E27FC236}">
                <a16:creationId xmlns:a16="http://schemas.microsoft.com/office/drawing/2014/main" id="{4453EFE4-0BF4-4CA4-B926-900D789199F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Platshållare för anteckningar 2">
            <a:extLst>
              <a:ext uri="{FF2B5EF4-FFF2-40B4-BE49-F238E27FC236}">
                <a16:creationId xmlns:a16="http://schemas.microsoft.com/office/drawing/2014/main" id="{027BF74E-BFCB-4065-B435-E9ADDB7795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 dirty="0">
              <a:latin typeface="Arial" panose="020B0604020202020204" pitchFamily="34" charset="0"/>
            </a:endParaRPr>
          </a:p>
          <a:p>
            <a:endParaRPr lang="sv-SE" altLang="sv-SE" dirty="0">
              <a:latin typeface="Arial" panose="020B0604020202020204" pitchFamily="34" charset="0"/>
            </a:endParaRPr>
          </a:p>
        </p:txBody>
      </p:sp>
      <p:sp>
        <p:nvSpPr>
          <p:cNvPr id="46084" name="Platshållare för bildnummer 3">
            <a:extLst>
              <a:ext uri="{FF2B5EF4-FFF2-40B4-BE49-F238E27FC236}">
                <a16:creationId xmlns:a16="http://schemas.microsoft.com/office/drawing/2014/main" id="{D00BE672-94FE-48B4-909A-7492E9899C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D45931A-70B9-4AFE-8023-0B4E584D52C1}" type="slidenum">
              <a:rPr lang="sv-SE" altLang="sv-SE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/>
              <a:t>9</a:t>
            </a:fld>
            <a:endParaRPr lang="sv-SE" altLang="sv-SE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Platshållare för bildobjekt 1">
            <a:extLst>
              <a:ext uri="{FF2B5EF4-FFF2-40B4-BE49-F238E27FC236}">
                <a16:creationId xmlns:a16="http://schemas.microsoft.com/office/drawing/2014/main" id="{286BF55E-C255-4EF3-8D16-9EC9E4A1A8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Platshållare för anteckningar 2">
            <a:extLst>
              <a:ext uri="{FF2B5EF4-FFF2-40B4-BE49-F238E27FC236}">
                <a16:creationId xmlns:a16="http://schemas.microsoft.com/office/drawing/2014/main" id="{24D35645-F769-4403-8723-76DF747E9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 dirty="0">
              <a:latin typeface="Arial" panose="020B0604020202020204" pitchFamily="34" charset="0"/>
            </a:endParaRPr>
          </a:p>
        </p:txBody>
      </p:sp>
      <p:sp>
        <p:nvSpPr>
          <p:cNvPr id="41988" name="Platshållare för bildnummer 3">
            <a:extLst>
              <a:ext uri="{FF2B5EF4-FFF2-40B4-BE49-F238E27FC236}">
                <a16:creationId xmlns:a16="http://schemas.microsoft.com/office/drawing/2014/main" id="{B5C59234-E8C5-4C6A-B271-8F5BFA264C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4A5EDAF-8470-421B-AF70-FF8FA515E5A6}" type="slidenum">
              <a:rPr lang="sv-SE" altLang="sv-SE" smtClean="0"/>
              <a:pPr/>
              <a:t>10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tshållare för bildobjekt 1">
            <a:extLst>
              <a:ext uri="{FF2B5EF4-FFF2-40B4-BE49-F238E27FC236}">
                <a16:creationId xmlns:a16="http://schemas.microsoft.com/office/drawing/2014/main" id="{8307BF00-3291-4578-A129-A5068D4E65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087B9684-3766-4DFE-8721-DDC061015E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sv-SE" dirty="0"/>
          </a:p>
        </p:txBody>
      </p:sp>
      <p:sp>
        <p:nvSpPr>
          <p:cNvPr id="48132" name="Platshållare för bildnummer 3">
            <a:extLst>
              <a:ext uri="{FF2B5EF4-FFF2-40B4-BE49-F238E27FC236}">
                <a16:creationId xmlns:a16="http://schemas.microsoft.com/office/drawing/2014/main" id="{BA563E5D-B7BD-4180-904E-1F2A8CEDD6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D2F6C5E-8CEE-4FCA-B551-7DD07CBF93ED}" type="slidenum">
              <a:rPr lang="sv-SE" altLang="sv-SE" smtClean="0"/>
              <a:pPr/>
              <a:t>11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tshållare för bildobjekt 1">
            <a:extLst>
              <a:ext uri="{FF2B5EF4-FFF2-40B4-BE49-F238E27FC236}">
                <a16:creationId xmlns:a16="http://schemas.microsoft.com/office/drawing/2014/main" id="{92094F19-39CE-4498-B130-4123836EAE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Platshållare för anteckningar 2">
            <a:extLst>
              <a:ext uri="{FF2B5EF4-FFF2-40B4-BE49-F238E27FC236}">
                <a16:creationId xmlns:a16="http://schemas.microsoft.com/office/drawing/2014/main" id="{09B277C4-14F3-4F78-8D75-4EDB52C4F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  <p:sp>
        <p:nvSpPr>
          <p:cNvPr id="50180" name="Platshållare för bildnummer 3">
            <a:extLst>
              <a:ext uri="{FF2B5EF4-FFF2-40B4-BE49-F238E27FC236}">
                <a16:creationId xmlns:a16="http://schemas.microsoft.com/office/drawing/2014/main" id="{F3A9B569-186D-405D-AA16-D6F4F7CE65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6103B5A-D7D2-4706-B01E-52D23FF1F109}" type="slidenum">
              <a:rPr lang="sv-SE" altLang="sv-SE" smtClean="0">
                <a:solidFill>
                  <a:srgbClr val="000000"/>
                </a:solidFill>
              </a:rPr>
              <a:pPr/>
              <a:t>12</a:t>
            </a:fld>
            <a:endParaRPr lang="sv-SE" altLang="sv-SE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tshållare för bildobjekt 1">
            <a:extLst>
              <a:ext uri="{FF2B5EF4-FFF2-40B4-BE49-F238E27FC236}">
                <a16:creationId xmlns:a16="http://schemas.microsoft.com/office/drawing/2014/main" id="{3C8CFAF4-DAA7-4B5E-A83C-A068CF53C2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Platshållare för anteckningar 2">
            <a:extLst>
              <a:ext uri="{FF2B5EF4-FFF2-40B4-BE49-F238E27FC236}">
                <a16:creationId xmlns:a16="http://schemas.microsoft.com/office/drawing/2014/main" id="{DE9D7C50-CB5B-4FC6-AAFC-19C35ED6B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 dirty="0">
              <a:latin typeface="Arial" panose="020B0604020202020204" pitchFamily="34" charset="0"/>
            </a:endParaRPr>
          </a:p>
        </p:txBody>
      </p:sp>
      <p:sp>
        <p:nvSpPr>
          <p:cNvPr id="52228" name="Platshållare för bildnummer 3">
            <a:extLst>
              <a:ext uri="{FF2B5EF4-FFF2-40B4-BE49-F238E27FC236}">
                <a16:creationId xmlns:a16="http://schemas.microsoft.com/office/drawing/2014/main" id="{8E6CE8C2-992C-4812-A102-0356340095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1DC311B-ABAB-43EF-85D7-9A058A2DBFD7}" type="slidenum">
              <a:rPr lang="sv-SE" altLang="sv-SE" smtClean="0"/>
              <a:pPr/>
              <a:t>13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tshållare för bildobjekt 1">
            <a:extLst>
              <a:ext uri="{FF2B5EF4-FFF2-40B4-BE49-F238E27FC236}">
                <a16:creationId xmlns:a16="http://schemas.microsoft.com/office/drawing/2014/main" id="{FBD4EE4E-C64E-4601-8EBF-26A941D45F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Platshållare för anteckningar 2">
            <a:extLst>
              <a:ext uri="{FF2B5EF4-FFF2-40B4-BE49-F238E27FC236}">
                <a16:creationId xmlns:a16="http://schemas.microsoft.com/office/drawing/2014/main" id="{0D2BFD29-953E-4065-ACAD-6700BD6D1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  <p:sp>
        <p:nvSpPr>
          <p:cNvPr id="54276" name="Platshållare för bildnummer 3">
            <a:extLst>
              <a:ext uri="{FF2B5EF4-FFF2-40B4-BE49-F238E27FC236}">
                <a16:creationId xmlns:a16="http://schemas.microsoft.com/office/drawing/2014/main" id="{44176859-6E77-43C2-9434-41D211C3C0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A151233-D746-45FE-9DF1-DB2D2080D756}" type="slidenum">
              <a:rPr lang="sv-SE" altLang="sv-SE" smtClean="0"/>
              <a:pPr/>
              <a:t>14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tshållare för bildobjekt 1">
            <a:extLst>
              <a:ext uri="{FF2B5EF4-FFF2-40B4-BE49-F238E27FC236}">
                <a16:creationId xmlns:a16="http://schemas.microsoft.com/office/drawing/2014/main" id="{5F2E2DD4-BAA9-4812-BF68-FDB7DE24D1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Platshållare för anteckningar 2">
            <a:extLst>
              <a:ext uri="{FF2B5EF4-FFF2-40B4-BE49-F238E27FC236}">
                <a16:creationId xmlns:a16="http://schemas.microsoft.com/office/drawing/2014/main" id="{5A2BD102-7B28-4F5D-9809-E08A5E70D0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  <p:sp>
        <p:nvSpPr>
          <p:cNvPr id="56324" name="Platshållare för bildnummer 3">
            <a:extLst>
              <a:ext uri="{FF2B5EF4-FFF2-40B4-BE49-F238E27FC236}">
                <a16:creationId xmlns:a16="http://schemas.microsoft.com/office/drawing/2014/main" id="{5B86B9E9-0D5A-4093-BDA3-D068C81C1C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A9CBA6C-E770-4B7B-8B7E-2489EF808144}" type="slidenum">
              <a:rPr lang="sv-SE" altLang="sv-SE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15</a:t>
            </a:fld>
            <a:endParaRPr lang="sv-SE" altLang="sv-SE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tshållare för bildobjekt 1">
            <a:extLst>
              <a:ext uri="{FF2B5EF4-FFF2-40B4-BE49-F238E27FC236}">
                <a16:creationId xmlns:a16="http://schemas.microsoft.com/office/drawing/2014/main" id="{F3C39F3A-43C1-4E69-B5F7-C684BED77F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Platshållare för anteckningar 2">
            <a:extLst>
              <a:ext uri="{FF2B5EF4-FFF2-40B4-BE49-F238E27FC236}">
                <a16:creationId xmlns:a16="http://schemas.microsoft.com/office/drawing/2014/main" id="{B2FB7359-C939-4E50-87DC-250DB5ECB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  <p:sp>
        <p:nvSpPr>
          <p:cNvPr id="58372" name="Platshållare för bildnummer 3">
            <a:extLst>
              <a:ext uri="{FF2B5EF4-FFF2-40B4-BE49-F238E27FC236}">
                <a16:creationId xmlns:a16="http://schemas.microsoft.com/office/drawing/2014/main" id="{B37F3982-25D7-42C8-82F7-64149FF54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2779641-F757-4CED-BB4E-D8E7BF044958}" type="slidenum">
              <a:rPr lang="sv-SE" altLang="sv-SE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16</a:t>
            </a:fld>
            <a:endParaRPr lang="sv-SE" altLang="sv-SE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tshållare för bildobjekt 1">
            <a:extLst>
              <a:ext uri="{FF2B5EF4-FFF2-40B4-BE49-F238E27FC236}">
                <a16:creationId xmlns:a16="http://schemas.microsoft.com/office/drawing/2014/main" id="{69F5EB5B-043F-46AE-BBCE-C2218EB3A6B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Platshållare för anteckningar 2">
            <a:extLst>
              <a:ext uri="{FF2B5EF4-FFF2-40B4-BE49-F238E27FC236}">
                <a16:creationId xmlns:a16="http://schemas.microsoft.com/office/drawing/2014/main" id="{CAAEF2E5-F9E2-4E34-A279-25FFE77C5F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  <p:sp>
        <p:nvSpPr>
          <p:cNvPr id="60420" name="Platshållare för bildnummer 3">
            <a:extLst>
              <a:ext uri="{FF2B5EF4-FFF2-40B4-BE49-F238E27FC236}">
                <a16:creationId xmlns:a16="http://schemas.microsoft.com/office/drawing/2014/main" id="{4EFBE71E-2F9A-4DC5-894D-A8CC7BB8F7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4CA41D5-0DA6-47D3-A5B4-D3DAC96383C4}" type="slidenum">
              <a:rPr lang="sv-SE" altLang="sv-SE" smtClean="0"/>
              <a:pPr/>
              <a:t>17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tshållare för bildobjekt 1">
            <a:extLst>
              <a:ext uri="{FF2B5EF4-FFF2-40B4-BE49-F238E27FC236}">
                <a16:creationId xmlns:a16="http://schemas.microsoft.com/office/drawing/2014/main" id="{CDB63A96-D636-49F3-848D-7D0BB6CF40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02B3B883-42E1-481A-8D76-BE9E1F0B24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sv-SE" dirty="0"/>
          </a:p>
        </p:txBody>
      </p:sp>
      <p:sp>
        <p:nvSpPr>
          <p:cNvPr id="62468" name="Platshållare för bildnummer 3">
            <a:extLst>
              <a:ext uri="{FF2B5EF4-FFF2-40B4-BE49-F238E27FC236}">
                <a16:creationId xmlns:a16="http://schemas.microsoft.com/office/drawing/2014/main" id="{1FAA5922-CE58-4A96-8BF0-FDB6B69F78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8509EBB-0638-41CC-8746-DDA2E0855317}" type="slidenum">
              <a:rPr lang="sv-SE" altLang="sv-SE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18</a:t>
            </a:fld>
            <a:endParaRPr lang="sv-SE" altLang="sv-SE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tshållare för bildobjekt 1">
            <a:extLst>
              <a:ext uri="{FF2B5EF4-FFF2-40B4-BE49-F238E27FC236}">
                <a16:creationId xmlns:a16="http://schemas.microsoft.com/office/drawing/2014/main" id="{B02F1D1B-ADD6-439F-90FC-DC12546613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Platshållare för anteckningar 2">
            <a:extLst>
              <a:ext uri="{FF2B5EF4-FFF2-40B4-BE49-F238E27FC236}">
                <a16:creationId xmlns:a16="http://schemas.microsoft.com/office/drawing/2014/main" id="{EF83A956-1551-41AB-B506-97854D0EC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 dirty="0">
              <a:latin typeface="Arial" panose="020B0604020202020204" pitchFamily="34" charset="0"/>
            </a:endParaRPr>
          </a:p>
        </p:txBody>
      </p:sp>
      <p:sp>
        <p:nvSpPr>
          <p:cNvPr id="64516" name="Platshållare för bildnummer 3">
            <a:extLst>
              <a:ext uri="{FF2B5EF4-FFF2-40B4-BE49-F238E27FC236}">
                <a16:creationId xmlns:a16="http://schemas.microsoft.com/office/drawing/2014/main" id="{E09075A1-2BEF-4595-8F8D-45A4DBB40A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DF4CB4A-A314-48CE-B4D3-599D0E9F75CC}" type="slidenum">
              <a:rPr lang="sv-SE" altLang="sv-SE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19</a:t>
            </a:fld>
            <a:endParaRPr lang="sv-SE" altLang="sv-SE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tshållare för bildobjekt 1">
            <a:extLst>
              <a:ext uri="{FF2B5EF4-FFF2-40B4-BE49-F238E27FC236}">
                <a16:creationId xmlns:a16="http://schemas.microsoft.com/office/drawing/2014/main" id="{ABABD937-99E8-4E9F-B0D2-90B305F59A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Platshållare för anteckningar 2">
            <a:extLst>
              <a:ext uri="{FF2B5EF4-FFF2-40B4-BE49-F238E27FC236}">
                <a16:creationId xmlns:a16="http://schemas.microsoft.com/office/drawing/2014/main" id="{C8D46688-ADAD-4471-8D7D-84CBC9261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  <p:sp>
        <p:nvSpPr>
          <p:cNvPr id="66564" name="Platshållare för bildnummer 3">
            <a:extLst>
              <a:ext uri="{FF2B5EF4-FFF2-40B4-BE49-F238E27FC236}">
                <a16:creationId xmlns:a16="http://schemas.microsoft.com/office/drawing/2014/main" id="{0B5C3E4E-8430-48B6-A9D9-0E2B2905B7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916447B-E992-4A0B-9687-07D2090BF879}" type="slidenum">
              <a:rPr lang="sv-SE" altLang="sv-SE" smtClean="0"/>
              <a:pPr/>
              <a:t>20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Platshållare för bildobjekt 1">
            <a:extLst>
              <a:ext uri="{FF2B5EF4-FFF2-40B4-BE49-F238E27FC236}">
                <a16:creationId xmlns:a16="http://schemas.microsoft.com/office/drawing/2014/main" id="{997C0878-66DC-4D56-BA5A-F1539ED8EA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Platshållare för anteckningar 2">
            <a:extLst>
              <a:ext uri="{FF2B5EF4-FFF2-40B4-BE49-F238E27FC236}">
                <a16:creationId xmlns:a16="http://schemas.microsoft.com/office/drawing/2014/main" id="{375D7AC4-D053-4914-9437-D55ADB33A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  <p:sp>
        <p:nvSpPr>
          <p:cNvPr id="68612" name="Platshållare för bildnummer 3">
            <a:extLst>
              <a:ext uri="{FF2B5EF4-FFF2-40B4-BE49-F238E27FC236}">
                <a16:creationId xmlns:a16="http://schemas.microsoft.com/office/drawing/2014/main" id="{F2695264-A2BC-41EE-BF51-3A7FD69C70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AB9997D-6665-4C11-B3F4-B44626B6B9D5}" type="slidenum">
              <a:rPr lang="sv-SE" altLang="sv-SE" smtClean="0"/>
              <a:pPr/>
              <a:t>21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tshållare för bildobjekt 1">
            <a:extLst>
              <a:ext uri="{FF2B5EF4-FFF2-40B4-BE49-F238E27FC236}">
                <a16:creationId xmlns:a16="http://schemas.microsoft.com/office/drawing/2014/main" id="{245B4C9F-8E52-435B-A5DE-F12154FA8B4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Platshållare för anteckningar 2">
            <a:extLst>
              <a:ext uri="{FF2B5EF4-FFF2-40B4-BE49-F238E27FC236}">
                <a16:creationId xmlns:a16="http://schemas.microsoft.com/office/drawing/2014/main" id="{EE6ED49A-A269-40B3-9D36-8B8A645DCB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  <p:sp>
        <p:nvSpPr>
          <p:cNvPr id="70660" name="Platshållare för bildnummer 3">
            <a:extLst>
              <a:ext uri="{FF2B5EF4-FFF2-40B4-BE49-F238E27FC236}">
                <a16:creationId xmlns:a16="http://schemas.microsoft.com/office/drawing/2014/main" id="{2634BB03-0E1A-40EE-82DC-A50900743D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0259A50-7C8F-4F19-9E89-02966C957A5B}" type="slidenum">
              <a:rPr lang="sv-SE" altLang="sv-SE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22</a:t>
            </a:fld>
            <a:endParaRPr lang="sv-SE" altLang="sv-SE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tshållare för bildobjekt 1">
            <a:extLst>
              <a:ext uri="{FF2B5EF4-FFF2-40B4-BE49-F238E27FC236}">
                <a16:creationId xmlns:a16="http://schemas.microsoft.com/office/drawing/2014/main" id="{CEEBFA07-C9D8-4701-A893-F080B8137A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Platshållare för anteckningar 2">
            <a:extLst>
              <a:ext uri="{FF2B5EF4-FFF2-40B4-BE49-F238E27FC236}">
                <a16:creationId xmlns:a16="http://schemas.microsoft.com/office/drawing/2014/main" id="{00B82EC0-EB8F-4A50-8EFE-9978B4DCA0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72708" name="Platshållare för bildnummer 3">
            <a:extLst>
              <a:ext uri="{FF2B5EF4-FFF2-40B4-BE49-F238E27FC236}">
                <a16:creationId xmlns:a16="http://schemas.microsoft.com/office/drawing/2014/main" id="{0A07B01E-6E53-4571-A043-9E37AE9D79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7D4FE8A-2002-45AB-8FEC-EB3E9143AA29}" type="slidenum">
              <a:rPr lang="sv-SE" altLang="en-US" smtClean="0">
                <a:solidFill>
                  <a:srgbClr val="000000"/>
                </a:solidFill>
              </a:rPr>
              <a:pPr/>
              <a:t>23</a:t>
            </a:fld>
            <a:endParaRPr lang="sv-SE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tshållare för bildobjekt 1">
            <a:extLst>
              <a:ext uri="{FF2B5EF4-FFF2-40B4-BE49-F238E27FC236}">
                <a16:creationId xmlns:a16="http://schemas.microsoft.com/office/drawing/2014/main" id="{4E44BED1-CE89-478F-8310-79F1763C23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Platshållare för anteckningar 2">
            <a:extLst>
              <a:ext uri="{FF2B5EF4-FFF2-40B4-BE49-F238E27FC236}">
                <a16:creationId xmlns:a16="http://schemas.microsoft.com/office/drawing/2014/main" id="{D5557DC9-4FC3-4FA6-9898-BFC6E41F8E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74756" name="Platshållare för bildnummer 3">
            <a:extLst>
              <a:ext uri="{FF2B5EF4-FFF2-40B4-BE49-F238E27FC236}">
                <a16:creationId xmlns:a16="http://schemas.microsoft.com/office/drawing/2014/main" id="{2E819357-7309-40B9-A7F9-3D92BE74AA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F41D4C0-1B66-4AFA-B000-5CF7405B941C}" type="slidenum">
              <a:rPr lang="sv-SE" altLang="en-US" smtClean="0">
                <a:solidFill>
                  <a:srgbClr val="000000"/>
                </a:solidFill>
              </a:rPr>
              <a:pPr/>
              <a:t>24</a:t>
            </a:fld>
            <a:endParaRPr lang="sv-SE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tshållare för bildobjekt 1">
            <a:extLst>
              <a:ext uri="{FF2B5EF4-FFF2-40B4-BE49-F238E27FC236}">
                <a16:creationId xmlns:a16="http://schemas.microsoft.com/office/drawing/2014/main" id="{A66316E1-D63D-4605-9F25-1F1C49EEF3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Platshållare för anteckningar 2">
            <a:extLst>
              <a:ext uri="{FF2B5EF4-FFF2-40B4-BE49-F238E27FC236}">
                <a16:creationId xmlns:a16="http://schemas.microsoft.com/office/drawing/2014/main" id="{BB0E86B9-4ACE-45D5-B442-D17DCEEB97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6804" name="Platshållare för bildnummer 3">
            <a:extLst>
              <a:ext uri="{FF2B5EF4-FFF2-40B4-BE49-F238E27FC236}">
                <a16:creationId xmlns:a16="http://schemas.microsoft.com/office/drawing/2014/main" id="{3BF7C7D3-C4B7-4E9E-A100-C9042062B1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05227A-7C19-492A-AC8D-F3FA96450D5C}" type="slidenum">
              <a:rPr lang="sv-SE" altLang="en-US" smtClean="0">
                <a:solidFill>
                  <a:srgbClr val="000000"/>
                </a:solidFill>
              </a:rPr>
              <a:pPr/>
              <a:t>25</a:t>
            </a:fld>
            <a:endParaRPr lang="sv-SE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tshållare för bildobjekt 1">
            <a:extLst>
              <a:ext uri="{FF2B5EF4-FFF2-40B4-BE49-F238E27FC236}">
                <a16:creationId xmlns:a16="http://schemas.microsoft.com/office/drawing/2014/main" id="{6123E17F-199F-463B-AD44-F4AD7FF947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Platshållare för anteckningar 2">
            <a:extLst>
              <a:ext uri="{FF2B5EF4-FFF2-40B4-BE49-F238E27FC236}">
                <a16:creationId xmlns:a16="http://schemas.microsoft.com/office/drawing/2014/main" id="{C36A4015-65BD-4F2F-93E9-3AD8115D2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78852" name="Platshållare för bildnummer 3">
            <a:extLst>
              <a:ext uri="{FF2B5EF4-FFF2-40B4-BE49-F238E27FC236}">
                <a16:creationId xmlns:a16="http://schemas.microsoft.com/office/drawing/2014/main" id="{ABB59C14-F560-48D8-901D-20BD265534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38B0F2-A431-464A-85CA-1BF04A359929}" type="slidenum">
              <a:rPr lang="sv-SE" altLang="en-US" smtClean="0">
                <a:solidFill>
                  <a:srgbClr val="000000"/>
                </a:solidFill>
              </a:rPr>
              <a:pPr/>
              <a:t>26</a:t>
            </a:fld>
            <a:endParaRPr lang="sv-SE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Platshållare för bildobjekt 1">
            <a:extLst>
              <a:ext uri="{FF2B5EF4-FFF2-40B4-BE49-F238E27FC236}">
                <a16:creationId xmlns:a16="http://schemas.microsoft.com/office/drawing/2014/main" id="{A7B4C308-CBCB-4A4E-867A-F76655E2E41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Platshållare för anteckningar 2">
            <a:extLst>
              <a:ext uri="{FF2B5EF4-FFF2-40B4-BE49-F238E27FC236}">
                <a16:creationId xmlns:a16="http://schemas.microsoft.com/office/drawing/2014/main" id="{1F119B3F-FA8C-4346-864E-98E58C02D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 dirty="0">
              <a:latin typeface="Arial" panose="020B0604020202020204" pitchFamily="34" charset="0"/>
            </a:endParaRPr>
          </a:p>
        </p:txBody>
      </p:sp>
      <p:sp>
        <p:nvSpPr>
          <p:cNvPr id="80900" name="Platshållare för bildnummer 3">
            <a:extLst>
              <a:ext uri="{FF2B5EF4-FFF2-40B4-BE49-F238E27FC236}">
                <a16:creationId xmlns:a16="http://schemas.microsoft.com/office/drawing/2014/main" id="{A1C85540-A939-4497-BA1B-182DBF68B5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B402C4C-C441-4C1A-AFE4-3EF3C5C93D5B}" type="slidenum">
              <a:rPr lang="sv-SE" altLang="sv-SE" smtClean="0"/>
              <a:pPr/>
              <a:t>27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tshållare för bildobjekt 1">
            <a:extLst>
              <a:ext uri="{FF2B5EF4-FFF2-40B4-BE49-F238E27FC236}">
                <a16:creationId xmlns:a16="http://schemas.microsoft.com/office/drawing/2014/main" id="{A9B00B60-30AA-4CDF-84B3-87B3CE265F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Platshållare för anteckningar 2">
            <a:extLst>
              <a:ext uri="{FF2B5EF4-FFF2-40B4-BE49-F238E27FC236}">
                <a16:creationId xmlns:a16="http://schemas.microsoft.com/office/drawing/2014/main" id="{33E61C72-107D-4201-A8F6-00CAFAA06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3972" name="Platshållare för bildnummer 3">
            <a:extLst>
              <a:ext uri="{FF2B5EF4-FFF2-40B4-BE49-F238E27FC236}">
                <a16:creationId xmlns:a16="http://schemas.microsoft.com/office/drawing/2014/main" id="{7FA107AA-F33E-41DD-BF90-EC931FD913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E87B692-2D4C-4A3F-B2C3-CCB2D31391A9}" type="slidenum">
              <a:rPr lang="sv-SE" altLang="sv-SE" smtClean="0"/>
              <a:pPr/>
              <a:t>29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>
            <a:extLst>
              <a:ext uri="{FF2B5EF4-FFF2-40B4-BE49-F238E27FC236}">
                <a16:creationId xmlns:a16="http://schemas.microsoft.com/office/drawing/2014/main" id="{0E852672-74D4-406E-BBD2-2D8D0159FD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>
            <a:extLst>
              <a:ext uri="{FF2B5EF4-FFF2-40B4-BE49-F238E27FC236}">
                <a16:creationId xmlns:a16="http://schemas.microsoft.com/office/drawing/2014/main" id="{E9A7E0B1-6094-45B6-9C68-955361D8B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6020" name="Slide Number Placeholder 3">
            <a:extLst>
              <a:ext uri="{FF2B5EF4-FFF2-40B4-BE49-F238E27FC236}">
                <a16:creationId xmlns:a16="http://schemas.microsoft.com/office/drawing/2014/main" id="{F6FDBDB7-FEC9-4B3A-926D-4078C37975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00D49BF-13A4-4247-8BD0-08F1D292231F}" type="slidenum">
              <a:rPr lang="sv-SE" altLang="en-US" smtClean="0"/>
              <a:pPr/>
              <a:t>30</a:t>
            </a:fld>
            <a:endParaRPr lang="sv-SE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32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383923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33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162584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tshållare för bildobjekt 1">
            <a:extLst>
              <a:ext uri="{FF2B5EF4-FFF2-40B4-BE49-F238E27FC236}">
                <a16:creationId xmlns:a16="http://schemas.microsoft.com/office/drawing/2014/main" id="{2A6E75BD-E665-4676-BAF0-52706EFC9C0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Platshållare för anteckningar 2">
            <a:extLst>
              <a:ext uri="{FF2B5EF4-FFF2-40B4-BE49-F238E27FC236}">
                <a16:creationId xmlns:a16="http://schemas.microsoft.com/office/drawing/2014/main" id="{36B9EBF1-69D7-4C56-AEAB-B06D4BC476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altLang="sv-SE" dirty="0"/>
          </a:p>
        </p:txBody>
      </p:sp>
      <p:sp>
        <p:nvSpPr>
          <p:cNvPr id="56324" name="Platshållare för bildnummer 3">
            <a:extLst>
              <a:ext uri="{FF2B5EF4-FFF2-40B4-BE49-F238E27FC236}">
                <a16:creationId xmlns:a16="http://schemas.microsoft.com/office/drawing/2014/main" id="{FBD99DAB-6945-4EEF-AB89-F377906CEE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09B9312-7EEF-4630-B135-34D26ACD9D25}" type="slidenum">
              <a:rPr lang="sv-SE" altLang="sv-SE">
                <a:latin typeface="Calibri" panose="020F0502020204030204" pitchFamily="34" charset="0"/>
              </a:rPr>
              <a:pPr/>
              <a:t>34</a:t>
            </a:fld>
            <a:endParaRPr lang="sv-SE" altLang="sv-SE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35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514506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tshållare för bildobjekt 1">
            <a:extLst>
              <a:ext uri="{FF2B5EF4-FFF2-40B4-BE49-F238E27FC236}">
                <a16:creationId xmlns:a16="http://schemas.microsoft.com/office/drawing/2014/main" id="{F84D67F4-C305-48E6-A125-F3E08413C6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Platshållare för anteckningar 2">
            <a:extLst>
              <a:ext uri="{FF2B5EF4-FFF2-40B4-BE49-F238E27FC236}">
                <a16:creationId xmlns:a16="http://schemas.microsoft.com/office/drawing/2014/main" id="{260741E7-F037-43DD-9AA5-1423BBE9F80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altLang="sv-SE" dirty="0"/>
          </a:p>
        </p:txBody>
      </p:sp>
      <p:sp>
        <p:nvSpPr>
          <p:cNvPr id="60420" name="Platshållare för bildnummer 3">
            <a:extLst>
              <a:ext uri="{FF2B5EF4-FFF2-40B4-BE49-F238E27FC236}">
                <a16:creationId xmlns:a16="http://schemas.microsoft.com/office/drawing/2014/main" id="{54BE1110-8609-498F-BA7D-76E559CCDA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DBC3E6F-D85E-4DBB-A090-27407C85AF78}" type="slidenum">
              <a:rPr lang="sv-SE" altLang="sv-SE">
                <a:latin typeface="Calibri" panose="020F0502020204030204" pitchFamily="34" charset="0"/>
              </a:rPr>
              <a:pPr/>
              <a:t>36</a:t>
            </a:fld>
            <a:endParaRPr lang="sv-SE" altLang="sv-SE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37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352103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38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734111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39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8969248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40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7108621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41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1810155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42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01287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Platshållare för bildobjekt 1">
            <a:extLst>
              <a:ext uri="{FF2B5EF4-FFF2-40B4-BE49-F238E27FC236}">
                <a16:creationId xmlns:a16="http://schemas.microsoft.com/office/drawing/2014/main" id="{6376175F-4EAA-4262-8D65-23ED6F83CF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Platshållare för anteckningar 2">
            <a:extLst>
              <a:ext uri="{FF2B5EF4-FFF2-40B4-BE49-F238E27FC236}">
                <a16:creationId xmlns:a16="http://schemas.microsoft.com/office/drawing/2014/main" id="{747DE339-42C8-4F8A-A900-73486166BB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  <p:sp>
        <p:nvSpPr>
          <p:cNvPr id="88068" name="Platshållare för bildnummer 3">
            <a:extLst>
              <a:ext uri="{FF2B5EF4-FFF2-40B4-BE49-F238E27FC236}">
                <a16:creationId xmlns:a16="http://schemas.microsoft.com/office/drawing/2014/main" id="{1514FF1B-1140-46B1-9C4C-0F3E179341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DD63A0E-9818-406C-B414-930EAAB802C3}" type="slidenum">
              <a:rPr lang="sv-SE" altLang="sv-SE" smtClean="0">
                <a:solidFill>
                  <a:srgbClr val="000000"/>
                </a:solidFill>
              </a:rPr>
              <a:pPr/>
              <a:t>43</a:t>
            </a:fld>
            <a:endParaRPr lang="sv-SE" alt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656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Platshållare för bildobjekt 1">
            <a:extLst>
              <a:ext uri="{FF2B5EF4-FFF2-40B4-BE49-F238E27FC236}">
                <a16:creationId xmlns:a16="http://schemas.microsoft.com/office/drawing/2014/main" id="{2A3E8C23-A3DD-4F6A-BC17-13BAB417A1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Platshållare för anteckningar 2">
            <a:extLst>
              <a:ext uri="{FF2B5EF4-FFF2-40B4-BE49-F238E27FC236}">
                <a16:creationId xmlns:a16="http://schemas.microsoft.com/office/drawing/2014/main" id="{FBE268C6-A59A-4636-9794-423FE1D9D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5236" name="Platshållare för bildnummer 3">
            <a:extLst>
              <a:ext uri="{FF2B5EF4-FFF2-40B4-BE49-F238E27FC236}">
                <a16:creationId xmlns:a16="http://schemas.microsoft.com/office/drawing/2014/main" id="{5E1BECB5-2667-43EB-8186-10793EE27D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D2A2A96-33B0-4ABC-9075-ECB30AE24AD1}" type="slidenum">
              <a:rPr lang="sv-SE" altLang="sv-SE" smtClean="0"/>
              <a:pPr/>
              <a:t>45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Platshållare för bildobjekt 1">
            <a:extLst>
              <a:ext uri="{FF2B5EF4-FFF2-40B4-BE49-F238E27FC236}">
                <a16:creationId xmlns:a16="http://schemas.microsoft.com/office/drawing/2014/main" id="{08878F11-EE8F-49A9-BC1D-434C97927C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Platshållare för anteckningar 2">
            <a:extLst>
              <a:ext uri="{FF2B5EF4-FFF2-40B4-BE49-F238E27FC236}">
                <a16:creationId xmlns:a16="http://schemas.microsoft.com/office/drawing/2014/main" id="{3DF92C18-91E9-456E-9609-92434E935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  <p:sp>
        <p:nvSpPr>
          <p:cNvPr id="97284" name="Platshållare för bildnummer 3">
            <a:extLst>
              <a:ext uri="{FF2B5EF4-FFF2-40B4-BE49-F238E27FC236}">
                <a16:creationId xmlns:a16="http://schemas.microsoft.com/office/drawing/2014/main" id="{52538A3E-E977-4DFB-B2AA-2142D00295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BBEF5E2-0F64-4FB7-BF1B-4D2E946E6608}" type="slidenum">
              <a:rPr lang="sv-SE" altLang="sv-SE" smtClean="0"/>
              <a:pPr/>
              <a:t>46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Platshållare för bildobjekt 1">
            <a:extLst>
              <a:ext uri="{FF2B5EF4-FFF2-40B4-BE49-F238E27FC236}">
                <a16:creationId xmlns:a16="http://schemas.microsoft.com/office/drawing/2014/main" id="{D44C0A0A-73A2-4981-BEF6-E68E7BA704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Platshållare för anteckningar 2">
            <a:extLst>
              <a:ext uri="{FF2B5EF4-FFF2-40B4-BE49-F238E27FC236}">
                <a16:creationId xmlns:a16="http://schemas.microsoft.com/office/drawing/2014/main" id="{47F1DC49-28BE-47FE-A8EF-EE954E46D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  <p:sp>
        <p:nvSpPr>
          <p:cNvPr id="102404" name="Platshållare för bildnummer 3">
            <a:extLst>
              <a:ext uri="{FF2B5EF4-FFF2-40B4-BE49-F238E27FC236}">
                <a16:creationId xmlns:a16="http://schemas.microsoft.com/office/drawing/2014/main" id="{92CC4BBF-1732-4628-840E-F7FA4A177A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48B4A95-FE01-435A-A743-A1C7E2C18CD2}" type="slidenum">
              <a:rPr lang="sv-SE" altLang="sv-SE" smtClean="0"/>
              <a:pPr/>
              <a:t>47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Platshållare för bildobjekt 1">
            <a:extLst>
              <a:ext uri="{FF2B5EF4-FFF2-40B4-BE49-F238E27FC236}">
                <a16:creationId xmlns:a16="http://schemas.microsoft.com/office/drawing/2014/main" id="{86ACF7D5-8152-4BBF-9049-543439D053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Platshållare för anteckningar 2">
            <a:extLst>
              <a:ext uri="{FF2B5EF4-FFF2-40B4-BE49-F238E27FC236}">
                <a16:creationId xmlns:a16="http://schemas.microsoft.com/office/drawing/2014/main" id="{01BA455E-3F8D-473A-B19D-8837E8011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  <p:sp>
        <p:nvSpPr>
          <p:cNvPr id="104452" name="Platshållare för bildnummer 3">
            <a:extLst>
              <a:ext uri="{FF2B5EF4-FFF2-40B4-BE49-F238E27FC236}">
                <a16:creationId xmlns:a16="http://schemas.microsoft.com/office/drawing/2014/main" id="{83FE6EAC-128A-4164-A444-DF75856614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D6BEFB6-4295-4F0E-9CA3-C1C94C2D29BD}" type="slidenum">
              <a:rPr lang="sv-SE" altLang="sv-SE" smtClean="0"/>
              <a:pPr/>
              <a:t>48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Platshållare för bildobjekt 1">
            <a:extLst>
              <a:ext uri="{FF2B5EF4-FFF2-40B4-BE49-F238E27FC236}">
                <a16:creationId xmlns:a16="http://schemas.microsoft.com/office/drawing/2014/main" id="{26B1E85D-242B-445A-90E1-F50A2742A3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Platshållare för anteckningar 2">
            <a:extLst>
              <a:ext uri="{FF2B5EF4-FFF2-40B4-BE49-F238E27FC236}">
                <a16:creationId xmlns:a16="http://schemas.microsoft.com/office/drawing/2014/main" id="{5EBC7D96-0DF5-4DB7-AB7A-08EE57514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164" name="Platshållare för bildnummer 3">
            <a:extLst>
              <a:ext uri="{FF2B5EF4-FFF2-40B4-BE49-F238E27FC236}">
                <a16:creationId xmlns:a16="http://schemas.microsoft.com/office/drawing/2014/main" id="{FEE52C39-0DDA-42D1-A920-EDAFCD7614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766686-220A-47D5-A866-C064F671FD5C}" type="slidenum">
              <a:rPr lang="sv-SE" altLang="sv-SE" smtClean="0"/>
              <a:pPr/>
              <a:t>50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Platshållare för bildobjekt 1">
            <a:extLst>
              <a:ext uri="{FF2B5EF4-FFF2-40B4-BE49-F238E27FC236}">
                <a16:creationId xmlns:a16="http://schemas.microsoft.com/office/drawing/2014/main" id="{B3BC0272-F9FD-4DA3-88EA-4FA0784FBD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Platshållare för anteckningar 2">
            <a:extLst>
              <a:ext uri="{FF2B5EF4-FFF2-40B4-BE49-F238E27FC236}">
                <a16:creationId xmlns:a16="http://schemas.microsoft.com/office/drawing/2014/main" id="{34706B1C-952A-4F62-A7A1-4E2297F6B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  <p:sp>
        <p:nvSpPr>
          <p:cNvPr id="107524" name="Platshållare för bildnummer 3">
            <a:extLst>
              <a:ext uri="{FF2B5EF4-FFF2-40B4-BE49-F238E27FC236}">
                <a16:creationId xmlns:a16="http://schemas.microsoft.com/office/drawing/2014/main" id="{8A34C548-341A-4C96-B71B-FD3B5BDFA3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8C17891-CE3E-4681-AF64-2B136F8FC9AF}" type="slidenum">
              <a:rPr lang="sv-SE" altLang="sv-SE" smtClean="0"/>
              <a:pPr/>
              <a:t>51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Platshållare för bildobjekt 1">
            <a:extLst>
              <a:ext uri="{FF2B5EF4-FFF2-40B4-BE49-F238E27FC236}">
                <a16:creationId xmlns:a16="http://schemas.microsoft.com/office/drawing/2014/main" id="{9D5BC957-17DC-43A6-8CCE-79181ECA23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Platshållare för anteckningar 2">
            <a:extLst>
              <a:ext uri="{FF2B5EF4-FFF2-40B4-BE49-F238E27FC236}">
                <a16:creationId xmlns:a16="http://schemas.microsoft.com/office/drawing/2014/main" id="{383A3C49-DA6C-4F1C-B0C6-9E3EC85CE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  <p:sp>
        <p:nvSpPr>
          <p:cNvPr id="109572" name="Platshållare för bildnummer 3">
            <a:extLst>
              <a:ext uri="{FF2B5EF4-FFF2-40B4-BE49-F238E27FC236}">
                <a16:creationId xmlns:a16="http://schemas.microsoft.com/office/drawing/2014/main" id="{457CE190-7762-44BD-95C2-CEC4D9A475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C092C9A-F55C-45A4-BE33-BAF46134289D}" type="slidenum">
              <a:rPr lang="sv-SE" altLang="sv-SE" smtClean="0"/>
              <a:pPr/>
              <a:t>52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Platshållare för bildobjekt 1">
            <a:extLst>
              <a:ext uri="{FF2B5EF4-FFF2-40B4-BE49-F238E27FC236}">
                <a16:creationId xmlns:a16="http://schemas.microsoft.com/office/drawing/2014/main" id="{89A388B1-E294-40D3-91A1-3DE51D7EC2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Platshållare för anteckningar 2">
            <a:extLst>
              <a:ext uri="{FF2B5EF4-FFF2-40B4-BE49-F238E27FC236}">
                <a16:creationId xmlns:a16="http://schemas.microsoft.com/office/drawing/2014/main" id="{AAB97EB1-8537-4000-856E-6E0600093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12644" name="Platshållare för bildnummer 3">
            <a:extLst>
              <a:ext uri="{FF2B5EF4-FFF2-40B4-BE49-F238E27FC236}">
                <a16:creationId xmlns:a16="http://schemas.microsoft.com/office/drawing/2014/main" id="{07ECBD3E-8F68-4EAE-9111-E7E79B84C1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E5847B3-86B8-451C-9BE2-460334638708}" type="slidenum">
              <a:rPr lang="sv-SE" altLang="sv-SE" smtClean="0">
                <a:solidFill>
                  <a:srgbClr val="000000"/>
                </a:solidFill>
              </a:rPr>
              <a:pPr/>
              <a:t>54</a:t>
            </a:fld>
            <a:endParaRPr lang="sv-SE" altLang="sv-SE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264AB5-3208-46EB-A2CB-53BA67DEFF15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670517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264AB5-3208-46EB-A2CB-53BA67DEFF15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918066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Platshållare för bildobjekt 1">
            <a:extLst>
              <a:ext uri="{FF2B5EF4-FFF2-40B4-BE49-F238E27FC236}">
                <a16:creationId xmlns:a16="http://schemas.microsoft.com/office/drawing/2014/main" id="{09B3B508-7602-422B-BEAF-174B70182E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Platshållare för anteckningar 2">
            <a:extLst>
              <a:ext uri="{FF2B5EF4-FFF2-40B4-BE49-F238E27FC236}">
                <a16:creationId xmlns:a16="http://schemas.microsoft.com/office/drawing/2014/main" id="{263064E4-81A4-42EA-A4F1-7A48453CE9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9332" name="Platshållare för bildnummer 3">
            <a:extLst>
              <a:ext uri="{FF2B5EF4-FFF2-40B4-BE49-F238E27FC236}">
                <a16:creationId xmlns:a16="http://schemas.microsoft.com/office/drawing/2014/main" id="{0A580F3E-0C07-4E1F-9D9A-6A469EADB6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AE09603-4D2A-41F4-A71F-995777A52196}" type="slidenum">
              <a:rPr lang="sv-SE" altLang="sv-SE" smtClean="0">
                <a:solidFill>
                  <a:srgbClr val="000000"/>
                </a:solidFill>
              </a:rPr>
              <a:pPr/>
              <a:t>57</a:t>
            </a:fld>
            <a:endParaRPr lang="sv-SE" altLang="sv-SE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Platshållare för bildobjekt 1">
            <a:extLst>
              <a:ext uri="{FF2B5EF4-FFF2-40B4-BE49-F238E27FC236}">
                <a16:creationId xmlns:a16="http://schemas.microsoft.com/office/drawing/2014/main" id="{17373DCD-0A32-464E-9D19-6565B1167E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Platshållare för anteckningar 2">
            <a:extLst>
              <a:ext uri="{FF2B5EF4-FFF2-40B4-BE49-F238E27FC236}">
                <a16:creationId xmlns:a16="http://schemas.microsoft.com/office/drawing/2014/main" id="{58DCEBA1-10E6-4EA0-B110-C7C28895A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  <p:sp>
        <p:nvSpPr>
          <p:cNvPr id="116740" name="Platshållare för bildnummer 3">
            <a:extLst>
              <a:ext uri="{FF2B5EF4-FFF2-40B4-BE49-F238E27FC236}">
                <a16:creationId xmlns:a16="http://schemas.microsoft.com/office/drawing/2014/main" id="{1B66F592-C676-414A-A72B-5C9C22F250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3AA2114-926C-4899-A8DF-E7EC6F72C24A}" type="slidenum">
              <a:rPr lang="sv-SE" altLang="sv-SE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58</a:t>
            </a:fld>
            <a:endParaRPr lang="sv-SE" altLang="sv-SE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.xml"/><Relationship Id="rId7" Type="http://schemas.openxmlformats.org/officeDocument/2006/relationships/image" Target="../media/image5.emf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9.png"/><Relationship Id="rId5" Type="http://schemas.openxmlformats.org/officeDocument/2006/relationships/slideMaster" Target="../slideMasters/slideMaster3.xml"/><Relationship Id="rId10" Type="http://schemas.openxmlformats.org/officeDocument/2006/relationships/image" Target="../media/image8.png"/><Relationship Id="rId4" Type="http://schemas.openxmlformats.org/officeDocument/2006/relationships/tags" Target="../tags/tag3.xml"/><Relationship Id="rId9" Type="http://schemas.openxmlformats.org/officeDocument/2006/relationships/image" Target="../media/image7.jpe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SU_PPT_kronor">
            <a:extLst>
              <a:ext uri="{FF2B5EF4-FFF2-40B4-BE49-F238E27FC236}">
                <a16:creationId xmlns:a16="http://schemas.microsoft.com/office/drawing/2014/main" id="{3054402B-D4FE-43DC-AFC5-26488F2E8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82750"/>
            <a:ext cx="5595938" cy="517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SU_logo_32mm_300dpi_SVENSK">
            <a:extLst>
              <a:ext uri="{FF2B5EF4-FFF2-40B4-BE49-F238E27FC236}">
                <a16:creationId xmlns:a16="http://schemas.microsoft.com/office/drawing/2014/main" id="{B721C179-F801-4E0E-9B11-212ADFFA3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87338"/>
            <a:ext cx="1152525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06475" y="2435225"/>
            <a:ext cx="6632575" cy="1425575"/>
          </a:xfrm>
        </p:spPr>
        <p:txBody>
          <a:bodyPr lIns="72000" tIns="36000" rIns="72000" bIns="36000"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06475" y="3860800"/>
            <a:ext cx="6632575" cy="1165225"/>
          </a:xfrm>
        </p:spPr>
        <p:txBody>
          <a:bodyPr/>
          <a:lstStyle>
            <a:lvl1pPr marL="0" indent="0">
              <a:lnSpc>
                <a:spcPts val="4200"/>
              </a:lnSpc>
              <a:buFontTx/>
              <a:buNone/>
              <a:defRPr sz="2800"/>
            </a:lvl1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D1F248A8-19EC-4F0E-9324-010C814543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A808934-E999-43F6-A808-413E6323066A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0E46239C-1D46-4C07-A482-3B59DD50F0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1936750" y="6151563"/>
            <a:ext cx="44926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B8577F15-86D1-43A8-B53B-E59BB0250D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EDE14-39BD-4A9B-A9E3-DF8AD4388A3B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925937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47236EF-D4FA-41AE-BCEE-641E72C705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E4EC6-3BE8-4736-B135-15960287A375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E1EE6DC-A740-4CE3-856F-8959A82DE4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6B4F101-05E6-4820-B36D-8CB8EAF998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E1625-B5B1-4096-B377-C1737DA7FD8B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110720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BFBBB85-97F5-4336-932E-4408BCD8B4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280703-25D6-41A0-91BD-A18AAB918A84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2F9E15C-1291-45DF-B97F-4C4109178B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F71A065-6D24-4E75-A723-944AEADB13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F4AB9-5BAF-4B9B-8157-41D225152621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844697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0575" y="2806700"/>
            <a:ext cx="3348038" cy="3214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013" y="2806700"/>
            <a:ext cx="3348037" cy="3214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E3D651-07DB-4BB8-90FB-01E872C943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51D9D-8CE7-41C7-BC28-9D1142C7F294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3B8620-9AA8-48F0-8393-1DCDF154FA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BAE517-0BF9-406B-A43D-F2691684E5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3E644-16CA-45EC-9BEC-53FF4E12E1CF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745673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C840C1D-B107-4B34-887E-307DD4905C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F6966-0E0F-48C9-B8ED-4A46215AC372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B5B5579-5399-4B50-AE52-F4A28524F0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F9DE774-7A1A-4BE4-8C45-0C591AA6D2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2DA909-527B-4CF3-8C89-6878121C4F87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775311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F35AA89-8D76-4A62-9B19-C63F92CD9D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43FA79-86ED-4446-83AA-13EC13530AD1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6591235-3904-45AF-B43F-E9A706D291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75913B7-8C27-4BC1-8E59-EAD6AF4E95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54985-415C-4AA6-9BC4-F2E26634BCF3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319519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4946ACC-A148-4BC9-8E44-8E06DA1C04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BE8E3-BCD5-4E71-A95F-FCD23A500879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81EFC8E-CF5D-4108-B5EC-39765D219E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EDCBE69-E6F3-4FC8-93AD-311911EC1D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F9870-A2BE-453B-966A-303F772E029A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684836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E85CDB-C7D3-4922-B3AB-7A2517C927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7B8E7-E835-405D-AF0E-F558B2259858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608796-59F6-41CB-90AA-582D308BEC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014C78-9F4D-4F06-89E8-9277FC4C73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BB9BC-667E-4E3A-8BF5-D6835D7606F4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690050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3244E4-2BA8-44DE-8637-46634EB302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E7213-216D-4A3D-AD8A-33680A6E7810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F9FC0B-2BB9-4644-B575-8AFCAB9EBB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81663A-C935-4805-9E1A-C08DA2C29A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130DD2-53D5-4D61-A575-7BBABD486B76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43461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2D42F9-34F7-4995-B95F-B1A570F493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11D4E-6883-4B97-885D-384D6FB46572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4709A82-B645-4045-AC74-10283950D0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ECF0B47-8654-47BE-966B-1CEB1A35D7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F5506-D31C-45B0-A36B-90E3AD8CEB8A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4058325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5927725" y="1943100"/>
            <a:ext cx="1711325" cy="407828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790575" y="1943100"/>
            <a:ext cx="4984750" cy="407828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A026A37-360E-4C87-9F38-CB1D569C4E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410B9-31AD-4496-B67F-54866C1D0CB1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4348D3-7477-4260-AC50-3163FC6A8E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32859C-794C-43AD-9C80-CF8C7FDD16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8DD09-9425-4628-95BE-7B57BD3243B6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923045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SU_PPT_olivkvist">
            <a:extLst>
              <a:ext uri="{FF2B5EF4-FFF2-40B4-BE49-F238E27FC236}">
                <a16:creationId xmlns:a16="http://schemas.microsoft.com/office/drawing/2014/main" id="{939A47F8-6006-4025-9C03-DE44AE129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"/>
          <a:stretch>
            <a:fillRect/>
          </a:stretch>
        </p:blipFill>
        <p:spPr bwMode="auto">
          <a:xfrm>
            <a:off x="1588" y="317500"/>
            <a:ext cx="6881812" cy="654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SU_logo_32mm_300dpi_SVENSK">
            <a:extLst>
              <a:ext uri="{FF2B5EF4-FFF2-40B4-BE49-F238E27FC236}">
                <a16:creationId xmlns:a16="http://schemas.microsoft.com/office/drawing/2014/main" id="{B8254ECC-C046-4043-A3D9-CC75459B9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87338"/>
            <a:ext cx="1152525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06475" y="2435225"/>
            <a:ext cx="6632575" cy="1425575"/>
          </a:xfrm>
        </p:spPr>
        <p:txBody>
          <a:bodyPr lIns="72000" tIns="36000" rIns="72000" bIns="36000"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06475" y="3860800"/>
            <a:ext cx="6632575" cy="1165225"/>
          </a:xfrm>
        </p:spPr>
        <p:txBody>
          <a:bodyPr/>
          <a:lstStyle>
            <a:lvl1pPr marL="0" indent="0">
              <a:lnSpc>
                <a:spcPts val="4200"/>
              </a:lnSpc>
              <a:buFontTx/>
              <a:buNone/>
              <a:defRPr sz="2800"/>
            </a:lvl1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482695F6-D8FE-4833-B8D0-D69E8174CC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02E5276-08BB-41F9-AF01-629ADC7103DC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98CD224E-5A4F-4C3D-A869-F1424C4760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1936750" y="6151563"/>
            <a:ext cx="44926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4CE5AD64-EE07-4D7A-8C2E-11B9BE59AD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941DA-5294-4BB8-A9B0-E800CCE7B7DC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0354181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A2C1865-EE3F-4B86-B5B8-B6FFBBA12B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B5A37-5C80-469F-95C0-4A8D6AE2BA69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467C03D-08CC-47F1-92A1-E3B7FABE3A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C92D8DF-8170-4F7A-9B63-E6694D33C8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A118E-A652-468B-8877-3C08A8FB8FD8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761440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3A9CA26-1E63-4B1D-ABF4-CFA49E49AA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372A8F-8196-4309-974F-8AB09D5D7A2D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B856492-CCD0-4831-8060-06994316FF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F33765D-6272-408F-A18E-D763E75B09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B9247-BE32-4AEB-92E8-C27BB30EBAAA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7791103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0575" y="2806700"/>
            <a:ext cx="3348038" cy="3214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013" y="2806700"/>
            <a:ext cx="3348037" cy="3214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124C58-A9E2-49DF-8921-FCAE7BBE00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BFB59A-31E8-4032-BF5E-6BC62384E566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BB65D8-86F2-4AC6-B569-F2C67CA5FD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9F2B8D-1C83-426C-AADD-40DACDD324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DA14D9-EE53-45D0-9F83-5B779CB54454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346837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43BF310-30A0-499C-A0A8-8BDB496E65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3C94D-478E-468E-ABC2-F74519C7BE87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5CAD928-20CD-437B-B304-B9BA811CC2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59E7203-4768-42DD-B505-47BAD76560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2D9E6-E974-44CC-A62B-8E2A208FEB2A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0721775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0E4645C-53ED-47FB-BDED-3030AFA8B5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D3583-92E4-4AC4-8EFC-B6803CF3F0B9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2870850-453C-4D2D-871F-17BAE5333C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D9A597D-9388-4839-9A86-DFADBBD584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D1EFA-9F6D-4DC9-9AA5-ED6860AF9BF4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68855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43CCD59-E22C-4C78-821D-CF6D60E578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4A678-73DA-471C-B9FA-0D2C6537EDC9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9DC6A68-1FED-47F3-AFE0-22EDCD0F76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D714813-8ADD-41D6-8B2C-CAEEC750A1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522F6C-C3BB-4DD5-AFBE-CAD1245C8117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9306952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FB67F6-0AD1-410A-8FA3-E76C0D1014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D36FEA-3762-440C-B316-838AEB33EFE4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74AF6A-B6E4-4196-B75A-21A6485AD1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1E42CF-B7B7-47C2-A181-BFDCA120E8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F9B1E-F260-4010-963A-F80C13C0E768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5891569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F62051-DEC8-422C-864E-C1F64AAE2F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F1478-2063-41D4-BE54-96B4700D4949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857A6F-2DC4-498B-BF95-CC72540CAE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D5CB5A-7C60-49EC-BB67-E40DF774CE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B0E287-E9A2-4B69-A685-D6F46BAB85F8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6521201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40D05F2-35F5-4B66-8D7B-12E43AE9B7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6FD422-C87B-486B-9356-8EEF0277B663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26BA3E7-209B-47D0-99FF-BA2B139002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EB7184F-FC57-488C-892C-DB6E7863C1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109E7-180D-4BFA-83C2-44BE33AB83ED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0742396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5927725" y="1943100"/>
            <a:ext cx="1711325" cy="407828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790575" y="1943100"/>
            <a:ext cx="4984750" cy="407828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30D266-B595-48E8-A589-6FF12E608A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13CDE-6CFE-4F7E-9C5C-C482C49F3F8A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0D5E23-F47E-4D68-83A7-D1199155C6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D7538C-B23B-4967-A0B7-0D878BDED3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CA1472-96D2-4054-A7FD-6413F69C54B6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7834226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U_PPT_eld">
            <a:extLst>
              <a:ext uri="{FF2B5EF4-FFF2-40B4-BE49-F238E27FC236}">
                <a16:creationId xmlns:a16="http://schemas.microsoft.com/office/drawing/2014/main" id="{4AF19C1B-BB00-4D36-871F-6ED8A5EA2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8" t="-362"/>
          <a:stretch>
            <a:fillRect/>
          </a:stretch>
        </p:blipFill>
        <p:spPr bwMode="auto">
          <a:xfrm>
            <a:off x="3175" y="1590675"/>
            <a:ext cx="725805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SU_logo_32mm_300dpi_SVENSK">
            <a:extLst>
              <a:ext uri="{FF2B5EF4-FFF2-40B4-BE49-F238E27FC236}">
                <a16:creationId xmlns:a16="http://schemas.microsoft.com/office/drawing/2014/main" id="{766B9890-436E-4C7E-8D39-4182D907A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87338"/>
            <a:ext cx="1152525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06475" y="2435225"/>
            <a:ext cx="6632575" cy="1425575"/>
          </a:xfrm>
        </p:spPr>
        <p:txBody>
          <a:bodyPr lIns="72000" tIns="36000" rIns="72000" bIns="36000"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06475" y="3860800"/>
            <a:ext cx="6632575" cy="116522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4BFF66-C791-4CB0-8452-9186BD99D2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5862DD7-1D1C-4E19-B76A-3384BC24F078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F64A40C2-E10A-487C-B6BE-D42D44BEF1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1936750" y="6151563"/>
            <a:ext cx="44926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96E2BD09-BB1A-4A33-B28F-D5630E19FE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F2C4C-E223-4EB5-9BBD-588D14DDF637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8693220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4B62B2-26EE-4683-B477-32F1BD01A6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5FFA5-B744-413D-A14F-7C0FC91DEE3F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EF261F-3E64-42FA-AAE3-4D079EF223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D268B7C-3083-4740-A335-4868AD91CA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F57F4-CEC8-4E4F-9994-E6D28BB82FE9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1354986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55BCEFF-8F97-4CD1-8A63-1FD8524773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043B94-3AF9-4DE1-BC8F-5A3D3F262018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4E9ABA0-AEB0-4E4E-A689-6F2EA4D2F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5C991F1-24F6-4704-8CF5-F44F1468EA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AFB13-7D5A-45C6-AECC-04A78506D7F1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2792308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0575" y="2806700"/>
            <a:ext cx="3348038" cy="3214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013" y="2806700"/>
            <a:ext cx="3348037" cy="3214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357A27-9E8C-4F04-B439-B5469BF115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F799B-E6FD-45E1-98F9-F0596987562F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7E2CD3-ABE8-45D4-898C-9B5DB6D6E2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6C01E0-3D05-4495-B406-C757170234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161CD-63F8-41B0-ABEB-A0F25E6C757D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0144276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6E3957A-B6B4-4F99-9745-1068DF9A81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41CFF-1246-4207-82B3-9706B4FA7968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C65805D-E611-43A2-8759-2457FCB1FC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1F43B6E-BD98-4E28-9D85-57BB4930C1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7278F8-E262-4108-BD6A-952D95C6046D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7928050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EAB622-E1A7-4B1A-8156-7D88302A71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F668-E41E-4673-BB53-5E89A78FF7C1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B443937-10D3-48DB-8776-1941E0332D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CED9F4F-0EA0-423D-9635-528579BB94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43910F-EA11-4089-8E03-6F5DF763B2BB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40962180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FCBE1CC-153D-4419-91A7-537E0E5131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0512C-54F6-49AB-A41D-1A6EAD051173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00FE5B6-1F50-47EA-93B4-210E6F6D75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2DF8075-6C7D-4421-9030-34E454B121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20E20-358E-44CC-9A49-6C8717868D2B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731826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EF054A-4868-4BF4-AD40-223EF025CE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CC36FE-AE5C-49F9-ADD6-372F6D221CEA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0E9B39-C0FC-4C15-AA4F-725E6F89E9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01F2DF-AD1F-4B58-94EE-7845BA1574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204BF4-9E2B-4093-9345-2E65E4EC80A4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7089091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C2456E-7A46-488D-8996-DFFEA7671A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98FDAB-74AE-49A2-B107-DE18DCB0BEDF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59EE58-9120-4495-9556-193427ABAC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7CF01A-D87F-4C6B-A0DF-7850E1AB53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B1841-EC69-4645-B153-12653E578937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6352248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DA7CA3-6240-4503-9372-18C310FEBA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EC7472-F3EA-47B1-ACDD-AE08D5387722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D18CF39-B36F-47BF-93E7-689CEA1263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99CCC67-4592-43E8-997E-A28E386F6F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6CEB0-5E3C-4B03-8789-CE705F5A6A0B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9193142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5927725" y="1943100"/>
            <a:ext cx="1711325" cy="407828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790575" y="1943100"/>
            <a:ext cx="4984750" cy="407828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6170B6-1CB1-482F-9AB8-012AF98213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1783C-FA81-46FE-83B8-238ED49EE962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643A0A0-8ADE-4DDA-A29E-E80A0AC192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8B50C17-562A-40A1-BC5C-90146EC957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92C8DE-A098-45A0-A8B7-13BE6E253B10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41132921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7">
            <a:extLst>
              <a:ext uri="{FF2B5EF4-FFF2-40B4-BE49-F238E27FC236}">
                <a16:creationId xmlns:a16="http://schemas.microsoft.com/office/drawing/2014/main" id="{49E29445-568E-4F8F-B120-1429BD9D8B6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3850" y="6381750"/>
            <a:ext cx="4492625" cy="301625"/>
          </a:xfrm>
        </p:spPr>
        <p:txBody>
          <a:bodyPr/>
          <a:lstStyle>
            <a:lvl1pPr algn="l">
              <a:defRPr sz="1100" b="1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sv-SE"/>
              <a:t>Ekonomiinformation 18 augusti 2020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650822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9BFFF40-CDFE-42BA-A169-0F8289E7F7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D6A9CC-FD40-4F59-907F-E5759BDF166F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1F92B3-6770-477D-B030-19E879B0BC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BD4E0C9-9E0A-47B5-8FD9-3EAC616F4E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118F4-455A-4674-B52C-C3EBA4AED22F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4526223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2" hidden="1">
            <a:extLst>
              <a:ext uri="{FF2B5EF4-FFF2-40B4-BE49-F238E27FC236}">
                <a16:creationId xmlns:a16="http://schemas.microsoft.com/office/drawing/2014/main" id="{D6B4063D-D0A4-4C2C-9825-8097EAB7363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192" y="1589"/>
          <a:ext cx="1190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0" name="think-cell Slide" r:id="rId6" imgW="789" imgH="788" progId="TCLayout.ActiveDocument.1">
                  <p:embed/>
                </p:oleObj>
              </mc:Choice>
              <mc:Fallback>
                <p:oleObj name="think-cell Slide" r:id="rId6" imgW="789" imgH="788" progId="TCLayout.ActiveDocument.1">
                  <p:embed/>
                  <p:pic>
                    <p:nvPicPr>
                      <p:cNvPr id="6" name="Object 2" hidden="1">
                        <a:extLst>
                          <a:ext uri="{FF2B5EF4-FFF2-40B4-BE49-F238E27FC236}">
                            <a16:creationId xmlns:a16="http://schemas.microsoft.com/office/drawing/2014/main" id="{D6B4063D-D0A4-4C2C-9825-8097EAB7363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2" y="1589"/>
                        <a:ext cx="1190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1" hidden="1">
            <a:extLst>
              <a:ext uri="{FF2B5EF4-FFF2-40B4-BE49-F238E27FC236}">
                <a16:creationId xmlns:a16="http://schemas.microsoft.com/office/drawing/2014/main" id="{6BF89C47-AA20-4456-8362-D7B578AB98B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0" indent="0" algn="ctr">
              <a:defRPr/>
            </a:pPr>
            <a:endParaRPr lang="sv-SE" altLang="sv-SE" sz="1950" b="1" i="0" baseline="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pic>
        <p:nvPicPr>
          <p:cNvPr id="8" name="Bildobjekt 11" descr="logo-org-svensk_rgb.png">
            <a:extLst>
              <a:ext uri="{FF2B5EF4-FFF2-40B4-BE49-F238E27FC236}">
                <a16:creationId xmlns:a16="http://schemas.microsoft.com/office/drawing/2014/main" id="{F4C216FE-516C-4DCB-8B78-9581D42CD82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373" y="287338"/>
            <a:ext cx="854869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0" hidden="1">
            <a:extLst>
              <a:ext uri="{FF2B5EF4-FFF2-40B4-BE49-F238E27FC236}">
                <a16:creationId xmlns:a16="http://schemas.microsoft.com/office/drawing/2014/main" id="{10EDD506-23C6-4716-B547-FD01211F609E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1" y="1"/>
            <a:ext cx="135731" cy="144463"/>
          </a:xfrm>
          <a:prstGeom prst="rect">
            <a:avLst/>
          </a:prstGeom>
          <a:solidFill>
            <a:srgbClr val="1E2F3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>
              <a:lnSpc>
                <a:spcPct val="90000"/>
              </a:lnSpc>
              <a:defRPr/>
            </a:pPr>
            <a:endParaRPr lang="sv-SE" altLang="sv-SE" sz="1950" b="1" dirty="0">
              <a:solidFill>
                <a:srgbClr val="FFFFFF"/>
              </a:solidFill>
              <a:latin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11" name="AutoShape 4">
            <a:extLst>
              <a:ext uri="{FF2B5EF4-FFF2-40B4-BE49-F238E27FC236}">
                <a16:creationId xmlns:a16="http://schemas.microsoft.com/office/drawing/2014/main" id="{49853E83-64AE-4C62-9FE8-B2A7E4ABA7C7}"/>
              </a:ext>
            </a:extLst>
          </p:cNvPr>
          <p:cNvSpPr>
            <a:spLocks/>
          </p:cNvSpPr>
          <p:nvPr userDrawn="1"/>
        </p:nvSpPr>
        <p:spPr bwMode="gray">
          <a:xfrm>
            <a:off x="-2051447" y="0"/>
            <a:ext cx="1907381" cy="2305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tabLst>
                <a:tab pos="1778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sv-SE" altLang="da-DK" sz="749" b="1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Text slide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sv-SE" altLang="da-DK" sz="749" noProof="1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Text slide, one column</a:t>
            </a:r>
          </a:p>
        </p:txBody>
      </p:sp>
      <p:pic>
        <p:nvPicPr>
          <p:cNvPr id="12" name="Picture 12">
            <a:extLst>
              <a:ext uri="{FF2B5EF4-FFF2-40B4-BE49-F238E27FC236}">
                <a16:creationId xmlns:a16="http://schemas.microsoft.com/office/drawing/2014/main" id="{DA8EAE2F-D722-4318-A3DC-838CDFB361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3829" y="414338"/>
            <a:ext cx="1944291" cy="145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4">
            <a:extLst>
              <a:ext uri="{FF2B5EF4-FFF2-40B4-BE49-F238E27FC236}">
                <a16:creationId xmlns:a16="http://schemas.microsoft.com/office/drawing/2014/main" id="{EBB34D0F-F037-43C0-B0A0-9C074DFC4963}"/>
              </a:ext>
            </a:extLst>
          </p:cNvPr>
          <p:cNvSpPr>
            <a:spLocks/>
          </p:cNvSpPr>
          <p:nvPr userDrawn="1"/>
        </p:nvSpPr>
        <p:spPr bwMode="gray">
          <a:xfrm>
            <a:off x="9252348" y="496888"/>
            <a:ext cx="1440656" cy="46115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sv-SE" sz="749" b="1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Heading</a:t>
            </a:r>
            <a:endParaRPr lang="sv-SE" sz="749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>
              <a:spcBef>
                <a:spcPts val="0"/>
              </a:spcBef>
              <a:buFont typeface="+mj-lt"/>
              <a:buNone/>
              <a:defRPr/>
            </a:pPr>
            <a:r>
              <a:rPr lang="sv-SE" sz="749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If </a:t>
            </a:r>
            <a:r>
              <a:rPr lang="sv-SE" sz="749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your</a:t>
            </a:r>
            <a:r>
              <a:rPr lang="sv-SE" sz="749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sv-SE" sz="749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heading</a:t>
            </a:r>
            <a:r>
              <a:rPr lang="sv-SE" sz="749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has </a:t>
            </a:r>
            <a:r>
              <a:rPr lang="sv-SE" sz="749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two</a:t>
            </a:r>
            <a:r>
              <a:rPr lang="sv-SE" sz="749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sv-SE" sz="749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lines</a:t>
            </a:r>
            <a:r>
              <a:rPr lang="sv-SE" sz="749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, </a:t>
            </a:r>
            <a:r>
              <a:rPr lang="sv-SE" sz="749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delete</a:t>
            </a:r>
            <a:r>
              <a:rPr lang="sv-SE" sz="749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the text box for the </a:t>
            </a:r>
            <a:r>
              <a:rPr lang="sv-SE" sz="749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subheading</a:t>
            </a:r>
            <a:endParaRPr lang="sv-SE" sz="749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grpSp>
        <p:nvGrpSpPr>
          <p:cNvPr id="14" name="Group 25">
            <a:extLst>
              <a:ext uri="{FF2B5EF4-FFF2-40B4-BE49-F238E27FC236}">
                <a16:creationId xmlns:a16="http://schemas.microsoft.com/office/drawing/2014/main" id="{CEA978B6-147E-4287-BD48-83C1B8DB07D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908572" y="1981201"/>
            <a:ext cx="1802606" cy="1325563"/>
            <a:chOff x="-2231300" y="2231625"/>
            <a:chExt cx="2106943" cy="1460479"/>
          </a:xfrm>
        </p:grpSpPr>
        <p:sp>
          <p:nvSpPr>
            <p:cNvPr id="15" name="TextBox 17">
              <a:extLst>
                <a:ext uri="{FF2B5EF4-FFF2-40B4-BE49-F238E27FC236}">
                  <a16:creationId xmlns:a16="http://schemas.microsoft.com/office/drawing/2014/main" id="{CE119483-2B2C-40CC-B375-8D4E2F4B76B0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31300" y="2231625"/>
              <a:ext cx="2105552" cy="1016176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sv-SE" altLang="da-DK" sz="749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To </a:t>
              </a:r>
              <a:r>
                <a:rPr lang="sv-SE" altLang="da-DK" sz="749" dirty="0" err="1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add</a:t>
              </a:r>
              <a:r>
                <a:rPr lang="sv-SE" altLang="da-DK" sz="749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 </a:t>
              </a:r>
              <a:r>
                <a:rPr lang="sv-SE" altLang="da-DK" sz="749" dirty="0" err="1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preformatted</a:t>
              </a:r>
              <a:r>
                <a:rPr lang="sv-SE" altLang="da-DK" sz="749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 </a:t>
              </a:r>
              <a:r>
                <a:rPr lang="sv-SE" altLang="da-DK" sz="749" dirty="0" err="1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bullets</a:t>
              </a:r>
              <a:r>
                <a:rPr lang="sv-SE" altLang="da-DK" sz="749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,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sv-SE" altLang="da-DK" sz="749" dirty="0" err="1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click</a:t>
              </a:r>
              <a:r>
                <a:rPr lang="sv-SE" altLang="da-DK" sz="749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 the </a:t>
              </a:r>
              <a:r>
                <a:rPr lang="sv-SE" altLang="da-DK" sz="749" b="1" dirty="0" err="1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Home</a:t>
              </a:r>
              <a:r>
                <a:rPr lang="sv-SE" altLang="da-DK" sz="749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 </a:t>
              </a:r>
              <a:r>
                <a:rPr lang="sv-SE" altLang="da-DK" sz="749" dirty="0" err="1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tab</a:t>
              </a:r>
              <a:r>
                <a:rPr lang="sv-SE" altLang="da-DK" sz="749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 and </a:t>
              </a:r>
              <a:r>
                <a:rPr lang="sv-SE" altLang="da-DK" sz="749" dirty="0" err="1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select</a:t>
              </a:r>
              <a:endParaRPr lang="sv-SE" altLang="da-DK" sz="749" dirty="0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sv-SE" altLang="da-DK" sz="749" b="1" dirty="0" err="1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Increase</a:t>
              </a:r>
              <a:r>
                <a:rPr lang="sv-SE" altLang="da-DK" sz="749" b="1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 </a:t>
              </a:r>
              <a:r>
                <a:rPr lang="sv-SE" altLang="da-DK" sz="749" b="1" dirty="0" err="1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Indent</a:t>
              </a:r>
              <a:endParaRPr lang="sv-SE" altLang="da-DK" sz="749" b="1" dirty="0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  <a:defRPr/>
              </a:pPr>
              <a:endParaRPr lang="sv-SE" altLang="da-DK" sz="749" dirty="0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  <a:defRPr/>
              </a:pPr>
              <a:endParaRPr lang="sv-SE" altLang="da-DK" sz="749" dirty="0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sv-SE" altLang="da-DK" sz="749" dirty="0" err="1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Click</a:t>
              </a:r>
              <a:r>
                <a:rPr lang="sv-SE" altLang="da-DK" sz="749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 </a:t>
              </a:r>
              <a:r>
                <a:rPr lang="sv-SE" altLang="da-DK" sz="749" b="1" dirty="0" err="1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Decrease</a:t>
              </a:r>
              <a:r>
                <a:rPr lang="sv-SE" altLang="da-DK" sz="749" b="1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 </a:t>
              </a:r>
              <a:r>
                <a:rPr lang="sv-SE" altLang="da-DK" sz="749" b="1" dirty="0" err="1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Indent</a:t>
              </a:r>
              <a:endParaRPr lang="sv-SE" altLang="da-DK" sz="749" b="1" dirty="0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sv-SE" altLang="da-DK" sz="749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to </a:t>
              </a:r>
              <a:r>
                <a:rPr lang="sv-SE" altLang="da-DK" sz="749" dirty="0" err="1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return</a:t>
              </a:r>
              <a:r>
                <a:rPr lang="sv-SE" altLang="da-DK" sz="749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 to the </a:t>
              </a:r>
              <a:r>
                <a:rPr lang="sv-SE" altLang="da-DK" sz="749" dirty="0" err="1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previous</a:t>
              </a:r>
              <a:r>
                <a:rPr lang="sv-SE" altLang="da-DK" sz="749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 list design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sv-SE" altLang="da-DK" sz="749" b="1" dirty="0">
                  <a:solidFill>
                    <a:schemeClr val="tx2">
                      <a:lumMod val="75000"/>
                    </a:schemeClr>
                  </a:solidFill>
                  <a:latin typeface="+mn-lt"/>
                  <a:cs typeface="Arial" charset="0"/>
                </a:rPr>
                <a:t> </a:t>
              </a:r>
            </a:p>
          </p:txBody>
        </p:sp>
        <p:grpSp>
          <p:nvGrpSpPr>
            <p:cNvPr id="16" name="Group 16">
              <a:extLst>
                <a:ext uri="{FF2B5EF4-FFF2-40B4-BE49-F238E27FC236}">
                  <a16:creationId xmlns:a16="http://schemas.microsoft.com/office/drawing/2014/main" id="{7BF7DD37-FE1E-41AA-8F23-FE65738EBEA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544672" y="2787459"/>
              <a:ext cx="419742" cy="242548"/>
              <a:chOff x="-832082" y="3336845"/>
              <a:chExt cx="358924" cy="219989"/>
            </a:xfrm>
          </p:grpSpPr>
          <p:pic>
            <p:nvPicPr>
              <p:cNvPr id="22" name="Picture 2">
                <a:extLst>
                  <a:ext uri="{FF2B5EF4-FFF2-40B4-BE49-F238E27FC236}">
                    <a16:creationId xmlns:a16="http://schemas.microsoft.com/office/drawing/2014/main" id="{16D93784-7AAC-4CE3-B3CE-D8772CA9FE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32082" y="3336845"/>
                <a:ext cx="358924" cy="219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3" name="Rounded Rectangle 43">
                <a:extLst>
                  <a:ext uri="{FF2B5EF4-FFF2-40B4-BE49-F238E27FC236}">
                    <a16:creationId xmlns:a16="http://schemas.microsoft.com/office/drawing/2014/main" id="{81454E19-CC9A-4372-BD5B-31C541A8975F}"/>
                  </a:ext>
                </a:extLst>
              </p:cNvPr>
              <p:cNvSpPr/>
              <p:nvPr/>
            </p:nvSpPr>
            <p:spPr bwMode="auto">
              <a:xfrm>
                <a:off x="-652358" y="3338770"/>
                <a:ext cx="168980" cy="214163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sv-SE" sz="1565" dirty="0">
                  <a:latin typeface="HelveticaNeueLT Std Lt Cn" pitchFamily="34" charset="0"/>
                </a:endParaRPr>
              </a:p>
            </p:txBody>
          </p:sp>
        </p:grpSp>
        <p:grpSp>
          <p:nvGrpSpPr>
            <p:cNvPr id="17" name="Group 38">
              <a:extLst>
                <a:ext uri="{FF2B5EF4-FFF2-40B4-BE49-F238E27FC236}">
                  <a16:creationId xmlns:a16="http://schemas.microsoft.com/office/drawing/2014/main" id="{055537EA-D424-4B37-87BA-7659800A831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531551" y="3446578"/>
              <a:ext cx="407194" cy="245526"/>
              <a:chOff x="-474298" y="3689019"/>
              <a:chExt cx="348194" cy="222690"/>
            </a:xfrm>
          </p:grpSpPr>
          <p:pic>
            <p:nvPicPr>
              <p:cNvPr id="18" name="Picture 3">
                <a:extLst>
                  <a:ext uri="{FF2B5EF4-FFF2-40B4-BE49-F238E27FC236}">
                    <a16:creationId xmlns:a16="http://schemas.microsoft.com/office/drawing/2014/main" id="{48BE78AC-8D69-444F-9330-3A5946825E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74298" y="3689019"/>
                <a:ext cx="348194" cy="2226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9" name="Rectangle 40">
                <a:extLst>
                  <a:ext uri="{FF2B5EF4-FFF2-40B4-BE49-F238E27FC236}">
                    <a16:creationId xmlns:a16="http://schemas.microsoft.com/office/drawing/2014/main" id="{65C8DAC8-9D9F-4F32-8888-36D7EE884C12}"/>
                  </a:ext>
                </a:extLst>
              </p:cNvPr>
              <p:cNvSpPr/>
              <p:nvPr/>
            </p:nvSpPr>
            <p:spPr bwMode="auto">
              <a:xfrm>
                <a:off x="-297464" y="3692786"/>
                <a:ext cx="171360" cy="210990"/>
              </a:xfrm>
              <a:prstGeom prst="rect">
                <a:avLst/>
              </a:prstGeom>
              <a:solidFill>
                <a:srgbClr val="FFFFFF">
                  <a:alpha val="65882"/>
                </a:srgb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sv-SE" sz="1565" dirty="0">
                  <a:latin typeface="HelveticaNeueLT Std Lt Cn" pitchFamily="34" charset="0"/>
                </a:endParaRPr>
              </a:p>
            </p:txBody>
          </p:sp>
          <p:sp>
            <p:nvSpPr>
              <p:cNvPr id="21" name="Rounded Rectangle 41">
                <a:extLst>
                  <a:ext uri="{FF2B5EF4-FFF2-40B4-BE49-F238E27FC236}">
                    <a16:creationId xmlns:a16="http://schemas.microsoft.com/office/drawing/2014/main" id="{D563183A-4012-456F-8422-EA640AF528D8}"/>
                  </a:ext>
                </a:extLst>
              </p:cNvPr>
              <p:cNvSpPr/>
              <p:nvPr/>
            </p:nvSpPr>
            <p:spPr bwMode="auto">
              <a:xfrm>
                <a:off x="-466444" y="3695959"/>
                <a:ext cx="168980" cy="215750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sv-SE" sz="1565" dirty="0"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403543" y="420322"/>
            <a:ext cx="8347159" cy="72918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/>
              <a:t>Click to edit Master title style</a:t>
            </a:r>
            <a:endParaRPr lang="sv-SE" dirty="0"/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03543" y="1544425"/>
            <a:ext cx="8347159" cy="4212068"/>
          </a:xfrm>
        </p:spPr>
        <p:txBody>
          <a:bodyPr/>
          <a:lstStyle>
            <a:lvl1pPr marL="0" indent="0" algn="l" defTabSz="676601" rtl="0" eaLnBrk="1" latinLnBrk="0" hangingPunct="1">
              <a:lnSpc>
                <a:spcPct val="100000"/>
              </a:lnSpc>
              <a:spcBef>
                <a:spcPts val="408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lang="da-DK" sz="1088" kern="1200" spc="-8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9010" algn="l" defTabSz="676601" rtl="0" eaLnBrk="1" latinLnBrk="0" hangingPunct="1">
              <a:lnSpc>
                <a:spcPct val="100000"/>
              </a:lnSpc>
              <a:spcBef>
                <a:spcPts val="408"/>
              </a:spcBef>
              <a:spcAft>
                <a:spcPts val="0"/>
              </a:spcAft>
              <a:buClrTx/>
              <a:buFont typeface="Arial" panose="020B0604020202020204" pitchFamily="34" charset="0"/>
              <a:defRPr lang="da-DK" sz="1088" kern="1200" spc="-8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8021" algn="l" defTabSz="676601" rtl="0" eaLnBrk="1" latinLnBrk="0" hangingPunct="1">
              <a:lnSpc>
                <a:spcPct val="100000"/>
              </a:lnSpc>
              <a:spcBef>
                <a:spcPts val="408"/>
              </a:spcBef>
              <a:spcAft>
                <a:spcPts val="0"/>
              </a:spcAft>
              <a:buClrTx/>
              <a:buFont typeface="Arial" panose="020B0604020202020204" pitchFamily="34" charset="0"/>
              <a:defRPr lang="da-DK" sz="1088" kern="1200" spc="-8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77030" algn="l" defTabSz="676601" rtl="0" eaLnBrk="1" latinLnBrk="0" hangingPunct="1">
              <a:lnSpc>
                <a:spcPct val="100000"/>
              </a:lnSpc>
              <a:spcBef>
                <a:spcPts val="408"/>
              </a:spcBef>
              <a:spcAft>
                <a:spcPts val="0"/>
              </a:spcAft>
              <a:buClrTx/>
              <a:buFont typeface="Arial" panose="020B0604020202020204" pitchFamily="34" charset="0"/>
              <a:defRPr lang="da-DK" sz="1088" kern="1200" spc="-8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6040" algn="l" defTabSz="676601" rtl="0" eaLnBrk="1" latinLnBrk="0" hangingPunct="1">
              <a:lnSpc>
                <a:spcPct val="100000"/>
              </a:lnSpc>
              <a:spcBef>
                <a:spcPts val="408"/>
              </a:spcBef>
              <a:spcAft>
                <a:spcPts val="0"/>
              </a:spcAft>
              <a:buClrTx/>
              <a:buFont typeface="Arial" panose="020B0604020202020204" pitchFamily="34" charset="0"/>
              <a:defRPr lang="da-DK" sz="1088" kern="1200" spc="-8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sv-SE" noProof="0"/>
              <a:t>Click to edit Master text styles</a:t>
            </a:r>
          </a:p>
          <a:p>
            <a:pPr lvl="1"/>
            <a:r>
              <a:rPr lang="sv-SE" noProof="0"/>
              <a:t>Second level</a:t>
            </a:r>
          </a:p>
          <a:p>
            <a:pPr lvl="2"/>
            <a:r>
              <a:rPr lang="sv-SE" noProof="0"/>
              <a:t>Third level</a:t>
            </a:r>
          </a:p>
          <a:p>
            <a:pPr lvl="3"/>
            <a:r>
              <a:rPr lang="sv-SE" noProof="0"/>
              <a:t>Fourth level</a:t>
            </a:r>
          </a:p>
          <a:p>
            <a:pPr lvl="4"/>
            <a:r>
              <a:rPr lang="sv-SE" noProof="0"/>
              <a:t>Fifth level</a:t>
            </a:r>
            <a:endParaRPr lang="sv-SE" noProof="0" dirty="0"/>
          </a:p>
        </p:txBody>
      </p:sp>
      <p:sp>
        <p:nvSpPr>
          <p:cNvPr id="36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788702" y="6458504"/>
            <a:ext cx="3586468" cy="401616"/>
          </a:xfrm>
        </p:spPr>
        <p:txBody>
          <a:bodyPr tIns="35961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lang="en-US" sz="612" b="1" kern="1200" spc="-15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sv-SE" noProof="0"/>
              <a:t>Click to edit Master text styles</a:t>
            </a:r>
            <a:endParaRPr lang="sv-SE" noProof="0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>
            <a:off x="403543" y="754573"/>
            <a:ext cx="8347159" cy="306926"/>
          </a:xfrm>
        </p:spPr>
        <p:txBody>
          <a:bodyPr/>
          <a:lstStyle>
            <a:lvl1pPr marL="0" indent="0" algn="l">
              <a:buNone/>
              <a:defRPr sz="1225" cap="all" baseline="0">
                <a:solidFill>
                  <a:schemeClr val="tx1"/>
                </a:solidFill>
              </a:defRPr>
            </a:lvl1pPr>
            <a:lvl2pPr marL="310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13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2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27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53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64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74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85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Click to edit Master subtitle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05616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U_PPT_eld">
            <a:extLst>
              <a:ext uri="{FF2B5EF4-FFF2-40B4-BE49-F238E27FC236}">
                <a16:creationId xmlns:a16="http://schemas.microsoft.com/office/drawing/2014/main" id="{8DF31E8F-DF37-461B-934F-6D4591E25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8" t="-362"/>
          <a:stretch>
            <a:fillRect/>
          </a:stretch>
        </p:blipFill>
        <p:spPr bwMode="auto">
          <a:xfrm>
            <a:off x="3175" y="1590675"/>
            <a:ext cx="725805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SU_logo_32mm_300dpi_SVENSK">
            <a:extLst>
              <a:ext uri="{FF2B5EF4-FFF2-40B4-BE49-F238E27FC236}">
                <a16:creationId xmlns:a16="http://schemas.microsoft.com/office/drawing/2014/main" id="{67DBDFF2-7649-41B6-803F-70D06F20C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87338"/>
            <a:ext cx="1152525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06475" y="2435225"/>
            <a:ext cx="6632575" cy="1425575"/>
          </a:xfrm>
        </p:spPr>
        <p:txBody>
          <a:bodyPr lIns="72000" tIns="36000" rIns="72000" bIns="36000"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06475" y="3860800"/>
            <a:ext cx="6632575" cy="116522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211BC6D-CFDD-4536-BBEB-5F3D4D531A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3FFD652-29E8-4D18-853D-D3F08852898F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D16A52DD-DEA6-47CA-A783-337A0D6D7E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1936750" y="6151563"/>
            <a:ext cx="44926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3A399D3C-85B5-4B42-88D3-B642903E3D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92979-1ECC-4FA1-A874-A97B0BF86393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0267819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05B9DD-A524-439D-8F70-22211A3B28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ADC89-EC1D-4054-A204-854898E2BC56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911E501-5161-44FA-B042-3CCF2E88CD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3FBFF52-B944-4822-9951-86E1C255E9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5B028E-C0F0-491A-B015-CE5690A02AEF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40168060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71A80A2-1CEF-4B11-98BF-31FA218E9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FE400-E9C9-450A-A9EF-B4B2BCB92D1E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6862F9E-FA0A-4940-AE10-3CC7D84BBC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5A8654-675F-4481-8F79-8BB747AFE1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5C81D-981F-4BF1-967E-195A3EE8E682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1326849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0575" y="2806700"/>
            <a:ext cx="3348038" cy="3214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013" y="2806700"/>
            <a:ext cx="3348037" cy="3214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B9BCB2-5ADE-4DD8-BA4B-01320E042A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9A01D-E1CF-4502-AC8E-802B2B8B399D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2AC39E-34EC-47B6-88CC-5E763F9EA4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2D655D-8900-4EBA-A916-D31DB39334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151A4-8D3B-486A-A4DA-E9367A32E949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9911306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234FE72-FEF0-4B65-A245-C8A82ADB50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4B950-4DD3-469B-AE4D-BC351DA2E907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DE1672A-8395-4C2F-95CE-7E4FD4ACE6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9013D35-5FA9-4E5E-8338-4626DD23A7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5068FA-A76A-476E-8D19-399D62AB90F8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4483327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B895441-06FB-4706-8986-98890EFAF8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15BEF-B003-4CD7-834C-72ECAF5C1D05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D5827E6-B4F1-4E61-91A0-8540A4D6CC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6538A07-5256-4EAF-95C3-250120D174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55BED-DCA4-46BB-B666-D049A409F86A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3638443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15DD7EB-FE6A-4B0E-8A96-0BD2BAF0E3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29416-F9CA-4D81-A5A4-2D169D6ACC73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9B917BA-F3F5-4204-BFEB-114FB0818C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070A1B0-238E-4635-BA9A-73ABD7ECBE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2BC821-0E00-459A-BEB0-E925FEEF0961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1848594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02C225-21F6-4DB1-8C40-57385C7E70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73EE8-73A2-458B-9E23-42A6ECD3F92D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FD267B-2BE2-400A-BF80-FE698B8AF7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FF3F9D-CAD6-4694-B577-602B5EECF3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E28B1-A152-47A1-A660-B925BFE0ED73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7214763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5C91F0-E0DA-4091-837D-F1261EA616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DEE23-3F60-426E-806A-E3A473D39225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83FD20-BB46-442D-B96C-4BD341FD98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6B1894-BF06-40F2-BF74-20E2EB742C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B4942-1A9D-4AA0-9E6F-B9B34C43ECEF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2512465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05FD33-148C-4D5A-9873-960E0A8813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CE32A8-8723-48FA-8EA8-4CC8550EA219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575752-0D30-40CC-864A-806AB06239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E2EEAEA-14BC-4CA7-9EA8-1187205AAA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5F1D5D-F505-4825-95C1-E0F3E5EBBC23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0096988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5927725" y="1943100"/>
            <a:ext cx="1711325" cy="407828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790575" y="1943100"/>
            <a:ext cx="4984750" cy="407828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CA93695-4D63-4611-8F15-0459EFDFE9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5310EE-F5A3-4812-86DA-83B3DCB9C671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654FE22-9D57-4DB7-B456-F509D26B54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46712CA-274E-4E01-BF93-F7F4CC495F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C5629-DD07-4356-9E4D-81BC2DB87BC4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3778565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U_PPT_eld">
            <a:extLst>
              <a:ext uri="{FF2B5EF4-FFF2-40B4-BE49-F238E27FC236}">
                <a16:creationId xmlns:a16="http://schemas.microsoft.com/office/drawing/2014/main" id="{BB4F0BCD-B292-4D1F-9384-E0C6248D0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8" t="-362"/>
          <a:stretch>
            <a:fillRect/>
          </a:stretch>
        </p:blipFill>
        <p:spPr bwMode="auto">
          <a:xfrm>
            <a:off x="3175" y="1590675"/>
            <a:ext cx="725805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SU_logo_32mm_300dpi_SVENSK">
            <a:extLst>
              <a:ext uri="{FF2B5EF4-FFF2-40B4-BE49-F238E27FC236}">
                <a16:creationId xmlns:a16="http://schemas.microsoft.com/office/drawing/2014/main" id="{B135847F-D7A4-4FA3-BC5E-90BFFE390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87338"/>
            <a:ext cx="1152525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06475" y="2435225"/>
            <a:ext cx="6632575" cy="1425575"/>
          </a:xfrm>
        </p:spPr>
        <p:txBody>
          <a:bodyPr lIns="72000" tIns="36000" rIns="72000" bIns="36000"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06475" y="3860800"/>
            <a:ext cx="6632575" cy="116522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D16C37F-A036-44E5-A56E-2FFFA01F53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93A2FB6-86ED-44E8-B082-C5766B9D37A6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2B2892C-D9EC-469D-8179-CD06EBB70A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1936750" y="6151563"/>
            <a:ext cx="44926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7CC679B8-C28C-4666-9A17-EE7957FA10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EEDE-0AA5-499A-BB44-5A31956764F7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6501261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FD0D4E-D7A4-4D9D-99E2-E90D7BE7C9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1F4FA-5C1E-41B9-8D11-A37CA03B9572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3B67D71-0138-4312-89CA-74B10357C6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D868C33-34DA-4EB1-B590-DC9A8516D2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8B6351-5BD0-4639-93A9-7AB9F3825054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22027625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2AE9D9-859C-4D3C-A371-E02A9CACC3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79751C-EE2D-4DD3-9CFA-D7E491465E4E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4D35364-5225-4968-9FDF-524A04B93D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7C58CF5-826D-4FA0-B425-4A9903561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14B8B-D93C-4888-A203-EF69CF741A2A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8116630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0575" y="2806700"/>
            <a:ext cx="3348038" cy="3214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013" y="2806700"/>
            <a:ext cx="3348037" cy="3214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0208E8-57EB-44AF-92CE-6CEAF6696B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BE111F-E4D3-42BF-9B45-4A519750ABD5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3BF33D-8263-4276-8103-BC415C165B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C303BC-7733-458C-8FD1-192AC42D5D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112136-A70F-4FD0-B9F5-3A7AF71AA2F7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8045583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F7F0C7E-411C-4CF4-8DA9-B134BBE5E1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9040A-B0A6-4B92-A8BE-0D60101D515E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012DF49-1EC8-4F7E-B920-5FA6CEB3BE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952B2CD-16DB-4FFB-8D39-1BA5EDB8F1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B28309-0D36-4583-8E4E-F7C47D02BBE9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61295237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BC06CF1-B556-4D92-88BE-FAC0840FC6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C9320-F5B4-4184-BFF9-DA8F3E2B2D60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F27C714-7AA1-44C9-9294-8840345CA0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DB8D23B-74D6-432F-B26D-39AFFED5D7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52DCF-117C-49BD-9728-3553CDFF9EB6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47453683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147A279-C15A-4D58-9290-3C7AC2DBA8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7B1B9-6413-4904-9917-1D23D630B913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7B5F4CB-10DC-460D-9689-0B0F53A8C2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E88C2DD-CB5D-4922-8217-E9D358BDCF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F4400-44E3-40AB-A3CB-31743D0EBA64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25280075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A7AE43-731D-48DC-A2AF-CA4F6546DB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C00F52-BC8E-40ED-A01B-D727102AEB07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62E1F6-8B30-4A10-87C8-E74E1F8356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C32155-0386-470D-B7C5-4B4CA3872C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F585D-D3AA-4F69-B4D6-FD370C79C0EE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7969194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C504B3-0253-4D83-88FD-58F22F7342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D5A5D-96EE-43FF-ACA0-C904EEAFB43D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D8C7CA-451E-4713-9D0F-1D1CFD7545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7AF13C-9610-4E4D-9680-4CCF3194D4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F8DCC-C4F2-4729-9F08-19686F4100BC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71487347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D13907-3AF0-4249-A950-75E6C49A92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CC8AB-4FA3-4D8D-A7C0-364980089BFF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DE5D02D-D4BD-4EAE-AB0C-6EC2E0F4AE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2E83F9C-BD47-4DDC-B807-244676C165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529BE-97E5-4F3E-8E55-C822B42E13EF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5029064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5927725" y="1943100"/>
            <a:ext cx="1711325" cy="407828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790575" y="1943100"/>
            <a:ext cx="4984750" cy="407828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979BD2-BCB8-4463-8492-5B4A831010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BC4E95-A900-4C1A-BA6D-D382370922D2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E2F685-CC11-4DC1-B60F-03D002B98B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2DFC91B-ADF4-433B-B8E7-353899402E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880C4-7A34-435E-AB2E-4A3F00CFDEC2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61526957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U_PPT_eld">
            <a:extLst>
              <a:ext uri="{FF2B5EF4-FFF2-40B4-BE49-F238E27FC236}">
                <a16:creationId xmlns:a16="http://schemas.microsoft.com/office/drawing/2014/main" id="{78F3E96F-6208-4EDA-AF11-977A245ED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8" t="-362"/>
          <a:stretch>
            <a:fillRect/>
          </a:stretch>
        </p:blipFill>
        <p:spPr bwMode="auto">
          <a:xfrm>
            <a:off x="3175" y="1590675"/>
            <a:ext cx="725805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SU_logo_32mm_300dpi_SVENSK">
            <a:extLst>
              <a:ext uri="{FF2B5EF4-FFF2-40B4-BE49-F238E27FC236}">
                <a16:creationId xmlns:a16="http://schemas.microsoft.com/office/drawing/2014/main" id="{50873C8F-9B57-480F-A8F9-C7168B5C6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87338"/>
            <a:ext cx="1152525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06475" y="2435225"/>
            <a:ext cx="6632575" cy="1425575"/>
          </a:xfrm>
        </p:spPr>
        <p:txBody>
          <a:bodyPr lIns="72000" tIns="36000" rIns="72000" bIns="36000"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06475" y="3860800"/>
            <a:ext cx="6632575" cy="116522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DB10665-1518-4031-A0D8-409CEF0EF1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0A7F0E5-28B0-4E8D-8F8F-022E9B6304CF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DF64642-1B50-47D5-AF9B-D9528F60AD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1936750" y="6151563"/>
            <a:ext cx="44926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969F4892-02C8-43AF-8C52-50670C28B0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6DDCE-51D6-43AB-BBAA-F86C94FC610C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93255667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CBE4AA3-D0AB-4AD1-8A7F-0306CA54DA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303B7B-2F10-4C78-B0DE-9B87EC31D1B3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BD3E775-91F3-4401-A196-6FA51C895F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771DEF5-112F-4E06-8B25-C892535BF9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3102F-A048-4B53-B5C8-0EC8797E97F7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32446893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65B39D7-79D0-43AC-94B0-20A2AA1D0F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7A2B2-60BD-4195-B061-0288D0CF6A7E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2A72BD6-8796-4E2D-8E42-307DE69106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099A22A-3FC4-4A79-93FA-A3A9A6C8A9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A1198-A892-4909-BEF8-6EBB8A0A6842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6758755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0575" y="2806700"/>
            <a:ext cx="3348038" cy="3214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013" y="2806700"/>
            <a:ext cx="3348037" cy="3214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057A0E-61DF-413B-841B-5DDA21DE8D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BE2CA-8A28-4843-B8E5-E5757A477641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F25F1A-3CFB-4A01-ABD2-400618774C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7D85DA-C2BE-4053-B962-79F4F1170C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11AD7-5DD8-4A8A-84D9-40A6FE8512F8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46168816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D407DB9-5650-426C-8DBE-9A8CC2DFA3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CD8B96-E242-4E91-B1EB-145A24F06BAE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3D661BE-3B88-421B-8C34-E66C63DF4C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3B29C36-549D-4F92-8F08-8A657FB465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9A48E-4F16-4950-88FB-0B40A2FB3594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58388263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99AA8AF-216F-4F70-96FC-249B78B5B9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7EF4E8-BF4C-4AFD-B62D-4C4EBD2408B5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5329906-48B4-4547-9179-A9AE85786B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F8FD683-9B8A-4789-B749-B5F83FF94D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AE887-5698-42D0-98CB-B4DF77C64AA1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43097287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35D15A7-54D5-433F-8B16-19E32BA5DC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51142-A48D-4B5A-A6EE-A7AC335B389A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DC2970A-A31E-4067-BE44-215ACC402E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0174B5E-45E4-4AE1-A8AB-D140F901AC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2C97E-9110-4011-B019-DF900C0AF7E9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423714562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DE6C97-7394-469D-A38F-A61DF527FF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AE93B-A9E6-426A-AFA3-0829A2A1A45A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FEECAE-D3E5-4896-8B2D-27653CC9C5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32CA46-E3E9-4DE0-8931-AC50F5A039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714A11-06B5-45DC-9751-0DEF51A2471F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69490556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AD2514-B246-472C-A81D-669809C0EB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3291A-C159-4E8A-B272-6663C0389ECD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46181D-188C-4274-BEC8-EFD503095E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BF4527-8D93-4237-B088-D4191688FA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F6F80-207E-499D-A4AD-0096C43DCA11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20036574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5D1B31D-9925-4493-8C2F-74057810D3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70F1C2-8C36-4947-8A48-F998383AF9F8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27543F-22B4-4A91-A1C4-BD53CF9B16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052F81-2C09-4E06-98F9-339A9EBACD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C2CBF0-8338-40D6-AF26-3E0A157E4518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30179950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5927725" y="1943100"/>
            <a:ext cx="1711325" cy="407828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790575" y="1943100"/>
            <a:ext cx="4984750" cy="407828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E8D2BC-7AE9-4263-929D-74820164E8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0C4772-BE07-4429-B4C3-8366B8BCD285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0BA04B7-20BC-42F4-A0E4-E98025324E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D9A416-7CE4-46DF-A034-368211C4BE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6E324-B3E7-4F29-A68F-678B47CBB0D0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48530738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U_PPT_eld">
            <a:extLst>
              <a:ext uri="{FF2B5EF4-FFF2-40B4-BE49-F238E27FC236}">
                <a16:creationId xmlns:a16="http://schemas.microsoft.com/office/drawing/2014/main" id="{A20EC93B-9716-4151-8213-19E6C143B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8" t="-362"/>
          <a:stretch>
            <a:fillRect/>
          </a:stretch>
        </p:blipFill>
        <p:spPr bwMode="auto">
          <a:xfrm>
            <a:off x="3175" y="1590675"/>
            <a:ext cx="725805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SU_logo_32mm_300dpi_SVENSK">
            <a:extLst>
              <a:ext uri="{FF2B5EF4-FFF2-40B4-BE49-F238E27FC236}">
                <a16:creationId xmlns:a16="http://schemas.microsoft.com/office/drawing/2014/main" id="{B64103E8-89F6-4724-A0EB-61BA4B1CC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87338"/>
            <a:ext cx="1152525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06475" y="2435225"/>
            <a:ext cx="6632575" cy="1425575"/>
          </a:xfrm>
        </p:spPr>
        <p:txBody>
          <a:bodyPr lIns="72000" tIns="36000" rIns="72000" bIns="36000"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06475" y="3860800"/>
            <a:ext cx="6632575" cy="116522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996411-DBD6-49C6-A5ED-1D31872058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9AB947C-FB34-4A22-AFB2-6B9E73DECBA0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8C2980C-3C98-4DBB-B719-18D80007DA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1936750" y="6151563"/>
            <a:ext cx="44926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FC1E34A9-488C-4BE0-914C-90F59C3200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F5976-7811-418B-BE99-846D517A7A55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95169241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ED8E0E8-6B34-4501-952B-52BA24A6C1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934CAA-438D-4B32-B9BD-8AED4D65DA6E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4936EB1-146C-4BFB-9F34-54311EFF56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A864E53-C32C-4EF3-8A11-E1B0809F4B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07048-DF00-47CD-A2AF-579A2D740C6B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109648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7E42090-9BF5-4FED-B13C-EC92F458D2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D25E0-0825-4DA2-9746-04A3A787E084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998CC5-6DF1-4B6B-8D7E-289D69DE5D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D2180A-037C-4294-BFC2-004E88A80D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244199-E357-443A-AA6D-831CE130D892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80028327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0575" y="2806700"/>
            <a:ext cx="3348038" cy="3214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013" y="2806700"/>
            <a:ext cx="3348037" cy="3214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931364-A7FC-4D3E-96CA-8C2C3F726E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6F1C3F-2886-4813-818C-C94C6464C711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9D50AF-DE6E-4FBC-A22D-AF0EC35E8C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3B3475-D72C-4D96-A269-657697478D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4E356-3811-40AF-A619-0522B0B49C2F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92345673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D67018E-39AE-475D-81CC-1B06BAE5C7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AE017-964E-4D20-848C-BE365F443D70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D1829B7-2178-448C-B5A4-5A6D2EFF81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5806F7F-E0D3-401A-8DEE-0F0BB684D8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735EC-A336-4326-8796-370C79015303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7689030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59C561D-F577-41E3-A930-6EA55A8606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C42A4-630E-4895-A0DD-D370948322AA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193B118-C870-4620-ABE9-61D7A336D9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0DC3426-9709-4537-BA89-DAC8B17A34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513FB-A29A-4E01-B25D-83479D645629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05003400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29D2B31-D8F9-4B47-AB84-0B12DF2028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D4A113-54AA-4C2A-9AB1-B1619067ADFE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83A5B2F-7C0B-4AA1-9694-CFBC27AD42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579C8C3-AB9D-4676-9679-2D3D571992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4F331-86B3-49B3-8F25-A30CB7F1F6E9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44358459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24430B-1994-4B22-B722-A21C3A233D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C4520-208B-4AC8-BF2E-756278ACF3F9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3C648C-039F-4FC4-8C10-E2348DE112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A20C5C-7358-420E-8F2E-479A5FC00B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E2FA0E-DEF8-4140-A4C9-64F021894C06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402916723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969988-C9F2-443F-B523-0E9651F20B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468704-5E87-43C0-A71A-CE22B711DFB8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F140ED-B608-41CF-9F7C-04FCCCA185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A3A6B2-4F10-476B-8B6B-DE8194EC6B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F8D506-107B-4293-9148-9C44BD7CC997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97085548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11228A7-9540-44BC-9E18-0EDBBE7700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9A983-BDF9-4B0F-8EC1-AFF933A15424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3629FB-AB3F-4281-B80B-4720A1EB71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0B89A9D-0939-458F-8B3C-F5EC0F02B6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7242C-8C70-4641-9913-4C04BBDBB97B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76765451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5927725" y="1943100"/>
            <a:ext cx="1711325" cy="407828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790575" y="1943100"/>
            <a:ext cx="4984750" cy="407828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00EC192-0B5A-4C5E-AE79-D96394ED2C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C084F9-4D24-40D5-BB0E-0826F533C03A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73FCDB-1799-4F70-875A-EFFD0C5245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06C6CE-73AD-44C0-9592-BACCCD8746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6A782-1144-49C7-8447-0066901CEC1D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92648108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7">
            <a:extLst>
              <a:ext uri="{FF2B5EF4-FFF2-40B4-BE49-F238E27FC236}">
                <a16:creationId xmlns:a16="http://schemas.microsoft.com/office/drawing/2014/main" id="{1E01BBEE-E93D-42C1-80C4-32885D66C8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3850" y="6381750"/>
            <a:ext cx="4492625" cy="301625"/>
          </a:xfrm>
        </p:spPr>
        <p:txBody>
          <a:bodyPr/>
          <a:lstStyle>
            <a:lvl1pPr algn="l">
              <a:defRPr sz="1100" b="1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sv-SE"/>
              <a:t>Ekonomiinformation 18 augusti 2020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9869270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U_PPT_eld">
            <a:extLst>
              <a:ext uri="{FF2B5EF4-FFF2-40B4-BE49-F238E27FC236}">
                <a16:creationId xmlns:a16="http://schemas.microsoft.com/office/drawing/2014/main" id="{443AB9CF-E4AD-488E-9475-FFBB7A90B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8" t="-362"/>
          <a:stretch>
            <a:fillRect/>
          </a:stretch>
        </p:blipFill>
        <p:spPr bwMode="auto">
          <a:xfrm>
            <a:off x="3175" y="1590675"/>
            <a:ext cx="725805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SU_logo_32mm_300dpi_SVENSK">
            <a:extLst>
              <a:ext uri="{FF2B5EF4-FFF2-40B4-BE49-F238E27FC236}">
                <a16:creationId xmlns:a16="http://schemas.microsoft.com/office/drawing/2014/main" id="{0364A052-53EC-4967-9B38-A7A1540B5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87338"/>
            <a:ext cx="1152525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06475" y="2435225"/>
            <a:ext cx="6632575" cy="1425575"/>
          </a:xfrm>
        </p:spPr>
        <p:txBody>
          <a:bodyPr lIns="72000" tIns="36000" rIns="72000" bIns="36000"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06475" y="3860800"/>
            <a:ext cx="6632575" cy="116522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F38B02-16A2-47CB-B65B-2F9FB2D17A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B24BB8C-F448-45D2-BC53-44F674B8BF2D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74A9ADE-1A00-4B54-A22A-F31BF45652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1936750" y="6151563"/>
            <a:ext cx="44926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66D21CDC-D5E8-4FA9-A9A9-44EC2BED49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4FC6F-E655-45A5-96E1-AE076FFD6E8F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39207677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FA163BF-3C35-447F-8D22-F47E444453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1563B3-9763-4C1F-8C90-7358381E5967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E292D39-7C6A-47B0-B33C-35FBA16038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157B63-A0A4-4A3D-908B-811FD86333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517518-A75F-4699-8D6B-1857A3F62412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87723163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6ED4D5-FCA5-4404-A1B3-6C9C17919D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7C44D2-9DD2-4BB5-94BF-1D2209E570C8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CF2EE16-029D-46D4-A3E3-C075D73422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B1A02D-E736-47E7-AAEF-6C489F8F61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FA096-C3CC-403C-B13A-40B9B0C910D7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25761829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0575" y="2806700"/>
            <a:ext cx="3348038" cy="3214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013" y="2806700"/>
            <a:ext cx="3348037" cy="3214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A1C294-B16B-4D0F-B701-CEDB7253D2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547312-81D7-43A4-A034-6C8177F07B31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2D8275-574D-467B-B8B9-870E5FF629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EB4BB5-0473-420A-8206-AFA8182F8F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5D891B-3F73-4E52-8652-16EC7B9EFD53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12121045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E32D3C8-CC89-40F4-A28B-05A6FB48F3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20777-30A2-4FAA-BDB6-D96C68D19438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B804DC1-35DD-4581-A248-C148E6D6C6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0590B90-C4EB-4E4E-B7CE-5EFE634F86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2BA1E-5844-4595-BEE0-944F05FDB3C0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59412096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A0209B1-02FE-4ECD-BBC2-FE5925C1BD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B79531-4F80-455E-B607-AAF1ACB02D5E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88F835C-57F7-48DA-B2A3-EA61EE1252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4E873F8-82E9-459D-93BC-63C745E57A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02040-F5EF-40F1-943E-1758E0B01BA3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410367220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4B5408A-4D01-4259-A03B-E1A896E6BB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86F479-2BD4-4A6B-A3B4-F967FC6EB8A2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252E582-7C08-4477-B2E1-3E6F4F0699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A0071FE-904F-4FC6-A238-9A8495838E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8577BE-7951-4050-8727-4CF96626FA31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37816230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C0659D-1663-4FB0-B2FD-073438F4FD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B2067-195E-4A05-AD29-F8E022D3A070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0E1FCD-A946-495D-98FE-6E60BFC85D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105C76-E3F3-4B2B-856C-2CC23DFA58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3C7AC3-C5E6-45B6-A755-3A6C8DD31889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282643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55772B-D270-452E-B284-A026547B36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9CC7BB-256F-484D-B2E7-63C292E31130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28A97A-385A-4B56-867B-CB8B08B341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318505-EBA7-4BC5-8D18-57D835256C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1A89FA-71F8-431C-B3FA-4812DB905754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421856684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A54EAE4-EF16-4041-B25C-1BA76F24C9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964FB-E447-4D8F-8FED-D8E36A414376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7C80C7-0168-4F96-83F0-08ACC477B0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5CAA511-8DB1-44DF-AF11-EB35432537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377ACC-DD76-4E64-8A3A-7B43F9A6F19F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411996447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5927725" y="1943100"/>
            <a:ext cx="1711325" cy="407828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790575" y="1943100"/>
            <a:ext cx="4984750" cy="407828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D26043-6AB9-44AA-A3D4-A380165778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5D4D7F-19BB-4D40-A576-3E35AFD96C91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EC34C1A-372E-44CD-BE7E-3F3B4DFE60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68AD880-DADA-449A-A9B7-40C3759A21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976125-7020-4496-9C59-462AC2F424AE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11807420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7">
            <a:extLst>
              <a:ext uri="{FF2B5EF4-FFF2-40B4-BE49-F238E27FC236}">
                <a16:creationId xmlns:a16="http://schemas.microsoft.com/office/drawing/2014/main" id="{1852679D-E0F8-4AA9-9963-300A87AC3C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3850" y="6381750"/>
            <a:ext cx="4492625" cy="301625"/>
          </a:xfrm>
        </p:spPr>
        <p:txBody>
          <a:bodyPr/>
          <a:lstStyle>
            <a:lvl1pPr algn="l">
              <a:defRPr sz="1100" b="1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sv-SE"/>
              <a:t>Ekonomiinformation 18 augusti 2020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5285542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SU_PPT_olivkvist">
            <a:extLst>
              <a:ext uri="{FF2B5EF4-FFF2-40B4-BE49-F238E27FC236}">
                <a16:creationId xmlns:a16="http://schemas.microsoft.com/office/drawing/2014/main" id="{D4F1EFBD-A246-415B-BD98-E4C100744D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"/>
          <a:stretch>
            <a:fillRect/>
          </a:stretch>
        </p:blipFill>
        <p:spPr bwMode="auto">
          <a:xfrm>
            <a:off x="1588" y="317500"/>
            <a:ext cx="6881812" cy="654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</p:spPr>
        <p:txBody>
          <a:bodyPr lIns="72000" tIns="36000" rIns="72000" bIns="36000" anchor="ctr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D54951B3-99E5-4E00-81BA-B188A55E3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0B959B0-B1B7-476D-9ABD-CA84098CB418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EE3A2E19-1F64-43B7-AE17-0973F17DF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6750" y="6153150"/>
            <a:ext cx="4492625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B0643BEF-8104-4261-9364-154946653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C5CE4-072E-4B64-8698-953F358933C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208463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7DF8A80-0C7E-4775-8BD9-60F0FEE3B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8CC2A-C5FE-4D1B-9F8E-5861BE367951}" type="datetime1">
              <a:rPr lang="sv-SE"/>
              <a:pPr>
                <a:defRPr/>
              </a:pPr>
              <a:t>2020-08-18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CE98CD3-F62B-4A2B-88DC-015389C9A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9469C43-2623-4603-9CF8-263DEB49F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EEDBD-0EA3-416C-9044-F3C3DABCC6E5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767933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81CB13CD-5020-40E1-8CD1-67DF1FECD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CE6C1-4C55-43A7-A269-280D7716E254}" type="datetime1">
              <a:rPr lang="sv-SE"/>
              <a:pPr>
                <a:defRPr/>
              </a:pPr>
              <a:t>2020-08-18</a:t>
            </a:fld>
            <a:endParaRPr lang="sv-SE" dirty="0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3EFD9C5E-A6F2-4784-8745-44BB2BEE6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D2DF7999-7C1E-4BDA-908C-E536B7D9E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C2E0D-AD8E-4101-8E77-CF96CC453BC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7082795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E1517F8-6F9A-4DCC-BB63-3891BA101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D3F6D-9C2F-421F-B265-B3CA59B89664}" type="datetime1">
              <a:rPr lang="sv-SE"/>
              <a:pPr>
                <a:defRPr/>
              </a:pPr>
              <a:t>2020-08-18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E3F6C48-3A22-478E-A398-2AD5A2028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1A69E32-0DB9-4E6E-8755-8CF8DF96C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E832B-979D-40F2-B934-5D823C16741B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6282741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fem13,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8DEF2310-F419-45DA-98F5-A41DDC194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C16FF-80B7-45EE-9ED4-765B97EAF840}" type="datetime1">
              <a:rPr lang="sv-SE"/>
              <a:pPr>
                <a:defRPr/>
              </a:pPr>
              <a:t>2020-08-18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E9737AA5-E18C-4E23-98ED-AD493073E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8" name="Platshållare för bildnummer 5">
            <a:extLst>
              <a:ext uri="{FF2B5EF4-FFF2-40B4-BE49-F238E27FC236}">
                <a16:creationId xmlns:a16="http://schemas.microsoft.com/office/drawing/2014/main" id="{E2D8BF62-A680-452F-9946-7142DA2AC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F5F74-0D72-4D52-8869-0D8FA0E5AB90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8315800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ACD35CA-9DE2-4B83-9BEA-0420E10DA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D32BD-788C-4113-9448-A3E25566664B}" type="datetime1">
              <a:rPr lang="sv-SE"/>
              <a:pPr>
                <a:defRPr/>
              </a:pPr>
              <a:t>2020-08-18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10971D0-F7BD-4C33-ABDD-03616924F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0704D21-9C33-45CC-85F7-24D4A0631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454FD-BBFC-4076-8B04-FB24CB00CEB3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3933922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B896859C-C9B6-46B4-B2B1-09877ADC0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C5B8B-00C6-41C8-9D02-8F34CC36DA27}" type="datetime1">
              <a:rPr lang="sv-SE"/>
              <a:pPr>
                <a:defRPr/>
              </a:pPr>
              <a:t>2020-08-18</a:t>
            </a:fld>
            <a:endParaRPr lang="sv-SE" dirty="0"/>
          </a:p>
        </p:txBody>
      </p:sp>
      <p:sp>
        <p:nvSpPr>
          <p:cNvPr id="3" name="Platshållare för sidfot 4">
            <a:extLst>
              <a:ext uri="{FF2B5EF4-FFF2-40B4-BE49-F238E27FC236}">
                <a16:creationId xmlns:a16="http://schemas.microsoft.com/office/drawing/2014/main" id="{691461D4-BD3E-48BA-BB82-7B23F9BA1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8D984C1C-0C70-4145-AE60-11E7DE93A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A80E9-96CB-4613-BA5F-EFF623079F55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0162402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7">
            <a:extLst>
              <a:ext uri="{FF2B5EF4-FFF2-40B4-BE49-F238E27FC236}">
                <a16:creationId xmlns:a16="http://schemas.microsoft.com/office/drawing/2014/main" id="{1D748CBC-2467-4BE2-AE70-14C4E193B9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3850" y="6381750"/>
            <a:ext cx="4492625" cy="301625"/>
          </a:xfrm>
        </p:spPr>
        <p:txBody>
          <a:bodyPr/>
          <a:lstStyle>
            <a:lvl1pPr algn="l">
              <a:defRPr sz="1100" b="1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</p:spTree>
    <p:extLst>
      <p:ext uri="{BB962C8B-B14F-4D97-AF65-F5344CB8AC3E}">
        <p14:creationId xmlns:p14="http://schemas.microsoft.com/office/powerpoint/2010/main" val="263359312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68353537-F83A-4020-8BFC-090882DBC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23D0A-E0F5-4FC9-B423-257A8F017E3C}" type="datetime1">
              <a:rPr lang="sv-SE"/>
              <a:pPr>
                <a:defRPr/>
              </a:pPr>
              <a:t>2020-08-18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6EB5F915-6B66-4F28-BD83-16204DD46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8" name="Platshållare för bildnummer 5">
            <a:extLst>
              <a:ext uri="{FF2B5EF4-FFF2-40B4-BE49-F238E27FC236}">
                <a16:creationId xmlns:a16="http://schemas.microsoft.com/office/drawing/2014/main" id="{F9CC3738-BD0E-4C98-B7E7-ABF61471E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A8E1A9-F93A-49CD-92E7-FC8DA0EBED03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3267565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0A41A5F-4B89-417D-A7B0-46F35097A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E4CF4-C984-49DC-8CB6-D62980EC6383}" type="datetime1">
              <a:rPr lang="sv-SE"/>
              <a:pPr>
                <a:defRPr/>
              </a:pPr>
              <a:t>2020-08-18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B6DB026-7F6D-4589-94BC-B8F45FD34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EAFD73F-2BDE-421F-B87A-0177FCCA3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AB48A-D6FA-444E-A8FA-D97295D25A62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2817857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7">
            <a:extLst>
              <a:ext uri="{FF2B5EF4-FFF2-40B4-BE49-F238E27FC236}">
                <a16:creationId xmlns:a16="http://schemas.microsoft.com/office/drawing/2014/main" id="{76C31067-2932-4D19-BC5B-60AA371011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3850" y="6381750"/>
            <a:ext cx="4492625" cy="301625"/>
          </a:xfrm>
        </p:spPr>
        <p:txBody>
          <a:bodyPr/>
          <a:lstStyle>
            <a:lvl1pPr algn="l">
              <a:defRPr sz="1100" b="1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</p:spTree>
    <p:extLst>
      <p:ext uri="{BB962C8B-B14F-4D97-AF65-F5344CB8AC3E}">
        <p14:creationId xmlns:p14="http://schemas.microsoft.com/office/powerpoint/2010/main" val="92085069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SU_PPT_eld"/>
          <p:cNvPicPr>
            <a:picLocks noChangeAspect="1" noChangeArrowheads="1"/>
          </p:cNvPicPr>
          <p:nvPr userDrawn="1"/>
        </p:nvPicPr>
        <p:blipFill>
          <a:blip r:embed="rId2" cstate="print"/>
          <a:srcRect l="4988" t="-362"/>
          <a:stretch>
            <a:fillRect/>
          </a:stretch>
        </p:blipFill>
        <p:spPr bwMode="auto">
          <a:xfrm>
            <a:off x="0" y="1571625"/>
            <a:ext cx="7258050" cy="5286375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BC801ED4-9A26-414A-9836-166B493052E2}" type="datetime1">
              <a:rPr lang="sv-SE" smtClean="0"/>
              <a:pPr/>
              <a:t>2020-08-18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4492800" cy="280800"/>
          </a:xfrm>
        </p:spPr>
        <p:txBody>
          <a:bodyPr/>
          <a:lstStyle/>
          <a:p>
            <a:r>
              <a:rPr lang="sv-SE" dirty="0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6152400"/>
            <a:ext cx="21336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5977430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AD2F7-7DC2-4BC8-B7DD-9623B8E13A04}" type="datetime1">
              <a:rPr lang="sv-SE" smtClean="0"/>
              <a:pPr/>
              <a:t>2020-08-18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8858126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8DC3-EA92-4A9D-AE5B-7A15124DAC19}" type="datetime1">
              <a:rPr lang="sv-SE" smtClean="0"/>
              <a:pPr/>
              <a:t>2020-08-18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3507953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F8D70-F8EA-40C8-B327-D531AB364F3C}" type="datetime1">
              <a:rPr lang="sv-SE" smtClean="0"/>
              <a:pPr/>
              <a:t>2020-08-18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442862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1C9E8-BD77-4D98-8809-7738FC58391D}" type="datetime1">
              <a:rPr lang="sv-SE" smtClean="0"/>
              <a:pPr/>
              <a:t>2020-08-18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980968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95D9C-3A1D-416E-97B9-D2714EF04564}" type="datetime1">
              <a:rPr lang="sv-SE" smtClean="0"/>
              <a:pPr/>
              <a:t>2020-08-18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020340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94B7-8550-42FB-9FF7-38844F437944}" type="datetime1">
              <a:rPr lang="sv-SE" smtClean="0"/>
              <a:pPr/>
              <a:t>2020-08-18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49192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sidfot 7"/>
          <p:cNvSpPr>
            <a:spLocks noGrp="1"/>
          </p:cNvSpPr>
          <p:nvPr>
            <p:ph type="ftr" sz="quarter" idx="11"/>
          </p:nvPr>
        </p:nvSpPr>
        <p:spPr>
          <a:xfrm>
            <a:off x="323528" y="6381328"/>
            <a:ext cx="4492625" cy="301625"/>
          </a:xfrm>
          <a:prstGeom prst="rect">
            <a:avLst/>
          </a:prstGeom>
        </p:spPr>
        <p:txBody>
          <a:bodyPr/>
          <a:lstStyle>
            <a:lvl1pPr algn="l">
              <a:defRPr sz="1100" b="1">
                <a:latin typeface="Calibri" panose="020F0502020204030204" pitchFamily="34" charset="0"/>
              </a:defRPr>
            </a:lvl1pPr>
          </a:lstStyle>
          <a:p>
            <a:r>
              <a:rPr lang="sv-SE"/>
              <a:t>Ekonomidagen oktober 2015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03095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image" Target="../media/image1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image" Target="../media/image1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9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08.xml"/><Relationship Id="rId9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231E4CB-DB08-488F-93FC-A5B947824B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90575" y="1943100"/>
            <a:ext cx="6848475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7FE8C0B-3D62-4965-9BBA-6A4D8BB3B9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90575" y="2806700"/>
            <a:ext cx="6848475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9222E065-C50E-43C3-80E6-FC32CA7D32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9463" y="6151563"/>
            <a:ext cx="11223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+mn-lt"/>
              </a:defRPr>
            </a:lvl1pPr>
          </a:lstStyle>
          <a:p>
            <a:pPr>
              <a:defRPr/>
            </a:pPr>
            <a:fld id="{6A93B11B-3C78-4337-94C0-270E0B175A75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98617531-CF18-43EC-9410-631C4E1986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36750" y="6151563"/>
            <a:ext cx="44926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7C1C2520-4138-4C40-A679-8A13B40A75C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6538" y="6151563"/>
            <a:ext cx="213360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278BE250-FCB8-41E9-A072-D7C405D19023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  <p:pic>
        <p:nvPicPr>
          <p:cNvPr id="1031" name="Picture 7" descr="SU_logo_32mm_300dpi_SVENSK">
            <a:extLst>
              <a:ext uri="{FF2B5EF4-FFF2-40B4-BE49-F238E27FC236}">
                <a16:creationId xmlns:a16="http://schemas.microsoft.com/office/drawing/2014/main" id="{5A971F39-D75F-442D-B280-3D76A9118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87338"/>
            <a:ext cx="1152525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0274" r:id="rId1"/>
    <p:sldLayoutId id="2147490185" r:id="rId2"/>
    <p:sldLayoutId id="2147490186" r:id="rId3"/>
    <p:sldLayoutId id="2147490187" r:id="rId4"/>
    <p:sldLayoutId id="2147490188" r:id="rId5"/>
    <p:sldLayoutId id="2147490189" r:id="rId6"/>
    <p:sldLayoutId id="2147490190" r:id="rId7"/>
    <p:sldLayoutId id="2147490191" r:id="rId8"/>
    <p:sldLayoutId id="2147490192" r:id="rId9"/>
    <p:sldLayoutId id="2147490193" r:id="rId10"/>
    <p:sldLayoutId id="2147490194" r:id="rId11"/>
  </p:sldLayoutIdLst>
  <p:hf sldNum="0" hdr="0" dt="0"/>
  <p:txStyles>
    <p:titleStyle>
      <a:lvl1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2pPr>
      <a:lvl3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3pPr>
      <a:lvl4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4pPr>
      <a:lvl5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5pPr>
      <a:lvl6pPr marL="4572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6pPr>
      <a:lvl7pPr marL="9144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7pPr>
      <a:lvl8pPr marL="13716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8pPr>
      <a:lvl9pPr marL="18288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lnSpc>
          <a:spcPts val="2900"/>
        </a:lnSpc>
        <a:spcBef>
          <a:spcPct val="20000"/>
        </a:spcBef>
        <a:spcAft>
          <a:spcPct val="0"/>
        </a:spcAft>
        <a:buChar char="•"/>
        <a:defRPr sz="2000">
          <a:solidFill>
            <a:srgbClr val="002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F5F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2F5F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F5F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B41DF20-D44F-44BB-AB81-E998F2A2CC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90575" y="1943100"/>
            <a:ext cx="6848475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1D4E729-9D17-4A8E-B014-C12B167DAF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90575" y="2806700"/>
            <a:ext cx="6848475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D0DC89ED-073A-45E1-B556-A2ED3926274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9463" y="6151563"/>
            <a:ext cx="11223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+mn-lt"/>
              </a:defRPr>
            </a:lvl1pPr>
          </a:lstStyle>
          <a:p>
            <a:pPr>
              <a:defRPr/>
            </a:pPr>
            <a:fld id="{13D7C00A-F2CD-4307-9807-D16B9D621A02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7FC16C7B-D13F-4DF3-89E6-3692F21DAC7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36750" y="6151563"/>
            <a:ext cx="44926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B45BE3AE-3537-4314-9582-DE9E60D8155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6538" y="6151563"/>
            <a:ext cx="213360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30C753AA-2F6C-437E-BDA8-4EEFAE5176E3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  <p:pic>
        <p:nvPicPr>
          <p:cNvPr id="2055" name="Picture 7" descr="SU_logo_32mm_300dpi_SVENSK">
            <a:extLst>
              <a:ext uri="{FF2B5EF4-FFF2-40B4-BE49-F238E27FC236}">
                <a16:creationId xmlns:a16="http://schemas.microsoft.com/office/drawing/2014/main" id="{5DDB17C3-08FE-4245-AE7E-8873B0966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87338"/>
            <a:ext cx="1152525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0275" r:id="rId1"/>
    <p:sldLayoutId id="2147490195" r:id="rId2"/>
    <p:sldLayoutId id="2147490196" r:id="rId3"/>
    <p:sldLayoutId id="2147490197" r:id="rId4"/>
    <p:sldLayoutId id="2147490198" r:id="rId5"/>
    <p:sldLayoutId id="2147490199" r:id="rId6"/>
    <p:sldLayoutId id="2147490200" r:id="rId7"/>
    <p:sldLayoutId id="2147490201" r:id="rId8"/>
    <p:sldLayoutId id="2147490202" r:id="rId9"/>
    <p:sldLayoutId id="2147490203" r:id="rId10"/>
    <p:sldLayoutId id="2147490204" r:id="rId11"/>
  </p:sldLayoutIdLst>
  <p:hf sldNum="0" hdr="0" dt="0"/>
  <p:txStyles>
    <p:titleStyle>
      <a:lvl1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2pPr>
      <a:lvl3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3pPr>
      <a:lvl4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4pPr>
      <a:lvl5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5pPr>
      <a:lvl6pPr marL="4572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6pPr>
      <a:lvl7pPr marL="9144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7pPr>
      <a:lvl8pPr marL="13716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8pPr>
      <a:lvl9pPr marL="18288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lnSpc>
          <a:spcPts val="2900"/>
        </a:lnSpc>
        <a:spcBef>
          <a:spcPct val="20000"/>
        </a:spcBef>
        <a:spcAft>
          <a:spcPct val="0"/>
        </a:spcAft>
        <a:buChar char="•"/>
        <a:defRPr sz="2000">
          <a:solidFill>
            <a:srgbClr val="002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F5F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2F5F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F5F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410E8A7-60FD-4ECD-8242-2939E12512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90575" y="1943100"/>
            <a:ext cx="6848475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486439A7-2ACB-4D88-9C01-988FC8F157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90575" y="2806700"/>
            <a:ext cx="6848475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47A14B43-1849-436C-9B9E-E42324CD62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9463" y="6151563"/>
            <a:ext cx="11223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+mn-lt"/>
              </a:defRPr>
            </a:lvl1pPr>
          </a:lstStyle>
          <a:p>
            <a:pPr>
              <a:defRPr/>
            </a:pPr>
            <a:fld id="{AA09DC6A-8730-4145-B96E-3FE8CE382C6C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C3333723-6013-4AD2-9785-72F3F567C0F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36750" y="6151563"/>
            <a:ext cx="44926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49423A03-CB02-4FEE-8F36-57EA6610A6F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6538" y="6151563"/>
            <a:ext cx="213360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5C143B1D-9B1D-48B7-AA7A-D7DFED7B8054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  <p:pic>
        <p:nvPicPr>
          <p:cNvPr id="3079" name="Picture 7" descr="SU_logo_32mm_300dpi_SVENSK">
            <a:extLst>
              <a:ext uri="{FF2B5EF4-FFF2-40B4-BE49-F238E27FC236}">
                <a16:creationId xmlns:a16="http://schemas.microsoft.com/office/drawing/2014/main" id="{116941B2-EC9F-4FF5-BFF9-8CCCF9271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87338"/>
            <a:ext cx="1152525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0276" r:id="rId1"/>
    <p:sldLayoutId id="2147490205" r:id="rId2"/>
    <p:sldLayoutId id="2147490206" r:id="rId3"/>
    <p:sldLayoutId id="2147490207" r:id="rId4"/>
    <p:sldLayoutId id="2147490208" r:id="rId5"/>
    <p:sldLayoutId id="2147490209" r:id="rId6"/>
    <p:sldLayoutId id="2147490210" r:id="rId7"/>
    <p:sldLayoutId id="2147490211" r:id="rId8"/>
    <p:sldLayoutId id="2147490212" r:id="rId9"/>
    <p:sldLayoutId id="2147490213" r:id="rId10"/>
    <p:sldLayoutId id="2147490214" r:id="rId11"/>
    <p:sldLayoutId id="2147490277" r:id="rId12"/>
    <p:sldLayoutId id="2147490215" r:id="rId13"/>
    <p:sldLayoutId id="2147490297" r:id="rId14"/>
  </p:sldLayoutIdLst>
  <p:hf sldNum="0" hdr="0" dt="0"/>
  <p:txStyles>
    <p:titleStyle>
      <a:lvl1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2pPr>
      <a:lvl3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3pPr>
      <a:lvl4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4pPr>
      <a:lvl5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5pPr>
      <a:lvl6pPr marL="4572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6pPr>
      <a:lvl7pPr marL="9144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7pPr>
      <a:lvl8pPr marL="13716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8pPr>
      <a:lvl9pPr marL="18288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lnSpc>
          <a:spcPts val="2900"/>
        </a:lnSpc>
        <a:spcBef>
          <a:spcPct val="20000"/>
        </a:spcBef>
        <a:spcAft>
          <a:spcPct val="0"/>
        </a:spcAft>
        <a:buChar char="•"/>
        <a:defRPr sz="2000">
          <a:solidFill>
            <a:srgbClr val="002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F5F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2F5F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F5F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AEDDDD2-A5F5-4A6C-8D98-EED355A31F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90575" y="1943100"/>
            <a:ext cx="6848475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D84D789-1117-46D6-A6E1-5FE568BF22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90575" y="2806700"/>
            <a:ext cx="6848475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5D3B9E3D-A626-4C60-B22A-84CDC91181B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9463" y="6151563"/>
            <a:ext cx="11223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FF58C942-F6EF-4F7D-AEA9-248324C2D457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E89AAE6A-41DA-4CDB-9ED4-49CF21D64DC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36750" y="6151563"/>
            <a:ext cx="44926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CAB30138-85C3-446E-BCA2-4091282BF53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6538" y="6151563"/>
            <a:ext cx="213360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0000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CDB35C0-DA7E-4BA9-B4EB-172F7F8C75B6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  <p:pic>
        <p:nvPicPr>
          <p:cNvPr id="4103" name="Picture 7" descr="SU_logo_32mm_300dpi_SVENSK">
            <a:extLst>
              <a:ext uri="{FF2B5EF4-FFF2-40B4-BE49-F238E27FC236}">
                <a16:creationId xmlns:a16="http://schemas.microsoft.com/office/drawing/2014/main" id="{0C31B7E2-EDBC-487A-8BA2-74DB0B76F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87338"/>
            <a:ext cx="1152525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0278" r:id="rId1"/>
    <p:sldLayoutId id="2147490216" r:id="rId2"/>
    <p:sldLayoutId id="2147490217" r:id="rId3"/>
    <p:sldLayoutId id="2147490218" r:id="rId4"/>
    <p:sldLayoutId id="2147490219" r:id="rId5"/>
    <p:sldLayoutId id="2147490220" r:id="rId6"/>
    <p:sldLayoutId id="2147490221" r:id="rId7"/>
    <p:sldLayoutId id="2147490222" r:id="rId8"/>
    <p:sldLayoutId id="2147490223" r:id="rId9"/>
    <p:sldLayoutId id="2147490224" r:id="rId10"/>
    <p:sldLayoutId id="2147490225" r:id="rId11"/>
  </p:sldLayoutIdLst>
  <p:hf sldNum="0" hdr="0" dt="0"/>
  <p:txStyles>
    <p:titleStyle>
      <a:lvl1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2pPr>
      <a:lvl3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3pPr>
      <a:lvl4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4pPr>
      <a:lvl5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5pPr>
      <a:lvl6pPr marL="4572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6pPr>
      <a:lvl7pPr marL="9144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7pPr>
      <a:lvl8pPr marL="13716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8pPr>
      <a:lvl9pPr marL="18288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lnSpc>
          <a:spcPts val="2900"/>
        </a:lnSpc>
        <a:spcBef>
          <a:spcPct val="20000"/>
        </a:spcBef>
        <a:spcAft>
          <a:spcPct val="0"/>
        </a:spcAft>
        <a:buChar char="•"/>
        <a:defRPr sz="2000">
          <a:solidFill>
            <a:srgbClr val="002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F5F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2F5F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F5F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9320D93-2CF7-432A-AB7A-4DC11417E2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90575" y="1943100"/>
            <a:ext cx="6848475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34AA89B-1673-4ADA-ACB9-62BC63B345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90575" y="2806700"/>
            <a:ext cx="6848475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D350D5D3-6746-482B-9F26-76063A9768B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9463" y="6151563"/>
            <a:ext cx="11223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+mn-lt"/>
              </a:defRPr>
            </a:lvl1pPr>
          </a:lstStyle>
          <a:p>
            <a:pPr>
              <a:defRPr/>
            </a:pPr>
            <a:fld id="{195CCDF6-31F1-4FB4-9A2E-E42A58F10D9A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F32CB158-0FE4-488D-9B57-FCF7871B69E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36750" y="6151563"/>
            <a:ext cx="44926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3D204E2E-1B3B-4AD3-A22F-C59A45D1645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6538" y="6151563"/>
            <a:ext cx="213360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AEBFF803-A633-41F9-BF75-0562CC89BD55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  <p:pic>
        <p:nvPicPr>
          <p:cNvPr id="5127" name="Picture 7" descr="SU_logo_32mm_300dpi_SVENSK">
            <a:extLst>
              <a:ext uri="{FF2B5EF4-FFF2-40B4-BE49-F238E27FC236}">
                <a16:creationId xmlns:a16="http://schemas.microsoft.com/office/drawing/2014/main" id="{BD1B4EC8-B125-48CD-966D-666C73259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87338"/>
            <a:ext cx="1152525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0279" r:id="rId1"/>
    <p:sldLayoutId id="2147490226" r:id="rId2"/>
    <p:sldLayoutId id="2147490227" r:id="rId3"/>
    <p:sldLayoutId id="2147490228" r:id="rId4"/>
    <p:sldLayoutId id="2147490229" r:id="rId5"/>
    <p:sldLayoutId id="2147490230" r:id="rId6"/>
    <p:sldLayoutId id="2147490231" r:id="rId7"/>
    <p:sldLayoutId id="2147490232" r:id="rId8"/>
    <p:sldLayoutId id="2147490233" r:id="rId9"/>
    <p:sldLayoutId id="2147490234" r:id="rId10"/>
    <p:sldLayoutId id="2147490235" r:id="rId11"/>
  </p:sldLayoutIdLst>
  <p:hf sldNum="0" hdr="0" dt="0"/>
  <p:txStyles>
    <p:titleStyle>
      <a:lvl1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2pPr>
      <a:lvl3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3pPr>
      <a:lvl4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4pPr>
      <a:lvl5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5pPr>
      <a:lvl6pPr marL="4572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6pPr>
      <a:lvl7pPr marL="9144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7pPr>
      <a:lvl8pPr marL="13716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8pPr>
      <a:lvl9pPr marL="18288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lnSpc>
          <a:spcPts val="2900"/>
        </a:lnSpc>
        <a:spcBef>
          <a:spcPct val="20000"/>
        </a:spcBef>
        <a:spcAft>
          <a:spcPct val="0"/>
        </a:spcAft>
        <a:buChar char="•"/>
        <a:defRPr sz="2000">
          <a:solidFill>
            <a:srgbClr val="002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F5F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2F5F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F5F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EB2E5B5A-B58C-47E8-8759-2AB3A92C59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90575" y="1943100"/>
            <a:ext cx="6848475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052BFAE0-0B90-4E1E-BC4A-61034E31FC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90575" y="2806700"/>
            <a:ext cx="6848475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49C3735A-ADB9-4EDC-A914-1290ACA275A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9463" y="6151563"/>
            <a:ext cx="11223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1EB8F7C4-935C-4682-8687-6DAC686C42D0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3D904658-9EB1-4E13-8752-1DD888CD586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36750" y="6151563"/>
            <a:ext cx="44926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17F849D6-A9EF-4C83-A4DD-E2B10313686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6538" y="6151563"/>
            <a:ext cx="213360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0000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B5611898-AEA8-45B1-B028-5B514333F3E6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  <p:pic>
        <p:nvPicPr>
          <p:cNvPr id="6151" name="Picture 7" descr="SU_logo_32mm_300dpi_SVENSK">
            <a:extLst>
              <a:ext uri="{FF2B5EF4-FFF2-40B4-BE49-F238E27FC236}">
                <a16:creationId xmlns:a16="http://schemas.microsoft.com/office/drawing/2014/main" id="{B6FF86F5-2A27-409A-96C8-DBC975D1B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87338"/>
            <a:ext cx="1152525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0280" r:id="rId1"/>
    <p:sldLayoutId id="2147490236" r:id="rId2"/>
    <p:sldLayoutId id="2147490237" r:id="rId3"/>
    <p:sldLayoutId id="2147490238" r:id="rId4"/>
    <p:sldLayoutId id="2147490239" r:id="rId5"/>
    <p:sldLayoutId id="2147490240" r:id="rId6"/>
    <p:sldLayoutId id="2147490241" r:id="rId7"/>
    <p:sldLayoutId id="2147490242" r:id="rId8"/>
    <p:sldLayoutId id="2147490243" r:id="rId9"/>
    <p:sldLayoutId id="2147490244" r:id="rId10"/>
    <p:sldLayoutId id="2147490245" r:id="rId11"/>
  </p:sldLayoutIdLst>
  <p:hf sldNum="0" hdr="0" dt="0"/>
  <p:txStyles>
    <p:titleStyle>
      <a:lvl1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2pPr>
      <a:lvl3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3pPr>
      <a:lvl4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4pPr>
      <a:lvl5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5pPr>
      <a:lvl6pPr marL="4572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6pPr>
      <a:lvl7pPr marL="9144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7pPr>
      <a:lvl8pPr marL="13716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8pPr>
      <a:lvl9pPr marL="18288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lnSpc>
          <a:spcPts val="2900"/>
        </a:lnSpc>
        <a:spcBef>
          <a:spcPct val="20000"/>
        </a:spcBef>
        <a:spcAft>
          <a:spcPct val="0"/>
        </a:spcAft>
        <a:buChar char="•"/>
        <a:defRPr sz="2000">
          <a:solidFill>
            <a:srgbClr val="002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F5F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2F5F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F5F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A02F6CD-3985-4A40-A2FA-FE218D2AD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90575" y="1943100"/>
            <a:ext cx="6848475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3A0CBFE-E04C-4161-9E6A-937FE7949F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90575" y="2806700"/>
            <a:ext cx="6848475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2F37D180-6D99-4248-8655-6AD1BB2CEE3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9463" y="6151563"/>
            <a:ext cx="11223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+mn-lt"/>
              </a:defRPr>
            </a:lvl1pPr>
          </a:lstStyle>
          <a:p>
            <a:pPr>
              <a:defRPr/>
            </a:pPr>
            <a:fld id="{A00A282B-89CC-4AAB-8AC8-6BEA8529A1CD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DA248849-5B6A-41E7-869D-98EAB36B05C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36750" y="6151563"/>
            <a:ext cx="44926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54AD01EB-EE3D-48B7-83D2-C29396EE8D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6538" y="6151563"/>
            <a:ext cx="213360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E078DCC6-C56B-4126-B969-ED4F2F79ACE6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  <p:pic>
        <p:nvPicPr>
          <p:cNvPr id="7175" name="Picture 7" descr="SU_logo_32mm_300dpi_SVENSK">
            <a:extLst>
              <a:ext uri="{FF2B5EF4-FFF2-40B4-BE49-F238E27FC236}">
                <a16:creationId xmlns:a16="http://schemas.microsoft.com/office/drawing/2014/main" id="{249836C3-C12F-4E45-8993-EEEB50FA3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87338"/>
            <a:ext cx="1152525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0281" r:id="rId1"/>
    <p:sldLayoutId id="2147490246" r:id="rId2"/>
    <p:sldLayoutId id="2147490247" r:id="rId3"/>
    <p:sldLayoutId id="2147490248" r:id="rId4"/>
    <p:sldLayoutId id="2147490249" r:id="rId5"/>
    <p:sldLayoutId id="2147490250" r:id="rId6"/>
    <p:sldLayoutId id="2147490251" r:id="rId7"/>
    <p:sldLayoutId id="2147490252" r:id="rId8"/>
    <p:sldLayoutId id="2147490253" r:id="rId9"/>
    <p:sldLayoutId id="2147490254" r:id="rId10"/>
    <p:sldLayoutId id="2147490255" r:id="rId11"/>
    <p:sldLayoutId id="2147490282" r:id="rId12"/>
  </p:sldLayoutIdLst>
  <p:hf sldNum="0" hdr="0" dt="0"/>
  <p:txStyles>
    <p:titleStyle>
      <a:lvl1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2pPr>
      <a:lvl3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3pPr>
      <a:lvl4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4pPr>
      <a:lvl5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5pPr>
      <a:lvl6pPr marL="4572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6pPr>
      <a:lvl7pPr marL="9144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7pPr>
      <a:lvl8pPr marL="13716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8pPr>
      <a:lvl9pPr marL="18288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lnSpc>
          <a:spcPts val="2900"/>
        </a:lnSpc>
        <a:spcBef>
          <a:spcPct val="20000"/>
        </a:spcBef>
        <a:spcAft>
          <a:spcPct val="0"/>
        </a:spcAft>
        <a:buChar char="•"/>
        <a:defRPr sz="2000">
          <a:solidFill>
            <a:srgbClr val="002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F5F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2F5F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F5F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C9BC1D7A-E23E-4443-B5D8-F99DBD9260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90575" y="1943100"/>
            <a:ext cx="6848475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79D0F72B-D3F0-4F9A-8DA6-EA60D6E119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90575" y="2806700"/>
            <a:ext cx="6848475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7C7008D1-6969-4615-8526-0CACDA11934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9463" y="6151563"/>
            <a:ext cx="11223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+mn-lt"/>
              </a:defRPr>
            </a:lvl1pPr>
          </a:lstStyle>
          <a:p>
            <a:pPr>
              <a:defRPr/>
            </a:pPr>
            <a:fld id="{C92950BD-9E14-4076-8693-1DFC16F11985}" type="datetime1">
              <a:rPr lang="sv-SE"/>
              <a:pPr>
                <a:defRPr/>
              </a:pPr>
              <a:t>2020-08-18</a:t>
            </a:fld>
            <a:endParaRPr lang="sv-SE"/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4F005313-F662-4F55-8957-455674E26B8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36750" y="6151563"/>
            <a:ext cx="44926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302E44FA-1D4B-41D0-AD7C-09FBB2E74C8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6538" y="6151563"/>
            <a:ext cx="213360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4B4EF91A-9797-4031-A988-F60D2EB9F0AE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  <p:pic>
        <p:nvPicPr>
          <p:cNvPr id="8199" name="Picture 7" descr="SU_logo_32mm_300dpi_SVENSK">
            <a:extLst>
              <a:ext uri="{FF2B5EF4-FFF2-40B4-BE49-F238E27FC236}">
                <a16:creationId xmlns:a16="http://schemas.microsoft.com/office/drawing/2014/main" id="{E76BA318-8E82-426E-AC01-A6F4405F4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87338"/>
            <a:ext cx="1152525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0283" r:id="rId1"/>
    <p:sldLayoutId id="2147490256" r:id="rId2"/>
    <p:sldLayoutId id="2147490257" r:id="rId3"/>
    <p:sldLayoutId id="2147490258" r:id="rId4"/>
    <p:sldLayoutId id="2147490259" r:id="rId5"/>
    <p:sldLayoutId id="2147490260" r:id="rId6"/>
    <p:sldLayoutId id="2147490261" r:id="rId7"/>
    <p:sldLayoutId id="2147490262" r:id="rId8"/>
    <p:sldLayoutId id="2147490263" r:id="rId9"/>
    <p:sldLayoutId id="2147490264" r:id="rId10"/>
    <p:sldLayoutId id="2147490265" r:id="rId11"/>
    <p:sldLayoutId id="2147490284" r:id="rId12"/>
  </p:sldLayoutIdLst>
  <p:hf sldNum="0" hdr="0" dt="0"/>
  <p:txStyles>
    <p:titleStyle>
      <a:lvl1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2pPr>
      <a:lvl3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3pPr>
      <a:lvl4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4pPr>
      <a:lvl5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5pPr>
      <a:lvl6pPr marL="4572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6pPr>
      <a:lvl7pPr marL="9144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7pPr>
      <a:lvl8pPr marL="13716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8pPr>
      <a:lvl9pPr marL="1828800" algn="l" rtl="0" fontAlgn="base">
        <a:lnSpc>
          <a:spcPts val="3200"/>
        </a:lnSpc>
        <a:spcBef>
          <a:spcPct val="0"/>
        </a:spcBef>
        <a:spcAft>
          <a:spcPct val="0"/>
        </a:spcAft>
        <a:defRPr sz="2600" b="1">
          <a:solidFill>
            <a:srgbClr val="002F5F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lnSpc>
          <a:spcPts val="2900"/>
        </a:lnSpc>
        <a:spcBef>
          <a:spcPct val="20000"/>
        </a:spcBef>
        <a:spcAft>
          <a:spcPct val="0"/>
        </a:spcAft>
        <a:buChar char="•"/>
        <a:defRPr sz="2000">
          <a:solidFill>
            <a:srgbClr val="002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F5F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2F5F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F5F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F5F"/>
          </a:solidFill>
          <a:latin typeface="Arial" charset="0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Platshållare för rubrik 1">
            <a:extLst>
              <a:ext uri="{FF2B5EF4-FFF2-40B4-BE49-F238E27FC236}">
                <a16:creationId xmlns:a16="http://schemas.microsoft.com/office/drawing/2014/main" id="{CDFF43EC-9D92-464E-A7B4-FD288AD5B58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792163" y="1944688"/>
            <a:ext cx="6850062" cy="79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</a:t>
            </a:r>
          </a:p>
        </p:txBody>
      </p:sp>
      <p:sp>
        <p:nvSpPr>
          <p:cNvPr id="9219" name="Platshållare för text 2">
            <a:extLst>
              <a:ext uri="{FF2B5EF4-FFF2-40B4-BE49-F238E27FC236}">
                <a16:creationId xmlns:a16="http://schemas.microsoft.com/office/drawing/2014/main" id="{5C473A6E-72A3-4331-8358-012E763860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92163" y="2808288"/>
            <a:ext cx="6850062" cy="321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5D65C38-8B63-47BF-96CE-04179E2E8A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1050" y="6153150"/>
            <a:ext cx="112395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7247429A-8EBA-4E77-8895-9ACBDC865C48}" type="datetime1">
              <a:rPr lang="sv-SE"/>
              <a:pPr>
                <a:defRPr/>
              </a:pPr>
              <a:t>2020-08-18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1BD4F63-8468-44D2-8BFB-71A7D17882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6750" y="6153150"/>
            <a:ext cx="4492625" cy="5175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r>
              <a:rPr lang="sv-SE"/>
              <a:t>Ekonomiinformation 18 augusti 2020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FCCB3B-3D52-4BDF-A652-2D8A2700B7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88125" y="6153150"/>
            <a:ext cx="21336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FE1BCC81-968F-494F-B224-A23A4E0D1535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pic>
        <p:nvPicPr>
          <p:cNvPr id="9223" name="Bildobjekt 6" descr="logo-org-svensk_rgb.png">
            <a:extLst>
              <a:ext uri="{FF2B5EF4-FFF2-40B4-BE49-F238E27FC236}">
                <a16:creationId xmlns:a16="http://schemas.microsoft.com/office/drawing/2014/main" id="{229348AB-5943-41A5-8824-8373467D065F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225" y="287338"/>
            <a:ext cx="1139825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0285" r:id="rId1"/>
    <p:sldLayoutId id="2147490266" r:id="rId2"/>
    <p:sldLayoutId id="2147490267" r:id="rId3"/>
    <p:sldLayoutId id="2147490268" r:id="rId4"/>
    <p:sldLayoutId id="2147490269" r:id="rId5"/>
    <p:sldLayoutId id="2147490270" r:id="rId6"/>
    <p:sldLayoutId id="2147490271" r:id="rId7"/>
    <p:sldLayoutId id="2147490286" r:id="rId8"/>
    <p:sldLayoutId id="2147490272" r:id="rId9"/>
    <p:sldLayoutId id="2147490273" r:id="rId10"/>
    <p:sldLayoutId id="2147490287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lnSpc>
          <a:spcPts val="2900"/>
        </a:lnSpc>
        <a:spcBef>
          <a:spcPct val="20000"/>
        </a:spcBef>
        <a:spcAft>
          <a:spcPct val="0"/>
        </a:spcAft>
        <a:buSzPct val="93000"/>
        <a:buFont typeface="Verdana" panose="020B0604030504040204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6152400"/>
            <a:ext cx="11232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08723FB2-6120-430D-90C1-278EED258973}" type="datetime1">
              <a:rPr lang="sv-SE" smtClean="0"/>
              <a:pPr/>
              <a:t>2020-08-18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6152400"/>
            <a:ext cx="44928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6152400"/>
            <a:ext cx="2133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7" name="Bildobjekt 6" descr="logo-org-svensk_rgb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642800" y="288000"/>
            <a:ext cx="1139954" cy="95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946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0289" r:id="rId1"/>
    <p:sldLayoutId id="2147490290" r:id="rId2"/>
    <p:sldLayoutId id="2147490291" r:id="rId3"/>
    <p:sldLayoutId id="2147490292" r:id="rId4"/>
    <p:sldLayoutId id="2147490293" r:id="rId5"/>
    <p:sldLayoutId id="2147490294" r:id="rId6"/>
    <p:sldLayoutId id="2147490295" r:id="rId7"/>
    <p:sldLayoutId id="2147490296" r:id="rId8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.se/medarbetare/ekonomi/ekonomihandboken/lathundar-och-mallar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5.emf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tags" Target="../tags/tag7.xml"/><Relationship Id="rId7" Type="http://schemas.openxmlformats.org/officeDocument/2006/relationships/image" Target="../media/image5.emf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5.emf"/><Relationship Id="rId2" Type="http://schemas.openxmlformats.org/officeDocument/2006/relationships/tags" Target="../tags/tag8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24.png"/><Relationship Id="rId2" Type="http://schemas.openxmlformats.org/officeDocument/2006/relationships/tags" Target="../tags/tag10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7.bin"/><Relationship Id="rId4" Type="http://schemas.openxmlformats.org/officeDocument/2006/relationships/notesSlide" Target="../notesSlides/notesSlide3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tags" Target="../tags/tag1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8.bin"/><Relationship Id="rId4" Type="http://schemas.openxmlformats.org/officeDocument/2006/relationships/notesSlide" Target="../notesSlides/notesSlide3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5.emf"/><Relationship Id="rId2" Type="http://schemas.openxmlformats.org/officeDocument/2006/relationships/tags" Target="../tags/tag1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9.bin"/><Relationship Id="rId5" Type="http://schemas.openxmlformats.org/officeDocument/2006/relationships/notesSlide" Target="../notesSlides/notesSlide35.xml"/><Relationship Id="rId4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25.png"/><Relationship Id="rId2" Type="http://schemas.openxmlformats.org/officeDocument/2006/relationships/tags" Target="../tags/tag1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0.bin"/><Relationship Id="rId4" Type="http://schemas.openxmlformats.org/officeDocument/2006/relationships/notesSlide" Target="../notesSlides/notesSlide3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image" Target="../media/image5.emf"/><Relationship Id="rId2" Type="http://schemas.openxmlformats.org/officeDocument/2006/relationships/tags" Target="../tags/tag15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1.bin"/><Relationship Id="rId5" Type="http://schemas.openxmlformats.org/officeDocument/2006/relationships/notesSlide" Target="../notesSlides/notesSlide37.xml"/><Relationship Id="rId4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18.xml"/><Relationship Id="rId7" Type="http://schemas.openxmlformats.org/officeDocument/2006/relationships/image" Target="../media/image5.emf"/><Relationship Id="rId2" Type="http://schemas.openxmlformats.org/officeDocument/2006/relationships/tags" Target="../tags/tag1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2.bin"/><Relationship Id="rId5" Type="http://schemas.openxmlformats.org/officeDocument/2006/relationships/notesSlide" Target="../notesSlides/notesSlide38.xml"/><Relationship Id="rId4" Type="http://schemas.openxmlformats.org/officeDocument/2006/relationships/slideLayout" Target="../slideLayouts/slideLayout36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20.xml"/><Relationship Id="rId7" Type="http://schemas.openxmlformats.org/officeDocument/2006/relationships/image" Target="../media/image5.emf"/><Relationship Id="rId2" Type="http://schemas.openxmlformats.org/officeDocument/2006/relationships/tags" Target="../tags/tag19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3.bin"/><Relationship Id="rId5" Type="http://schemas.openxmlformats.org/officeDocument/2006/relationships/notesSlide" Target="../notesSlides/notesSlide39.xml"/><Relationship Id="rId4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image" Target="../media/image5.emf"/><Relationship Id="rId2" Type="http://schemas.openxmlformats.org/officeDocument/2006/relationships/tags" Target="../tags/tag21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9.bin"/><Relationship Id="rId5" Type="http://schemas.openxmlformats.org/officeDocument/2006/relationships/notesSlide" Target="../notesSlides/notesSlide40.xml"/><Relationship Id="rId4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mailto:raindansare@su.se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4.xml"/><Relationship Id="rId4" Type="http://schemas.openxmlformats.org/officeDocument/2006/relationships/hyperlink" Target="mailto:ekonomi@su.se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.se/medarbetare/organisation-styrning/juridik/r%C3%A5d-f%C3%B6r-hantering-av-avtal-utifr%C3%A5n-dagens-situation-1.492375" TargetMode="External"/><Relationship Id="rId2" Type="http://schemas.openxmlformats.org/officeDocument/2006/relationships/hyperlink" Target="http://www.su.se/" TargetMode="External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.se/medarbetare/anst%C3%A4lld/kompetensutveckling/ekonomi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.se/medarbetare/anst%C3%A4lld/kompetensutveckling/ekonomi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4">
            <a:extLst>
              <a:ext uri="{FF2B5EF4-FFF2-40B4-BE49-F238E27FC236}">
                <a16:creationId xmlns:a16="http://schemas.microsoft.com/office/drawing/2014/main" id="{5299F0A8-F164-46BA-A5D5-21E2B7FC21C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v-SE" altLang="sv-SE" dirty="0">
                <a:latin typeface="Calibri" panose="020F0502020204030204" pitchFamily="34" charset="0"/>
                <a:cs typeface="Calibri" panose="020F0502020204030204" pitchFamily="34" charset="0"/>
              </a:rPr>
              <a:t>Ekonomiinformation</a:t>
            </a:r>
          </a:p>
        </p:txBody>
      </p:sp>
      <p:sp>
        <p:nvSpPr>
          <p:cNvPr id="26627" name="Subtitle 5">
            <a:extLst>
              <a:ext uri="{FF2B5EF4-FFF2-40B4-BE49-F238E27FC236}">
                <a16:creationId xmlns:a16="http://schemas.microsoft.com/office/drawing/2014/main" id="{3FF4A4F0-AB6B-45B7-9962-8D27688A0CB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06475" y="4149725"/>
            <a:ext cx="6632575" cy="1295400"/>
          </a:xfrm>
        </p:spPr>
        <p:txBody>
          <a:bodyPr/>
          <a:lstStyle/>
          <a:p>
            <a:pPr algn="ctr"/>
            <a:r>
              <a:rPr lang="sv-SE" altLang="sv-SE" dirty="0">
                <a:latin typeface="Calibri" panose="020F0502020204030204" pitchFamily="34" charset="0"/>
                <a:cs typeface="Calibri" panose="020F0502020204030204" pitchFamily="34" charset="0"/>
              </a:rPr>
              <a:t>18 augusti 2020 kl.09.15-11.15</a:t>
            </a:r>
          </a:p>
          <a:p>
            <a:pPr algn="ctr"/>
            <a:endParaRPr lang="sv-SE" alt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sv-SE" altLang="sv-SE" sz="4800" dirty="0">
                <a:latin typeface="Brush Script MT" panose="03060802040406070304" pitchFamily="66" charset="0"/>
                <a:cs typeface="Calibri" panose="020F0502020204030204" pitchFamily="34" charset="0"/>
              </a:rPr>
              <a:t>Välkommen!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ubrik 1">
            <a:extLst>
              <a:ext uri="{FF2B5EF4-FFF2-40B4-BE49-F238E27FC236}">
                <a16:creationId xmlns:a16="http://schemas.microsoft.com/office/drawing/2014/main" id="{551F0F82-1205-4311-ABAB-DD7E529A9D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0575" y="404813"/>
            <a:ext cx="6848475" cy="1008062"/>
          </a:xfrm>
        </p:spPr>
        <p:txBody>
          <a:bodyPr/>
          <a:lstStyle/>
          <a:p>
            <a:r>
              <a:rPr lang="sv-SE" altLang="sv-SE" sz="3600" dirty="0">
                <a:latin typeface="Calibri" panose="020F0502020204030204" pitchFamily="34" charset="0"/>
                <a:cs typeface="Calibri" panose="020F0502020204030204" pitchFamily="34" charset="0"/>
              </a:rPr>
              <a:t>Spelregler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E80AF26-8396-4FD1-A19A-26250E9A7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" y="1340991"/>
            <a:ext cx="7742238" cy="4536281"/>
          </a:xfrm>
        </p:spPr>
        <p:txBody>
          <a:bodyPr/>
          <a:lstStyle/>
          <a:p>
            <a:pPr>
              <a:defRPr/>
            </a:pP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Vi har ”</a:t>
            </a:r>
            <a:r>
              <a:rPr lang="sv-SE" b="1" dirty="0" err="1">
                <a:latin typeface="Calibri" panose="020F0502020204030204" pitchFamily="34" charset="0"/>
                <a:cs typeface="Calibri" panose="020F0502020204030204" pitchFamily="34" charset="0"/>
              </a:rPr>
              <a:t>muteat</a:t>
            </a: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” alla </a:t>
            </a:r>
          </a:p>
          <a:p>
            <a:pPr marL="0" indent="0">
              <a:buFontTx/>
              <a:buNone/>
              <a:defRPr/>
            </a:pPr>
            <a:endParaRPr lang="sv-SE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Vi kommer använda chatten för allmänna frågor</a:t>
            </a:r>
          </a:p>
          <a:p>
            <a:pPr>
              <a:defRPr/>
            </a:pPr>
            <a:endParaRPr lang="sv-SE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Frågor och svar läggs ut på medarbetarwebben</a:t>
            </a:r>
          </a:p>
          <a:p>
            <a:pPr marL="0" indent="0">
              <a:buNone/>
              <a:defRPr/>
            </a:pPr>
            <a:endParaRPr lang="sv-SE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Använd gärna headset om det går, ger bättre ljudkvalitet</a:t>
            </a:r>
          </a:p>
          <a:p>
            <a:pPr>
              <a:defRPr/>
            </a:pPr>
            <a:endParaRPr lang="sv-SE" sz="2400" dirty="0"/>
          </a:p>
        </p:txBody>
      </p:sp>
      <p:pic>
        <p:nvPicPr>
          <p:cNvPr id="28677" name="Bildobjekt 7">
            <a:extLst>
              <a:ext uri="{FF2B5EF4-FFF2-40B4-BE49-F238E27FC236}">
                <a16:creationId xmlns:a16="http://schemas.microsoft.com/office/drawing/2014/main" id="{D2CF2848-45A7-4BFD-A871-6B8811F6A6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80740"/>
            <a:ext cx="248285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859CC47C-D6E6-4FD5-AD6A-BE675969FF5E}"/>
              </a:ext>
            </a:extLst>
          </p:cNvPr>
          <p:cNvSpPr txBox="1">
            <a:spLocks/>
          </p:cNvSpPr>
          <p:nvPr/>
        </p:nvSpPr>
        <p:spPr bwMode="auto">
          <a:xfrm>
            <a:off x="547688" y="6381750"/>
            <a:ext cx="5881687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l" rtl="0" eaLnBrk="1" fontAlgn="base" hangingPunct="1">
              <a:lnSpc>
                <a:spcPts val="29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  <a:endParaRPr lang="sv-SE" altLang="sv-SE" sz="1200" dirty="0">
              <a:solidFill>
                <a:srgbClr val="000000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E34EAB6-6283-4E48-A9C0-9ABB60986E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6102350" cy="889000"/>
          </a:xfrm>
        </p:spPr>
        <p:txBody>
          <a:bodyPr/>
          <a:lstStyle/>
          <a:p>
            <a:r>
              <a:rPr lang="sv-SE" altLang="en-US" dirty="0">
                <a:latin typeface="Calibri" panose="020F0502020204030204" pitchFamily="34" charset="0"/>
              </a:rPr>
              <a:t>Agenda 18 augusti</a:t>
            </a:r>
            <a:endParaRPr lang="en-US" altLang="en-US" sz="1200" i="1" dirty="0">
              <a:latin typeface="Calibri" panose="020F0502020204030204" pitchFamily="34" charset="0"/>
            </a:endParaRP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4313BC37-D05F-4BDD-BA33-976889B7D1D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857" y="849312"/>
            <a:ext cx="7526337" cy="5387999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sv-SE" altLang="sv-SE" dirty="0">
                <a:latin typeface="Calibri" panose="020F0502020204030204" pitchFamily="34" charset="0"/>
              </a:rPr>
              <a:t>09:15-09:20 	Inledning</a:t>
            </a:r>
          </a:p>
          <a:p>
            <a:pPr marL="0" indent="0">
              <a:buFontTx/>
              <a:buNone/>
            </a:pPr>
            <a:r>
              <a:rPr lang="sv-SE" altLang="sv-SE" dirty="0">
                <a:latin typeface="Calibri" panose="020F0502020204030204" pitchFamily="34" charset="0"/>
              </a:rPr>
              <a:t>09:20-10:15 	Ekonomiskt utfall tertial 1</a:t>
            </a:r>
          </a:p>
          <a:p>
            <a:pPr marL="0" indent="0">
              <a:buFontTx/>
              <a:buNone/>
            </a:pPr>
            <a:r>
              <a:rPr lang="sv-SE" altLang="sv-SE" dirty="0">
                <a:latin typeface="Calibri" panose="020F0502020204030204" pitchFamily="34" charset="0"/>
              </a:rPr>
              <a:t>		Inför tertial 2</a:t>
            </a:r>
          </a:p>
          <a:p>
            <a:pPr marL="0" indent="0">
              <a:buFontTx/>
              <a:buNone/>
            </a:pPr>
            <a:r>
              <a:rPr lang="sv-SE" altLang="sv-SE" dirty="0">
                <a:latin typeface="Calibri" panose="020F0502020204030204" pitchFamily="34" charset="0"/>
              </a:rPr>
              <a:t>10:15-10:25	Paus</a:t>
            </a:r>
          </a:p>
          <a:p>
            <a:pPr marL="0" indent="0">
              <a:buFontTx/>
              <a:buNone/>
            </a:pPr>
            <a:r>
              <a:rPr lang="sv-SE" altLang="sv-SE" dirty="0">
                <a:latin typeface="Calibri" panose="020F0502020204030204" pitchFamily="34" charset="0"/>
              </a:rPr>
              <a:t>10:25-10:40	Ekonomiprojektet</a:t>
            </a:r>
          </a:p>
          <a:p>
            <a:pPr marL="0" indent="0">
              <a:buFontTx/>
              <a:buNone/>
            </a:pPr>
            <a:r>
              <a:rPr lang="sv-SE" altLang="sv-SE" dirty="0">
                <a:latin typeface="Calibri" panose="020F0502020204030204" pitchFamily="34" charset="0"/>
              </a:rPr>
              <a:t>10:40-11:05	Övrig information</a:t>
            </a:r>
          </a:p>
          <a:p>
            <a:pPr lvl="4" algn="just">
              <a:buSzPct val="75000"/>
              <a:buFont typeface="Courier New" panose="02070309020205020404" pitchFamily="49" charset="0"/>
              <a:buChar char="o"/>
            </a:pPr>
            <a:r>
              <a:rPr lang="sv-SE" altLang="sv-SE" sz="1400" dirty="0">
                <a:latin typeface="Calibri" panose="020F0502020204030204" pitchFamily="34" charset="0"/>
              </a:rPr>
              <a:t>Ny layout på Medarbetarwebben</a:t>
            </a:r>
          </a:p>
          <a:p>
            <a:pPr lvl="4" algn="just">
              <a:buFont typeface="Courier New" panose="02070309020205020404" pitchFamily="49" charset="0"/>
              <a:buChar char="o"/>
            </a:pPr>
            <a:r>
              <a:rPr lang="sv-SE" altLang="sv-SE" sz="1400" dirty="0">
                <a:latin typeface="Calibri" panose="020F0502020204030204" pitchFamily="34" charset="0"/>
              </a:rPr>
              <a:t>Lokalkostnader 2020</a:t>
            </a:r>
          </a:p>
          <a:p>
            <a:pPr lvl="4" algn="just">
              <a:buFont typeface="Courier New" panose="02070309020205020404" pitchFamily="49" charset="0"/>
              <a:buChar char="o"/>
            </a:pPr>
            <a:r>
              <a:rPr lang="sv-SE" altLang="en-US" sz="1400" dirty="0">
                <a:latin typeface="Calibri" panose="020F0502020204030204" pitchFamily="34" charset="0"/>
              </a:rPr>
              <a:t>Rutiner i samband med distansarbete</a:t>
            </a:r>
          </a:p>
          <a:p>
            <a:pPr lvl="4" algn="just">
              <a:buFont typeface="Courier New" panose="02070309020205020404" pitchFamily="49" charset="0"/>
              <a:buChar char="o"/>
            </a:pPr>
            <a:r>
              <a:rPr lang="sv-SE" altLang="sv-SE" sz="1400" dirty="0">
                <a:latin typeface="Calibri" panose="020F0502020204030204" pitchFamily="34" charset="0"/>
              </a:rPr>
              <a:t>Inventering</a:t>
            </a:r>
            <a:endParaRPr lang="sv-SE" altLang="en-US" sz="1400" dirty="0">
              <a:latin typeface="Calibri" panose="020F0502020204030204" pitchFamily="34" charset="0"/>
            </a:endParaRPr>
          </a:p>
          <a:p>
            <a:pPr lvl="4" algn="just">
              <a:buFont typeface="Courier New" panose="02070309020205020404" pitchFamily="49" charset="0"/>
              <a:buChar char="o"/>
            </a:pPr>
            <a:r>
              <a:rPr lang="sv-SE" altLang="en-US" sz="1400" dirty="0">
                <a:latin typeface="Calibri" panose="020F0502020204030204" pitchFamily="34" charset="0"/>
              </a:rPr>
              <a:t>Förskottsbetalningar</a:t>
            </a:r>
          </a:p>
          <a:p>
            <a:pPr lvl="4" algn="just">
              <a:buFont typeface="Courier New" panose="02070309020205020404" pitchFamily="49" charset="0"/>
              <a:buChar char="o"/>
            </a:pPr>
            <a:r>
              <a:rPr lang="sv-SE" altLang="en-US" sz="1400" dirty="0">
                <a:latin typeface="Calibri" panose="020F0502020204030204" pitchFamily="34" charset="0"/>
              </a:rPr>
              <a:t>Leverantörer med F-skatt mm</a:t>
            </a:r>
          </a:p>
          <a:p>
            <a:pPr marL="0" indent="0">
              <a:buFontTx/>
              <a:buNone/>
            </a:pPr>
            <a:r>
              <a:rPr lang="sv-SE" altLang="sv-SE" dirty="0">
                <a:latin typeface="Calibri" panose="020F0502020204030204" pitchFamily="34" charset="0"/>
              </a:rPr>
              <a:t>11:05-11:15 </a:t>
            </a:r>
            <a:r>
              <a:rPr lang="sv-SE" altLang="en-US" sz="1400" dirty="0">
                <a:latin typeface="Calibri" panose="020F0502020204030204" pitchFamily="34" charset="0"/>
              </a:rPr>
              <a:t>	</a:t>
            </a:r>
            <a:r>
              <a:rPr lang="sv-SE" altLang="en-US" dirty="0">
                <a:latin typeface="Calibri" panose="020F0502020204030204" pitchFamily="34" charset="0"/>
              </a:rPr>
              <a:t>Budget 2021</a:t>
            </a:r>
          </a:p>
          <a:p>
            <a:pPr marL="0" indent="0">
              <a:buFontTx/>
              <a:buNone/>
            </a:pPr>
            <a:r>
              <a:rPr lang="sv-SE" altLang="en-US" sz="1400" dirty="0">
                <a:latin typeface="Calibri" panose="020F0502020204030204" pitchFamily="34" charset="0"/>
              </a:rPr>
              <a:t>	</a:t>
            </a:r>
          </a:p>
          <a:p>
            <a:pPr marL="1719263" lvl="1" indent="0" algn="just">
              <a:spcBef>
                <a:spcPts val="450"/>
              </a:spcBef>
              <a:buSzPct val="75000"/>
              <a:buFontTx/>
              <a:buNone/>
            </a:pPr>
            <a:endParaRPr lang="sv-SE" altLang="sv-SE" sz="1600" dirty="0">
              <a:latin typeface="Calibri" panose="020F0502020204030204" pitchFamily="34" charset="0"/>
            </a:endParaRPr>
          </a:p>
        </p:txBody>
      </p:sp>
      <p:pic>
        <p:nvPicPr>
          <p:cNvPr id="30724" name="Bildobjekt 4">
            <a:extLst>
              <a:ext uri="{FF2B5EF4-FFF2-40B4-BE49-F238E27FC236}">
                <a16:creationId xmlns:a16="http://schemas.microsoft.com/office/drawing/2014/main" id="{B727B1C5-FB23-4612-A0BA-F765ECCF20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249" y="2276872"/>
            <a:ext cx="3238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3EEB28F1-7576-41C1-895C-8D9D509AF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ubrik 1">
            <a:extLst>
              <a:ext uri="{FF2B5EF4-FFF2-40B4-BE49-F238E27FC236}">
                <a16:creationId xmlns:a16="http://schemas.microsoft.com/office/drawing/2014/main" id="{E5513022-ADE8-43F8-9CC9-9F8FACEB442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99592" y="2996952"/>
            <a:ext cx="7705725" cy="1150937"/>
          </a:xfrm>
        </p:spPr>
        <p:txBody>
          <a:bodyPr/>
          <a:lstStyle/>
          <a:p>
            <a:r>
              <a:rPr lang="sv-SE" altLang="sv-SE" sz="2800" b="1" dirty="0">
                <a:latin typeface="Calibri" panose="020F0502020204030204" pitchFamily="34" charset="0"/>
                <a:cs typeface="Calibri" panose="020F0502020204030204" pitchFamily="34" charset="0"/>
              </a:rPr>
              <a:t>Ekonomisk uppföljning 2020</a:t>
            </a:r>
            <a:br>
              <a:rPr lang="sv-SE" altLang="sv-SE" sz="2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sv-SE" altLang="sv-SE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ubrik 1">
            <a:extLst>
              <a:ext uri="{FF2B5EF4-FFF2-40B4-BE49-F238E27FC236}">
                <a16:creationId xmlns:a16="http://schemas.microsoft.com/office/drawing/2014/main" id="{9573446F-24AC-4AC1-86CC-5041645D02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7345363" cy="588962"/>
          </a:xfrm>
        </p:spPr>
        <p:txBody>
          <a:bodyPr/>
          <a:lstStyle/>
          <a:p>
            <a:r>
              <a:rPr lang="sv-SE" altLang="sv-SE" sz="3200">
                <a:latin typeface="Calibri" panose="020F0502020204030204" pitchFamily="34" charset="0"/>
                <a:cs typeface="Calibri" panose="020F0502020204030204" pitchFamily="34" charset="0"/>
              </a:rPr>
              <a:t>Ekonomisk uppföljning 2020</a:t>
            </a:r>
            <a:endParaRPr lang="sv-SE" altLang="sv-SE" sz="32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D56C502-AEC1-42D8-BBB3-9908B4291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7" y="1115062"/>
            <a:ext cx="8208963" cy="4978234"/>
          </a:xfrm>
          <a:ln>
            <a:solidFill>
              <a:srgbClr val="92D050"/>
            </a:solidFill>
          </a:ln>
        </p:spPr>
        <p:txBody>
          <a:bodyPr/>
          <a:lstStyle/>
          <a:p>
            <a:pPr marL="0" indent="0">
              <a:lnSpc>
                <a:spcPct val="100000"/>
              </a:lnSpc>
              <a:buFontTx/>
              <a:buNone/>
              <a:defRPr/>
            </a:pPr>
            <a:r>
              <a:rPr lang="sv-SE" altLang="sv-SE" sz="2400" b="1" dirty="0">
                <a:latin typeface="Calibri" panose="020F0502020204030204" pitchFamily="34" charset="0"/>
                <a:cs typeface="Calibri" panose="020F0502020204030204" pitchFamily="34" charset="0"/>
              </a:rPr>
              <a:t>Tertial 1 (T1) per 30/4:</a:t>
            </a:r>
            <a:br>
              <a:rPr lang="sv-SE" altLang="sv-SE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v-SE" altLang="sv-SE" sz="2400" dirty="0">
                <a:latin typeface="Calibri" panose="020F0502020204030204" pitchFamily="34" charset="0"/>
                <a:cs typeface="Calibri" panose="020F0502020204030204" pitchFamily="34" charset="0"/>
              </a:rPr>
              <a:t>checklista, projektlistor (avstämning skulder/fordringar externa medel), utfall per institution/motsvarande, </a:t>
            </a:r>
            <a:r>
              <a:rPr lang="sv-SE" altLang="sv-SE" sz="24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prognos </a:t>
            </a:r>
            <a:r>
              <a:rPr lang="sv-SE" altLang="sv-SE" sz="24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light</a:t>
            </a:r>
            <a:endParaRPr lang="sv-SE" altLang="sv-SE" sz="2400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FontTx/>
              <a:buNone/>
              <a:defRPr/>
            </a:pPr>
            <a:endParaRPr lang="sv-SE" altLang="sv-SE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FontTx/>
              <a:buNone/>
              <a:defRPr/>
            </a:pPr>
            <a:r>
              <a:rPr lang="sv-SE" altLang="sv-SE" sz="2400" b="1" dirty="0">
                <a:latin typeface="Calibri" panose="020F0502020204030204" pitchFamily="34" charset="0"/>
                <a:cs typeface="Calibri" panose="020F0502020204030204" pitchFamily="34" charset="0"/>
              </a:rPr>
              <a:t>Tertial 2 (T2) per 31/8: </a:t>
            </a:r>
            <a:br>
              <a:rPr lang="sv-SE" altLang="sv-SE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v-SE" altLang="sv-SE" sz="2400" dirty="0">
                <a:latin typeface="Calibri" panose="020F0502020204030204" pitchFamily="34" charset="0"/>
                <a:cs typeface="Calibri" panose="020F0502020204030204" pitchFamily="34" charset="0"/>
              </a:rPr>
              <a:t>checklista, projektlistor (avstämning skulder/fordringar externa medel), utfall per institution/motsvarande, prognos.</a:t>
            </a:r>
          </a:p>
          <a:p>
            <a:pPr marL="0" indent="0">
              <a:lnSpc>
                <a:spcPct val="100000"/>
              </a:lnSpc>
              <a:buFontTx/>
              <a:buNone/>
              <a:defRPr/>
            </a:pPr>
            <a:r>
              <a:rPr lang="sv-SE" altLang="sv-SE" sz="24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NYHET! Avstämning balansposter 127*</a:t>
            </a:r>
          </a:p>
          <a:p>
            <a:pPr marL="0" indent="0">
              <a:lnSpc>
                <a:spcPct val="100000"/>
              </a:lnSpc>
              <a:buFontTx/>
              <a:buNone/>
              <a:defRPr/>
            </a:pPr>
            <a:endParaRPr lang="sv-SE" altLang="sv-SE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FontTx/>
              <a:buNone/>
              <a:defRPr/>
            </a:pPr>
            <a:r>
              <a:rPr lang="sv-SE" altLang="sv-SE" sz="2400" b="1" dirty="0">
                <a:latin typeface="Calibri" panose="020F0502020204030204" pitchFamily="34" charset="0"/>
                <a:cs typeface="Calibri" panose="020F0502020204030204" pitchFamily="34" charset="0"/>
              </a:rPr>
              <a:t>Tertial 3 (T3) per 31/12: </a:t>
            </a:r>
            <a:br>
              <a:rPr lang="sv-SE" altLang="sv-SE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v-SE" altLang="sv-SE" sz="2400" dirty="0">
                <a:latin typeface="Calibri" panose="020F0502020204030204" pitchFamily="34" charset="0"/>
                <a:cs typeface="Calibri" panose="020F0502020204030204" pitchFamily="34" charset="0"/>
              </a:rPr>
              <a:t>checklista, projektlistor (avstämning skulder/fordringar externa medel), utfall per institution/motsvarande.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endParaRPr lang="sv-SE" altLang="sv-SE" sz="1800" dirty="0"/>
          </a:p>
          <a:p>
            <a:pPr>
              <a:defRPr/>
            </a:pPr>
            <a:endParaRPr lang="sv-SE" altLang="sv-SE" sz="1800" i="1" dirty="0"/>
          </a:p>
          <a:p>
            <a:pPr>
              <a:defRPr/>
            </a:pPr>
            <a:endParaRPr lang="sv-SE" altLang="sv-SE" sz="180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6B9274E-23C3-4B5F-A90D-DFD8B7791DF8}"/>
              </a:ext>
            </a:extLst>
          </p:cNvPr>
          <p:cNvSpPr/>
          <p:nvPr/>
        </p:nvSpPr>
        <p:spPr>
          <a:xfrm>
            <a:off x="5781303" y="3441866"/>
            <a:ext cx="1296144" cy="56319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037830DE-3C56-4DE2-BB44-EE931D7EE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ubrik 1">
            <a:extLst>
              <a:ext uri="{FF2B5EF4-FFF2-40B4-BE49-F238E27FC236}">
                <a16:creationId xmlns:a16="http://schemas.microsoft.com/office/drawing/2014/main" id="{3C262354-FA0B-42D8-A6B9-99FE9CB6B38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4213" y="2276475"/>
            <a:ext cx="6954837" cy="2376488"/>
          </a:xfrm>
        </p:spPr>
        <p:txBody>
          <a:bodyPr/>
          <a:lstStyle/>
          <a:p>
            <a:r>
              <a:rPr lang="sv-SE" altLang="sv-SE" sz="2800" b="1" dirty="0">
                <a:latin typeface="Calibri" panose="020F0502020204030204" pitchFamily="34" charset="0"/>
                <a:cs typeface="Calibri" panose="020F0502020204030204" pitchFamily="34" charset="0"/>
              </a:rPr>
              <a:t>Utfall Tertial 1 2020</a:t>
            </a:r>
            <a:endParaRPr lang="sv-SE" altLang="sv-SE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ubrik 1">
            <a:extLst>
              <a:ext uri="{FF2B5EF4-FFF2-40B4-BE49-F238E27FC236}">
                <a16:creationId xmlns:a16="http://schemas.microsoft.com/office/drawing/2014/main" id="{68C5F1C9-2F5D-4D32-A5C9-C1DE88A885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386556"/>
            <a:ext cx="7350894" cy="795337"/>
          </a:xfrm>
          <a:extLst/>
        </p:spPr>
        <p:txBody>
          <a:bodyPr/>
          <a:lstStyle/>
          <a:p>
            <a:pPr eaLnBrk="1" hangingPunct="1">
              <a:defRPr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Ekonomiskt utfall SU T1 2020</a:t>
            </a:r>
            <a:endParaRPr lang="sv-SE" altLang="sv-SE" sz="2000" dirty="0">
              <a:solidFill>
                <a:schemeClr val="tx1"/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915" name="Platshållare för sidfot 4">
            <a:extLst>
              <a:ext uri="{FF2B5EF4-FFF2-40B4-BE49-F238E27FC236}">
                <a16:creationId xmlns:a16="http://schemas.microsoft.com/office/drawing/2014/main" id="{587FA88B-A111-42CC-97E6-E286F9CD0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A6DD3AA0-ADC3-4D4F-B598-19AADF7E8D5A}"/>
              </a:ext>
            </a:extLst>
          </p:cNvPr>
          <p:cNvSpPr/>
          <p:nvPr/>
        </p:nvSpPr>
        <p:spPr>
          <a:xfrm>
            <a:off x="7183438" y="5876925"/>
            <a:ext cx="1912937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sv-SE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graphicFrame>
        <p:nvGraphicFramePr>
          <p:cNvPr id="38917" name="Objekt 4">
            <a:extLst>
              <a:ext uri="{FF2B5EF4-FFF2-40B4-BE49-F238E27FC236}">
                <a16:creationId xmlns:a16="http://schemas.microsoft.com/office/drawing/2014/main" id="{D2CF46D0-8F2D-4E9C-816A-054FE5C846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6875" y="1125538"/>
          <a:ext cx="7532688" cy="5183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9" name="Document" r:id="rId4" imgW="5506187" imgH="5602826" progId="Word.Document.12">
                  <p:embed/>
                </p:oleObj>
              </mc:Choice>
              <mc:Fallback>
                <p:oleObj name="Document" r:id="rId4" imgW="5506187" imgH="5602826" progId="Word.Document.12">
                  <p:embed/>
                  <p:pic>
                    <p:nvPicPr>
                      <p:cNvPr id="0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875" y="1125538"/>
                        <a:ext cx="7532688" cy="5183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ubrik 1">
            <a:extLst>
              <a:ext uri="{FF2B5EF4-FFF2-40B4-BE49-F238E27FC236}">
                <a16:creationId xmlns:a16="http://schemas.microsoft.com/office/drawing/2014/main" id="{9F7C799E-5E11-4A58-97B5-6214E61AA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765175"/>
            <a:ext cx="6750050" cy="1422400"/>
          </a:xfrm>
        </p:spPr>
        <p:txBody>
          <a:bodyPr/>
          <a:lstStyle/>
          <a:p>
            <a:r>
              <a:rPr lang="sv-SE" altLang="sv-SE"/>
              <a:t>Intäkter ökar med 31 mnkr (2%)</a:t>
            </a:r>
            <a:endParaRPr lang="sv-SE" altLang="sv-SE">
              <a:solidFill>
                <a:srgbClr val="FF0000"/>
              </a:solidFill>
            </a:endParaRPr>
          </a:p>
        </p:txBody>
      </p:sp>
      <p:pic>
        <p:nvPicPr>
          <p:cNvPr id="43011" name="Platshållare för innehåll 4">
            <a:extLst>
              <a:ext uri="{FF2B5EF4-FFF2-40B4-BE49-F238E27FC236}">
                <a16:creationId xmlns:a16="http://schemas.microsoft.com/office/drawing/2014/main" id="{EFC2A82A-7EA0-44B2-831B-B1F2480F4E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5938" y="1700213"/>
            <a:ext cx="5022850" cy="3529012"/>
          </a:xfrm>
        </p:spPr>
      </p:pic>
      <p:sp>
        <p:nvSpPr>
          <p:cNvPr id="7" name="Platshållare för innehåll 8">
            <a:extLst>
              <a:ext uri="{FF2B5EF4-FFF2-40B4-BE49-F238E27FC236}">
                <a16:creationId xmlns:a16="http://schemas.microsoft.com/office/drawing/2014/main" id="{41BE6D43-C1F7-49E3-8278-EA6C18F8CD9A}"/>
              </a:ext>
            </a:extLst>
          </p:cNvPr>
          <p:cNvSpPr txBox="1">
            <a:spLocks/>
          </p:cNvSpPr>
          <p:nvPr/>
        </p:nvSpPr>
        <p:spPr>
          <a:xfrm>
            <a:off x="5534024" y="2282825"/>
            <a:ext cx="3430463" cy="3667125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342900" indent="-342900" algn="l" defTabSz="914400" rtl="0" eaLnBrk="1" latinLnBrk="0" hangingPunct="1">
              <a:lnSpc>
                <a:spcPts val="2900"/>
              </a:lnSpc>
              <a:spcBef>
                <a:spcPct val="20000"/>
              </a:spcBef>
              <a:buSzPct val="93000"/>
              <a:buFont typeface="Verdana" pitchFamily="34" charset="0"/>
              <a:buChar char="●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125"/>
              </a:lnSpc>
              <a:spcBef>
                <a:spcPts val="0"/>
              </a:spcBef>
              <a:defRPr/>
            </a:pPr>
            <a:r>
              <a:rPr lang="sv-SE" sz="3600" dirty="0"/>
              <a:t>Anslagsintäkterna har ökat med 27 mnkr (2 %) </a:t>
            </a:r>
            <a:br>
              <a:rPr lang="sv-SE" sz="900" dirty="0"/>
            </a:br>
            <a:r>
              <a:rPr lang="sv-SE" sz="2700" dirty="0"/>
              <a:t>Ökningen av anslagen hänförs till ett ökat antal utbildningsplatser, utökat forskningsanslag samt pris- och löneomräkning. </a:t>
            </a:r>
          </a:p>
          <a:p>
            <a:pPr>
              <a:lnSpc>
                <a:spcPts val="1125"/>
              </a:lnSpc>
              <a:spcBef>
                <a:spcPts val="0"/>
              </a:spcBef>
              <a:defRPr/>
            </a:pPr>
            <a:endParaRPr lang="sv-SE" sz="3600" dirty="0">
              <a:solidFill>
                <a:schemeClr val="tx2"/>
              </a:solidFill>
            </a:endParaRPr>
          </a:p>
          <a:p>
            <a:pPr eaLnBrk="0" hangingPunct="0">
              <a:lnSpc>
                <a:spcPts val="1125"/>
              </a:lnSpc>
              <a:defRPr/>
            </a:pPr>
            <a:r>
              <a:rPr lang="sv-SE" sz="3600" dirty="0"/>
              <a:t>Avgiftsintäkterna har minskat med 2 mnkr (-2 %)     </a:t>
            </a:r>
            <a:br>
              <a:rPr lang="sv-SE" sz="1050" dirty="0"/>
            </a:br>
            <a:r>
              <a:rPr lang="sv-SE" sz="2700" dirty="0"/>
              <a:t>Avgiftsintäkterna minskar i uppdragsutbildning om -16 mnkr, däremot ökar de i uppdragsforskningen med 7 mnkr, studieavgifter och resurssamordning ökar med 9 mnkr), övriga avgifter minskar med  2 mnkr.</a:t>
            </a:r>
          </a:p>
          <a:p>
            <a:pPr marL="0" indent="0" eaLnBrk="0" hangingPunct="0">
              <a:lnSpc>
                <a:spcPts val="1125"/>
              </a:lnSpc>
              <a:buNone/>
              <a:defRPr/>
            </a:pPr>
            <a:r>
              <a:rPr lang="sv-SE" sz="3600" dirty="0"/>
              <a:t>  </a:t>
            </a:r>
          </a:p>
          <a:p>
            <a:pPr marL="342900" lvl="1" indent="-342900" eaLnBrk="0" hangingPunct="0">
              <a:lnSpc>
                <a:spcPts val="1125"/>
              </a:lnSpc>
              <a:buSzPct val="93000"/>
              <a:buFont typeface="Verdana" pitchFamily="34" charset="0"/>
              <a:buChar char="●"/>
              <a:defRPr/>
            </a:pPr>
            <a:r>
              <a:rPr lang="sv-SE" sz="3600" dirty="0"/>
              <a:t>Bidragsintäkterna har ökat med 6 mnkr (1,2 %)  </a:t>
            </a:r>
            <a:r>
              <a:rPr lang="sv-SE" sz="2800" dirty="0"/>
              <a:t>och beror på en något ökad aktivitet i forskningsverksamheten. Ökningstakten 2020 är lägre än den genomsnittliga ökningen de senaste fem åren. Bidragsverksamheten har generellt sett ingen påverkan på det ekonomiska utfall. </a:t>
            </a:r>
          </a:p>
          <a:p>
            <a:pPr marL="300038" lvl="1" indent="0">
              <a:lnSpc>
                <a:spcPts val="1125"/>
              </a:lnSpc>
              <a:buFont typeface="Arial" pitchFamily="34" charset="0"/>
              <a:buNone/>
              <a:defRPr/>
            </a:pPr>
            <a:r>
              <a:rPr lang="sv-SE" sz="2700" dirty="0"/>
              <a:t>	   </a:t>
            </a:r>
            <a:br>
              <a:rPr lang="sv-SE" sz="675" dirty="0"/>
            </a:br>
            <a:endParaRPr lang="sv-SE" sz="675" dirty="0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35BFBAB5-5D40-4A84-BEA4-628F220AD02F}"/>
              </a:ext>
            </a:extLst>
          </p:cNvPr>
          <p:cNvSpPr txBox="1">
            <a:spLocks/>
          </p:cNvSpPr>
          <p:nvPr/>
        </p:nvSpPr>
        <p:spPr bwMode="auto">
          <a:xfrm>
            <a:off x="547688" y="6381750"/>
            <a:ext cx="5881687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l" rtl="0" eaLnBrk="1" fontAlgn="base" hangingPunct="1">
              <a:lnSpc>
                <a:spcPts val="29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  <a:endParaRPr lang="sv-SE" altLang="sv-SE" sz="1200" dirty="0">
              <a:solidFill>
                <a:srgbClr val="000000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ubrik 6">
            <a:extLst>
              <a:ext uri="{FF2B5EF4-FFF2-40B4-BE49-F238E27FC236}">
                <a16:creationId xmlns:a16="http://schemas.microsoft.com/office/drawing/2014/main" id="{7312C27B-8E21-4F5D-9710-AE971BDB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163" y="620713"/>
            <a:ext cx="6659562" cy="1511300"/>
          </a:xfrm>
        </p:spPr>
        <p:txBody>
          <a:bodyPr/>
          <a:lstStyle/>
          <a:p>
            <a:r>
              <a:rPr lang="sv-SE" altLang="sv-SE"/>
              <a:t>Kostnader ökar med 78 mnkr (4,1%)</a:t>
            </a:r>
            <a:endParaRPr lang="en-US" altLang="sv-SE" b="0">
              <a:solidFill>
                <a:srgbClr val="FF0000"/>
              </a:solidFill>
            </a:endParaRPr>
          </a:p>
        </p:txBody>
      </p:sp>
      <p:graphicFrame>
        <p:nvGraphicFramePr>
          <p:cNvPr id="3" name="Platshållare för innehåll 2">
            <a:extLst>
              <a:ext uri="{FF2B5EF4-FFF2-40B4-BE49-F238E27FC236}">
                <a16:creationId xmlns:a16="http://schemas.microsoft.com/office/drawing/2014/main" id="{97A323A3-EC2E-4106-8C9A-F7E3610950C2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679950" y="2295525"/>
          <a:ext cx="3078163" cy="2560638"/>
        </p:xfrm>
        <a:graphic>
          <a:graphicData uri="http://schemas.openxmlformats.org/drawingml/2006/table">
            <a:tbl>
              <a:tblPr/>
              <a:tblGrid>
                <a:gridCol w="3078163">
                  <a:extLst>
                    <a:ext uri="{9D8B030D-6E8A-4147-A177-3AD203B41FA5}">
                      <a16:colId xmlns:a16="http://schemas.microsoft.com/office/drawing/2014/main" val="2151627078"/>
                    </a:ext>
                  </a:extLst>
                </a:gridCol>
              </a:tblGrid>
              <a:tr h="237697">
                <a:tc>
                  <a:txBody>
                    <a:bodyPr/>
                    <a:lstStyle/>
                    <a:p>
                      <a:pPr algn="l" fontAlgn="b"/>
                      <a:endParaRPr lang="sv-SE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94" marR="2894" marT="2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0985944"/>
                  </a:ext>
                </a:extLst>
              </a:tr>
              <a:tr h="364682">
                <a:tc>
                  <a:txBody>
                    <a:bodyPr/>
                    <a:lstStyle/>
                    <a:p>
                      <a:pPr algn="l" fontAlgn="ctr">
                        <a:buClr>
                          <a:srgbClr val="002F5F"/>
                        </a:buClr>
                        <a:buSzPts val="1200"/>
                        <a:buFont typeface="Verdana" panose="020B0604030504040204" pitchFamily="34" charset="0"/>
                        <a:buChar char="h"/>
                      </a:pPr>
                      <a:endParaRPr lang="sv-SE" sz="800" b="0" i="0" u="none" strike="noStrike" dirty="0">
                        <a:solidFill>
                          <a:srgbClr val="002F5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894" marR="2894" marT="2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675926"/>
                  </a:ext>
                </a:extLst>
              </a:tr>
              <a:tr h="479296">
                <a:tc>
                  <a:txBody>
                    <a:bodyPr/>
                    <a:lstStyle/>
                    <a:p>
                      <a:pPr algn="l" fontAlgn="ctr"/>
                      <a:endParaRPr lang="sv-SE" sz="500" b="0" i="0" u="none" strike="noStrike" dirty="0">
                        <a:solidFill>
                          <a:srgbClr val="002F5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894" marR="2894" marT="2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0623589"/>
                  </a:ext>
                </a:extLst>
              </a:tr>
              <a:tr h="328563">
                <a:tc>
                  <a:txBody>
                    <a:bodyPr/>
                    <a:lstStyle/>
                    <a:p>
                      <a:pPr algn="l" fontAlgn="ctr">
                        <a:buClr>
                          <a:srgbClr val="000000"/>
                        </a:buClr>
                        <a:buSzPts val="1200"/>
                        <a:buFont typeface="Verdana" panose="020B0604030504040204" pitchFamily="34" charset="0"/>
                        <a:buChar char="h"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894" marR="2894" marT="2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373532"/>
                  </a:ext>
                </a:extLst>
              </a:tr>
              <a:tr h="260488">
                <a:tc>
                  <a:txBody>
                    <a:bodyPr/>
                    <a:lstStyle/>
                    <a:p>
                      <a:pPr algn="l" fontAlgn="ctr"/>
                      <a:endParaRPr lang="sv-SE" sz="500" b="0" i="0" u="none" strike="noStrike" dirty="0">
                        <a:solidFill>
                          <a:srgbClr val="002F5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894" marR="2894" marT="2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5946856"/>
                  </a:ext>
                </a:extLst>
              </a:tr>
              <a:tr h="270908">
                <a:tc>
                  <a:txBody>
                    <a:bodyPr/>
                    <a:lstStyle/>
                    <a:p>
                      <a:pPr algn="l" fontAlgn="ctr">
                        <a:buClr>
                          <a:srgbClr val="002F5F"/>
                        </a:buClr>
                        <a:buSzPts val="1020"/>
                        <a:buFont typeface="Verdana" panose="020B0604030504040204" pitchFamily="34" charset="0"/>
                        <a:buChar char="●"/>
                      </a:pPr>
                      <a:endParaRPr lang="sv-SE" sz="600" b="0" i="0" u="none" strike="noStrike">
                        <a:solidFill>
                          <a:srgbClr val="002F5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894" marR="2894" marT="2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1465961"/>
                  </a:ext>
                </a:extLst>
              </a:tr>
              <a:tr h="421034">
                <a:tc>
                  <a:txBody>
                    <a:bodyPr/>
                    <a:lstStyle/>
                    <a:p>
                      <a:pPr algn="l" fontAlgn="ctr"/>
                      <a:endParaRPr lang="sv-SE" sz="500" b="0" i="0" u="none" strike="noStrike" dirty="0">
                        <a:solidFill>
                          <a:srgbClr val="002F5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894" marR="2894" marT="2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822177"/>
                  </a:ext>
                </a:extLst>
              </a:tr>
              <a:tr h="197970">
                <a:tc>
                  <a:txBody>
                    <a:bodyPr/>
                    <a:lstStyle/>
                    <a:p>
                      <a:pPr algn="l" fontAlgn="ctr"/>
                      <a:endParaRPr lang="sv-SE" sz="600" b="0" i="0" u="none" strike="noStrike" dirty="0">
                        <a:solidFill>
                          <a:srgbClr val="002F5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894" marR="2894" marT="2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9454281"/>
                  </a:ext>
                </a:extLst>
              </a:tr>
            </a:tbl>
          </a:graphicData>
        </a:graphic>
      </p:graphicFrame>
      <p:sp>
        <p:nvSpPr>
          <p:cNvPr id="12" name="Platshållare för innehåll 8">
            <a:extLst>
              <a:ext uri="{FF2B5EF4-FFF2-40B4-BE49-F238E27FC236}">
                <a16:creationId xmlns:a16="http://schemas.microsoft.com/office/drawing/2014/main" id="{159458D3-114C-4681-AAE3-0D5465B9DC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34050" y="2282825"/>
            <a:ext cx="2916238" cy="3079750"/>
          </a:xfrm>
        </p:spPr>
        <p:txBody>
          <a:bodyPr>
            <a:normAutofit/>
          </a:bodyPr>
          <a:lstStyle/>
          <a:p>
            <a:pPr>
              <a:lnSpc>
                <a:spcPts val="1125"/>
              </a:lnSpc>
              <a:spcBef>
                <a:spcPts val="0"/>
              </a:spcBef>
              <a:defRPr/>
            </a:pPr>
            <a:r>
              <a:rPr lang="sv-SE" sz="900" dirty="0"/>
              <a:t>Personalkostnaderna har ökat med 72 mnkr (5,3 %) </a:t>
            </a:r>
            <a:br>
              <a:rPr lang="sv-SE" sz="900" dirty="0"/>
            </a:br>
            <a:r>
              <a:rPr lang="sv-SE" sz="675" dirty="0"/>
              <a:t>Lönekostnaderna har ökat med ca 25 mnkr (l</a:t>
            </a:r>
            <a:r>
              <a:rPr lang="sv-SE" sz="675" dirty="0">
                <a:solidFill>
                  <a:schemeClr val="tx2"/>
                </a:solidFill>
              </a:rPr>
              <a:t>önerevision 2,4 %, individuella löneökningar och högre lönekostnader vid nyrekrytering). </a:t>
            </a:r>
            <a:br>
              <a:rPr lang="sv-SE" sz="675" dirty="0">
                <a:solidFill>
                  <a:schemeClr val="tx2"/>
                </a:solidFill>
              </a:rPr>
            </a:br>
            <a:r>
              <a:rPr lang="sv-SE" sz="675" dirty="0">
                <a:solidFill>
                  <a:schemeClr val="tx2"/>
                </a:solidFill>
              </a:rPr>
              <a:t>Pensionskostnaderna har ökat med ca 21 mnkr (följer prognos från SPV). </a:t>
            </a:r>
            <a:br>
              <a:rPr lang="sv-SE" sz="675" dirty="0">
                <a:solidFill>
                  <a:schemeClr val="tx2"/>
                </a:solidFill>
              </a:rPr>
            </a:br>
            <a:r>
              <a:rPr lang="sv-SE" sz="675" dirty="0">
                <a:solidFill>
                  <a:schemeClr val="tx2"/>
                </a:solidFill>
              </a:rPr>
              <a:t>Antal årsarbetskrafter har minskat med 3.</a:t>
            </a:r>
          </a:p>
          <a:p>
            <a:pPr>
              <a:lnSpc>
                <a:spcPts val="1125"/>
              </a:lnSpc>
              <a:spcBef>
                <a:spcPts val="0"/>
              </a:spcBef>
              <a:defRPr/>
            </a:pPr>
            <a:endParaRPr lang="sv-SE" sz="675" dirty="0">
              <a:solidFill>
                <a:schemeClr val="tx2"/>
              </a:solidFill>
            </a:endParaRPr>
          </a:p>
          <a:p>
            <a:pPr>
              <a:lnSpc>
                <a:spcPts val="1125"/>
              </a:lnSpc>
              <a:defRPr/>
            </a:pPr>
            <a:r>
              <a:rPr lang="sv-SE" sz="900" dirty="0"/>
              <a:t>Lokalkostnaderna har ökat med 7,9 mnkr (3,2 %)     </a:t>
            </a:r>
            <a:br>
              <a:rPr lang="sv-SE" sz="1050" dirty="0"/>
            </a:br>
            <a:r>
              <a:rPr lang="sv-SE" sz="675" dirty="0"/>
              <a:t>Ökningen hänför sig främst till lokalhyror (5 mnkr), el, värme mm (1 mnkr).</a:t>
            </a:r>
          </a:p>
          <a:p>
            <a:pPr>
              <a:lnSpc>
                <a:spcPts val="1125"/>
              </a:lnSpc>
              <a:defRPr/>
            </a:pPr>
            <a:endParaRPr lang="sv-SE" sz="563" dirty="0">
              <a:solidFill>
                <a:schemeClr val="tx2"/>
              </a:solidFill>
            </a:endParaRPr>
          </a:p>
          <a:p>
            <a:pPr>
              <a:lnSpc>
                <a:spcPts val="1125"/>
              </a:lnSpc>
              <a:defRPr/>
            </a:pPr>
            <a:r>
              <a:rPr lang="sv-SE" sz="900" dirty="0"/>
              <a:t>Övriga driftskostnader har minskat med 2,7 mnkr (-1,2%)     </a:t>
            </a:r>
            <a:br>
              <a:rPr lang="sv-SE" sz="563" dirty="0"/>
            </a:br>
            <a:r>
              <a:rPr lang="sv-SE" sz="675" dirty="0"/>
              <a:t>Minskningen är nettoeffekten av att resekostnader minskat (-14,0 mnkr),  likaså representation (-1 mnkr) men kostnad för konsulttjänster har ökat (12 mnkr) .</a:t>
            </a:r>
          </a:p>
        </p:txBody>
      </p:sp>
      <p:graphicFrame>
        <p:nvGraphicFramePr>
          <p:cNvPr id="45069" name="Diagram 1">
            <a:extLst>
              <a:ext uri="{FF2B5EF4-FFF2-40B4-BE49-F238E27FC236}">
                <a16:creationId xmlns:a16="http://schemas.microsoft.com/office/drawing/2014/main" id="{FBBC775E-9C0B-4078-8B44-5C8C62F5CF52}"/>
              </a:ext>
            </a:extLst>
          </p:cNvPr>
          <p:cNvGraphicFramePr>
            <a:graphicFrameLocks/>
          </p:cNvGraphicFramePr>
          <p:nvPr/>
        </p:nvGraphicFramePr>
        <p:xfrm>
          <a:off x="579438" y="2136775"/>
          <a:ext cx="5068887" cy="317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13" name="Chart" r:id="rId4" imgW="5078408" imgH="3188484" progId="Excel.Chart.8">
                  <p:embed/>
                </p:oleObj>
              </mc:Choice>
              <mc:Fallback>
                <p:oleObj name="Chart" r:id="rId4" imgW="5078408" imgH="3188484" progId="Excel.Chart.8">
                  <p:embed/>
                  <p:pic>
                    <p:nvPicPr>
                      <p:cNvPr id="0" name="Diagram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438" y="2136775"/>
                        <a:ext cx="5068887" cy="3179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70" name="textruta 1">
            <a:extLst>
              <a:ext uri="{FF2B5EF4-FFF2-40B4-BE49-F238E27FC236}">
                <a16:creationId xmlns:a16="http://schemas.microsoft.com/office/drawing/2014/main" id="{ABF19919-C2BE-46FF-B14E-A93D31C2D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50" y="5424488"/>
            <a:ext cx="89598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900" dirty="0">
                <a:solidFill>
                  <a:schemeClr val="tx1"/>
                </a:solidFill>
                <a:latin typeface="Arial" panose="020B0604020202020204" pitchFamily="34" charset="0"/>
              </a:rPr>
              <a:t>Effekter av Covid-19 kan ses i utfallet för främst reserelaterade kostnader (tåg- och flygbiljetter, hotell, traktamenten </a:t>
            </a:r>
            <a:r>
              <a:rPr lang="sv-SE" altLang="sv-SE" sz="900" dirty="0" err="1">
                <a:solidFill>
                  <a:schemeClr val="tx1"/>
                </a:solidFill>
                <a:latin typeface="Arial" panose="020B0604020202020204" pitchFamily="34" charset="0"/>
              </a:rPr>
              <a:t>etc</a:t>
            </a:r>
            <a:r>
              <a:rPr lang="sv-SE" altLang="sv-SE" sz="900" dirty="0">
                <a:solidFill>
                  <a:schemeClr val="tx1"/>
                </a:solidFill>
                <a:latin typeface="Arial" panose="020B0604020202020204" pitchFamily="34" charset="0"/>
              </a:rPr>
              <a:t>) samt kurs- och konferenskostnader, representation och timanställda.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900" dirty="0">
                <a:solidFill>
                  <a:schemeClr val="tx1"/>
                </a:solidFill>
                <a:latin typeface="Arial" panose="020B0604020202020204" pitchFamily="34" charset="0"/>
              </a:rPr>
              <a:t>Investeringar i lokaler har senarelagts. Avsättningen till semesterlöneskulden är dock högre och det finns risk att kostnader för teknik för undervisning och arbete på distans kommer att öka. </a:t>
            </a:r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F1D0FA8E-0ECD-4FEA-B5DF-42A484B997B9}"/>
              </a:ext>
            </a:extLst>
          </p:cNvPr>
          <p:cNvSpPr txBox="1">
            <a:spLocks/>
          </p:cNvSpPr>
          <p:nvPr/>
        </p:nvSpPr>
        <p:spPr bwMode="auto">
          <a:xfrm>
            <a:off x="547688" y="6381750"/>
            <a:ext cx="5881687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l" rtl="0" eaLnBrk="1" fontAlgn="base" hangingPunct="1">
              <a:lnSpc>
                <a:spcPts val="29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  <a:endParaRPr lang="sv-SE" altLang="sv-SE" sz="1200" dirty="0">
              <a:solidFill>
                <a:srgbClr val="000000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627055D-0D69-497D-81B9-64DF2E37F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548680"/>
            <a:ext cx="6985000" cy="5762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Tertialrapport 1 2020 - sammanfattning</a:t>
            </a:r>
            <a:endParaRPr lang="sv-SE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963" name="Platshållare för innehåll 2">
            <a:extLst>
              <a:ext uri="{FF2B5EF4-FFF2-40B4-BE49-F238E27FC236}">
                <a16:creationId xmlns:a16="http://schemas.microsoft.com/office/drawing/2014/main" id="{56DB4AF9-AA3C-4581-8EA5-7DF07B080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531938"/>
            <a:ext cx="7956550" cy="4345334"/>
          </a:xfrm>
        </p:spPr>
        <p:txBody>
          <a:bodyPr/>
          <a:lstStyle/>
          <a:p>
            <a:r>
              <a:rPr lang="sv-SE" altLang="sv-SE" sz="2400" dirty="0">
                <a:latin typeface="Calibri" panose="020F0502020204030204" pitchFamily="34" charset="0"/>
                <a:cs typeface="Calibri" panose="020F0502020204030204" pitchFamily="34" charset="0"/>
              </a:rPr>
              <a:t>Underskott om 205 mnkr efter tertial 1 2020 </a:t>
            </a:r>
            <a:br>
              <a:rPr lang="sv-SE" altLang="sv-SE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v-SE" altLang="sv-SE" sz="2400" i="1" dirty="0">
                <a:latin typeface="Calibri" panose="020F0502020204030204" pitchFamily="34" charset="0"/>
                <a:cs typeface="Calibri" panose="020F0502020204030204" pitchFamily="34" charset="0"/>
              </a:rPr>
              <a:t>(-158 mnkr samma period 2019). </a:t>
            </a:r>
            <a:endParaRPr lang="sv-SE" altLang="sv-SE" sz="11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v-SE" altLang="sv-SE" sz="2400" dirty="0">
                <a:latin typeface="Calibri" panose="020F0502020204030204" pitchFamily="34" charset="0"/>
                <a:cs typeface="Calibri" panose="020F0502020204030204" pitchFamily="34" charset="0"/>
              </a:rPr>
              <a:t>Utfallet för helåret 2020 uppskattades till ett underskott på -200 till -250 mnkr. </a:t>
            </a:r>
          </a:p>
          <a:p>
            <a:r>
              <a:rPr lang="sv-SE" altLang="sv-SE" sz="2400" dirty="0">
                <a:latin typeface="Calibri" panose="020F0502020204030204" pitchFamily="34" charset="0"/>
                <a:cs typeface="Calibri" panose="020F0502020204030204" pitchFamily="34" charset="0"/>
              </a:rPr>
              <a:t>Covid-19-pandemin har påverkat universitetets ekonomi. Framför allt har reserelaterade kostnader minskat och rekryteringar och tillsättningar skjutits på framtiden.</a:t>
            </a:r>
          </a:p>
          <a:p>
            <a:r>
              <a:rPr lang="sv-SE" altLang="sv-SE" sz="2400" dirty="0">
                <a:latin typeface="Calibri" panose="020F0502020204030204" pitchFamily="34" charset="0"/>
                <a:cs typeface="Calibri" panose="020F0502020204030204" pitchFamily="34" charset="0"/>
              </a:rPr>
              <a:t>Den senaste prognosen för utbildning på grundnivå och avancerad nivå lämnades till regeringen i april. Underproduktionen jämfört med takbeloppet beräknades då motsvara ca 20 mnkr</a:t>
            </a:r>
            <a:r>
              <a:rPr lang="sv-SE" altLang="sv-SE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1397705-38E8-4B50-BAFC-F9F85B723839}"/>
              </a:ext>
            </a:extLst>
          </p:cNvPr>
          <p:cNvSpPr txBox="1">
            <a:spLocks/>
          </p:cNvSpPr>
          <p:nvPr/>
        </p:nvSpPr>
        <p:spPr bwMode="auto">
          <a:xfrm>
            <a:off x="547688" y="6381750"/>
            <a:ext cx="5881687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l" rtl="0" eaLnBrk="1" fontAlgn="base" hangingPunct="1">
              <a:lnSpc>
                <a:spcPts val="29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  <a:endParaRPr lang="sv-SE" altLang="sv-SE" sz="1200" dirty="0">
              <a:solidFill>
                <a:srgbClr val="000000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49E5C6F-16A4-408C-B8E0-B3123455F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33375"/>
            <a:ext cx="6851650" cy="4318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sv-SE" sz="2400" dirty="0">
                <a:latin typeface="Calibri" panose="020F0502020204030204" pitchFamily="34" charset="0"/>
                <a:cs typeface="Calibri" panose="020F0502020204030204" pitchFamily="34" charset="0"/>
              </a:rPr>
              <a:t>Prognos efter T1 2020 på fakultetsnivå</a:t>
            </a:r>
            <a:endParaRPr lang="sv-SE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7D236BEE-5D44-4238-A22D-B4AEC8AC3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8700" y="1487488"/>
            <a:ext cx="1765300" cy="464185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sv-SE" sz="1200" dirty="0">
                <a:latin typeface="Calibri" panose="020F0502020204030204" pitchFamily="34" charset="0"/>
                <a:cs typeface="Calibri" panose="020F0502020204030204" pitchFamily="34" charset="0"/>
              </a:rPr>
              <a:t>Utfall T1 2020: </a:t>
            </a:r>
            <a:br>
              <a:rPr lang="sv-SE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v-SE" sz="1200" dirty="0">
                <a:latin typeface="Calibri" panose="020F0502020204030204" pitchFamily="34" charset="0"/>
                <a:cs typeface="Calibri" panose="020F0502020204030204" pitchFamily="34" charset="0"/>
              </a:rPr>
              <a:t>-205 mnkr</a:t>
            </a:r>
          </a:p>
          <a:p>
            <a:pPr>
              <a:defRPr/>
            </a:pPr>
            <a:r>
              <a:rPr lang="sv-SE" sz="1200" dirty="0">
                <a:latin typeface="Calibri" panose="020F0502020204030204" pitchFamily="34" charset="0"/>
                <a:cs typeface="Calibri" panose="020F0502020204030204" pitchFamily="34" charset="0"/>
              </a:rPr>
              <a:t>Årsbudget 2020: </a:t>
            </a:r>
            <a:br>
              <a:rPr lang="sv-SE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v-SE" sz="1200" dirty="0">
                <a:latin typeface="Calibri" panose="020F0502020204030204" pitchFamily="34" charset="0"/>
                <a:cs typeface="Calibri" panose="020F0502020204030204" pitchFamily="34" charset="0"/>
              </a:rPr>
              <a:t>-330 mnkr</a:t>
            </a:r>
          </a:p>
          <a:p>
            <a:pPr>
              <a:defRPr/>
            </a:pPr>
            <a:r>
              <a:rPr lang="sv-SE" sz="1200" dirty="0">
                <a:latin typeface="Calibri" panose="020F0502020204030204" pitchFamily="34" charset="0"/>
                <a:cs typeface="Calibri" panose="020F0502020204030204" pitchFamily="34" charset="0"/>
              </a:rPr>
              <a:t>Årsprognos 2020: </a:t>
            </a:r>
            <a:br>
              <a:rPr lang="sv-SE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v-SE" sz="1200" dirty="0">
                <a:latin typeface="Calibri" panose="020F0502020204030204" pitchFamily="34" charset="0"/>
                <a:cs typeface="Calibri" panose="020F0502020204030204" pitchFamily="34" charset="0"/>
              </a:rPr>
              <a:t>-200-250 mnkr</a:t>
            </a:r>
            <a:br>
              <a:rPr lang="sv-SE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sv-SE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sv-SE" sz="1200" i="1" dirty="0">
                <a:latin typeface="Calibri" panose="020F0502020204030204" pitchFamily="34" charset="0"/>
                <a:cs typeface="Calibri" panose="020F0502020204030204" pitchFamily="34" charset="0"/>
              </a:rPr>
              <a:t>(Utfall T1 2019: </a:t>
            </a:r>
            <a:br>
              <a:rPr lang="sv-SE" sz="12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v-SE" sz="1200" i="1" dirty="0">
                <a:latin typeface="Calibri" panose="020F0502020204030204" pitchFamily="34" charset="0"/>
                <a:cs typeface="Calibri" panose="020F0502020204030204" pitchFamily="34" charset="0"/>
              </a:rPr>
              <a:t>- 158 mnkr)</a:t>
            </a:r>
          </a:p>
          <a:p>
            <a:pPr>
              <a:defRPr/>
            </a:pPr>
            <a:r>
              <a:rPr lang="sv-SE" sz="1200" i="1" dirty="0">
                <a:latin typeface="Calibri" panose="020F0502020204030204" pitchFamily="34" charset="0"/>
                <a:cs typeface="Calibri" panose="020F0502020204030204" pitchFamily="34" charset="0"/>
              </a:rPr>
              <a:t>(Årsutfall 2019: </a:t>
            </a:r>
            <a:br>
              <a:rPr lang="sv-SE" sz="12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v-SE" sz="1200" i="1" dirty="0">
                <a:latin typeface="Calibri" panose="020F0502020204030204" pitchFamily="34" charset="0"/>
                <a:cs typeface="Calibri" panose="020F0502020204030204" pitchFamily="34" charset="0"/>
              </a:rPr>
              <a:t>-223 mnkr)</a:t>
            </a:r>
          </a:p>
          <a:p>
            <a:pPr>
              <a:defRPr/>
            </a:pPr>
            <a:endParaRPr lang="sv-SE" sz="1200" dirty="0"/>
          </a:p>
          <a:p>
            <a:pPr marL="0" indent="0">
              <a:buFontTx/>
              <a:buNone/>
              <a:defRPr/>
            </a:pPr>
            <a:endParaRPr lang="sv-SE" sz="1200" dirty="0"/>
          </a:p>
          <a:p>
            <a:pPr>
              <a:defRPr/>
            </a:pPr>
            <a:endParaRPr lang="sv-SE" sz="1200" dirty="0"/>
          </a:p>
        </p:txBody>
      </p:sp>
      <p:pic>
        <p:nvPicPr>
          <p:cNvPr id="47108" name="Bildobjekt 3">
            <a:extLst>
              <a:ext uri="{FF2B5EF4-FFF2-40B4-BE49-F238E27FC236}">
                <a16:creationId xmlns:a16="http://schemas.microsoft.com/office/drawing/2014/main" id="{83A55D21-CB14-49E6-90C5-BABCACBF9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87488"/>
            <a:ext cx="7004050" cy="464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E89D12DD-8CE6-4FCF-A0F8-4367724F20E4}"/>
              </a:ext>
            </a:extLst>
          </p:cNvPr>
          <p:cNvSpPr txBox="1">
            <a:spLocks/>
          </p:cNvSpPr>
          <p:nvPr/>
        </p:nvSpPr>
        <p:spPr bwMode="auto">
          <a:xfrm>
            <a:off x="547688" y="6381750"/>
            <a:ext cx="5881687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l" rtl="0" eaLnBrk="1" fontAlgn="base" hangingPunct="1">
              <a:lnSpc>
                <a:spcPts val="29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  <a:endParaRPr lang="sv-SE" altLang="sv-SE" sz="1200" dirty="0">
              <a:solidFill>
                <a:srgbClr val="000000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ubrik 1">
            <a:extLst>
              <a:ext uri="{FF2B5EF4-FFF2-40B4-BE49-F238E27FC236}">
                <a16:creationId xmlns:a16="http://schemas.microsoft.com/office/drawing/2014/main" id="{4FC7C03A-6AF6-4789-933E-BECA7C62BFE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4213" y="2276475"/>
            <a:ext cx="6954837" cy="2376488"/>
          </a:xfrm>
        </p:spPr>
        <p:txBody>
          <a:bodyPr/>
          <a:lstStyle/>
          <a:p>
            <a:r>
              <a:rPr lang="sv-SE" altLang="sv-SE" sz="2800" b="1" dirty="0">
                <a:latin typeface="Calibri" panose="020F0502020204030204" pitchFamily="34" charset="0"/>
                <a:cs typeface="Calibri" panose="020F0502020204030204" pitchFamily="34" charset="0"/>
              </a:rPr>
              <a:t>Tertial 2 2020</a:t>
            </a:r>
            <a:endParaRPr lang="sv-SE" altLang="sv-SE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ruta 3">
            <a:extLst>
              <a:ext uri="{FF2B5EF4-FFF2-40B4-BE49-F238E27FC236}">
                <a16:creationId xmlns:a16="http://schemas.microsoft.com/office/drawing/2014/main" id="{09771964-9C2D-4D97-BE7A-1C2FE2F599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836613"/>
            <a:ext cx="6553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Att tänka på inför tertialbokslutet</a:t>
            </a:r>
            <a:endParaRPr lang="en-US" altLang="sv-SE" sz="28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51203" name="textruta 5">
            <a:extLst>
              <a:ext uri="{FF2B5EF4-FFF2-40B4-BE49-F238E27FC236}">
                <a16:creationId xmlns:a16="http://schemas.microsoft.com/office/drawing/2014/main" id="{45016AE5-C4AF-424C-BCD5-4EA3FDDC0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588" y="1868488"/>
            <a:ext cx="7559675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</a:pPr>
            <a:r>
              <a:rPr lang="sv-SE" altLang="sv-SE" sz="2400" dirty="0">
                <a:solidFill>
                  <a:schemeClr val="tx1"/>
                </a:solidFill>
                <a:latin typeface="Calibri" panose="020F05020202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Anläggningstillgångar och SFI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Calibri" panose="020F0502020204030204" pitchFamily="34" charset="0"/>
              <a:buChar char="•"/>
            </a:pPr>
            <a:r>
              <a:rPr lang="sv-SE" altLang="sv-SE" sz="2400" dirty="0">
                <a:solidFill>
                  <a:schemeClr val="tx1"/>
                </a:solidFill>
                <a:latin typeface="Calibri" panose="020F05020202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Uppföljning externfinansierade projekt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Calibri" panose="020F0502020204030204" pitchFamily="34" charset="0"/>
              <a:buChar char="•"/>
            </a:pPr>
            <a:r>
              <a:rPr lang="sv-SE" altLang="sv-SE" sz="2400" dirty="0">
                <a:solidFill>
                  <a:schemeClr val="tx1"/>
                </a:solidFill>
                <a:latin typeface="Calibri" panose="020F05020202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Alla leverantörsfakturor där varor och tjänster är levererade ska vara slutattesterade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Calibri" panose="020F0502020204030204" pitchFamily="34" charset="0"/>
              <a:buChar char="•"/>
            </a:pPr>
            <a:r>
              <a:rPr lang="sv-SE" altLang="sv-SE" sz="2400" dirty="0">
                <a:solidFill>
                  <a:schemeClr val="tx1"/>
                </a:solidFill>
                <a:latin typeface="Calibri" panose="020F05020202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Periodiseringar av intäkter och kostnader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</a:pPr>
            <a:endParaRPr lang="sv-SE" altLang="sv-SE" sz="2400" dirty="0">
              <a:solidFill>
                <a:schemeClr val="tx1"/>
              </a:solidFill>
              <a:latin typeface="Calibri" panose="020F050202020403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</a:pPr>
            <a:r>
              <a:rPr lang="sv-SE" altLang="sv-SE" sz="2400" dirty="0">
                <a:solidFill>
                  <a:schemeClr val="tx1"/>
                </a:solidFill>
                <a:latin typeface="Calibri" panose="020F05020202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Läs mer i bokslutskalendern på medarbetarwebben!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</a:pPr>
            <a:endParaRPr lang="sv-SE" altLang="sv-SE" sz="2400" dirty="0">
              <a:solidFill>
                <a:schemeClr val="tx1"/>
              </a:solidFill>
              <a:latin typeface="Calibri" panose="020F050202020403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51204" name="Bildobjekt 1">
            <a:extLst>
              <a:ext uri="{FF2B5EF4-FFF2-40B4-BE49-F238E27FC236}">
                <a16:creationId xmlns:a16="http://schemas.microsoft.com/office/drawing/2014/main" id="{AEA47F7B-89A1-44A5-8924-34993768AA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763" y="4744364"/>
            <a:ext cx="1619250" cy="161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EF9C19F0-8340-4EEC-A5AE-019AA3C9B5D5}"/>
              </a:ext>
            </a:extLst>
          </p:cNvPr>
          <p:cNvSpPr txBox="1">
            <a:spLocks/>
          </p:cNvSpPr>
          <p:nvPr/>
        </p:nvSpPr>
        <p:spPr bwMode="auto">
          <a:xfrm>
            <a:off x="547688" y="6381750"/>
            <a:ext cx="5881687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l" rtl="0" eaLnBrk="1" fontAlgn="base" hangingPunct="1">
              <a:lnSpc>
                <a:spcPts val="29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  <a:endParaRPr lang="sv-SE" altLang="sv-SE" sz="1200" dirty="0">
              <a:solidFill>
                <a:srgbClr val="000000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ruta 5">
            <a:extLst>
              <a:ext uri="{FF2B5EF4-FFF2-40B4-BE49-F238E27FC236}">
                <a16:creationId xmlns:a16="http://schemas.microsoft.com/office/drawing/2014/main" id="{A18501EE-AEC5-4CBF-BDBC-B1BAB61C95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28625"/>
            <a:ext cx="6464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Anläggningstillgångar &amp; SFI (T2)</a:t>
            </a:r>
            <a:endParaRPr lang="en-US" altLang="sv-SE" sz="28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1372402C-6B00-4CC5-AFB9-303808B66E50}"/>
              </a:ext>
            </a:extLst>
          </p:cNvPr>
          <p:cNvSpPr txBox="1">
            <a:spLocks/>
          </p:cNvSpPr>
          <p:nvPr/>
        </p:nvSpPr>
        <p:spPr>
          <a:xfrm>
            <a:off x="179388" y="1241425"/>
            <a:ext cx="8353425" cy="51403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ts val="2900"/>
              </a:lnSpc>
              <a:spcBef>
                <a:spcPct val="20000"/>
              </a:spcBef>
              <a:buSzPct val="93000"/>
              <a:buFont typeface="Verdana" pitchFamily="34" charset="0"/>
              <a:buChar char="●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sv-SE" sz="1800" b="1" dirty="0">
                <a:solidFill>
                  <a:srgbClr val="001F32"/>
                </a:solidFill>
                <a:latin typeface="Calibri" panose="020F0502020204030204" pitchFamily="34" charset="0"/>
                <a:ea typeface="+mn-ea"/>
                <a:cs typeface="+mn-cs"/>
              </a:rPr>
              <a:t>Anläggningar tagna i bruk ska vara definitivsatta (DEF-satta) per 31/8-2020. </a:t>
            </a:r>
            <a:r>
              <a:rPr lang="sv-SE" sz="1800" b="1" dirty="0">
                <a:solidFill>
                  <a:srgbClr val="001F32"/>
                </a:solidFill>
                <a:latin typeface="Calibri" panose="020F0502020204030204" pitchFamily="34" charset="0"/>
              </a:rPr>
              <a:t>Anskaffningsdatum = datum då anläggningen tas i bruk.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sv-SE" sz="1600" b="1" dirty="0">
                <a:latin typeface="Calibri" panose="020F0502020204030204" pitchFamily="34" charset="0"/>
                <a:cs typeface="Calibri" panose="020F0502020204030204" pitchFamily="34" charset="0"/>
              </a:rPr>
              <a:t>2/9- 2020 </a:t>
            </a:r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- sista dag för institutionerna att lämna underlag till omföringar av anläggningstillgångar på projekt som ska avslutas </a:t>
            </a:r>
            <a:endParaRPr lang="sv-SE" sz="1600" dirty="0">
              <a:solidFill>
                <a:srgbClr val="001F3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sv-SE" sz="1800" b="1" dirty="0">
                <a:solidFill>
                  <a:srgbClr val="001F32"/>
                </a:solidFill>
                <a:latin typeface="Calibri" panose="020F0502020204030204" pitchFamily="34" charset="0"/>
                <a:ea typeface="+mn-ea"/>
                <a:cs typeface="+mn-cs"/>
              </a:rPr>
              <a:t>Kontroll av pågående anläggningar</a:t>
            </a:r>
            <a:r>
              <a:rPr lang="sv-SE" sz="1800" dirty="0">
                <a:solidFill>
                  <a:srgbClr val="001F32"/>
                </a:solidFill>
                <a:latin typeface="Calibri" panose="020F0502020204030204" pitchFamily="34" charset="0"/>
                <a:ea typeface="+mn-ea"/>
                <a:cs typeface="+mn-cs"/>
              </a:rPr>
              <a:t> (konto 1270, 1271) samt </a:t>
            </a:r>
            <a:r>
              <a:rPr lang="sv-SE" sz="1800" b="1" dirty="0">
                <a:solidFill>
                  <a:srgbClr val="001F32"/>
                </a:solidFill>
                <a:latin typeface="Calibri" panose="020F0502020204030204" pitchFamily="34" charset="0"/>
                <a:ea typeface="+mn-ea"/>
                <a:cs typeface="+mn-cs"/>
              </a:rPr>
              <a:t>SFI</a:t>
            </a:r>
            <a:r>
              <a:rPr lang="sv-SE" sz="1800" dirty="0">
                <a:solidFill>
                  <a:srgbClr val="001F32"/>
                </a:solidFill>
                <a:latin typeface="Calibri" panose="020F0502020204030204" pitchFamily="34" charset="0"/>
                <a:ea typeface="+mn-ea"/>
                <a:cs typeface="+mn-cs"/>
              </a:rPr>
              <a:t> (1278) ska göras av samtliga institutioner. Om dessa inte är DEF-satta ska en förklaring ges på blanketten ”Pågående anläggningstillgångar”, blanketten ska lämnas </a:t>
            </a:r>
            <a:r>
              <a:rPr lang="sv-SE" sz="1800" b="1" dirty="0">
                <a:solidFill>
                  <a:srgbClr val="001F32"/>
                </a:solidFill>
                <a:latin typeface="Calibri" panose="020F0502020204030204" pitchFamily="34" charset="0"/>
                <a:ea typeface="+mn-ea"/>
                <a:cs typeface="+mn-cs"/>
              </a:rPr>
              <a:t>senast den 2/9-2020</a:t>
            </a:r>
            <a:r>
              <a:rPr lang="sv-SE" sz="1800" dirty="0">
                <a:solidFill>
                  <a:srgbClr val="001F32"/>
                </a:solidFill>
                <a:latin typeface="Calibri" panose="020F0502020204030204" pitchFamily="34" charset="0"/>
                <a:ea typeface="+mn-ea"/>
                <a:cs typeface="+mn-cs"/>
              </a:rPr>
              <a:t> till Ekonomiavdelningen.</a:t>
            </a:r>
          </a:p>
          <a:p>
            <a:pPr marL="0" indent="0">
              <a:lnSpc>
                <a:spcPct val="100000"/>
              </a:lnSpc>
              <a:buFont typeface="Verdana" pitchFamily="34" charset="0"/>
              <a:buNone/>
              <a:tabLst>
                <a:tab pos="361950" algn="l"/>
              </a:tabLst>
              <a:defRPr/>
            </a:pPr>
            <a:r>
              <a:rPr lang="sv-SE" sz="1800" dirty="0">
                <a:solidFill>
                  <a:srgbClr val="001F32"/>
                </a:solidFill>
                <a:latin typeface="Calibri" panose="020F0502020204030204" pitchFamily="34" charset="0"/>
                <a:ea typeface="+mn-ea"/>
                <a:cs typeface="+mn-cs"/>
              </a:rPr>
              <a:t>	</a:t>
            </a:r>
            <a:r>
              <a:rPr lang="sv-SE" sz="1800" i="1" dirty="0">
                <a:solidFill>
                  <a:srgbClr val="001F32"/>
                </a:solidFill>
                <a:latin typeface="Calibri" panose="020F0502020204030204" pitchFamily="34" charset="0"/>
                <a:ea typeface="+mn-ea"/>
                <a:cs typeface="+mn-cs"/>
              </a:rPr>
              <a:t>Exempel pågående anläggningstillgång: om anläggningstillgången ingår i 	en större    	enhet och inte kan tas i bruk förrän hela anläggningen är på plats.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361950" algn="l"/>
              </a:tabLst>
              <a:defRPr/>
            </a:pPr>
            <a:r>
              <a:rPr lang="sv-SE" sz="1800" b="1" dirty="0">
                <a:solidFill>
                  <a:srgbClr val="001F32"/>
                </a:solidFill>
                <a:latin typeface="Calibri" panose="020F0502020204030204" pitchFamily="34" charset="0"/>
              </a:rPr>
              <a:t>SFI – Stöldbegärliga förbrukningsinventarier </a:t>
            </a:r>
          </a:p>
          <a:p>
            <a:pPr marL="0" indent="0">
              <a:lnSpc>
                <a:spcPct val="100000"/>
              </a:lnSpc>
              <a:buFont typeface="Verdana" pitchFamily="34" charset="0"/>
              <a:buNone/>
              <a:tabLst>
                <a:tab pos="361950" algn="l"/>
              </a:tabLst>
              <a:defRPr/>
            </a:pPr>
            <a:r>
              <a:rPr lang="sv-SE" sz="1800" dirty="0">
                <a:solidFill>
                  <a:srgbClr val="001F32"/>
                </a:solidFill>
                <a:latin typeface="Calibri" panose="020F0502020204030204" pitchFamily="34" charset="0"/>
                <a:ea typeface="+mn-ea"/>
                <a:cs typeface="+mn-cs"/>
              </a:rPr>
              <a:t>       </a:t>
            </a:r>
            <a:r>
              <a:rPr lang="sv-SE" sz="1800" b="1" dirty="0">
                <a:solidFill>
                  <a:srgbClr val="001F32"/>
                </a:solidFill>
                <a:latin typeface="Calibri" panose="020F0502020204030204" pitchFamily="34" charset="0"/>
                <a:ea typeface="+mn-ea"/>
                <a:cs typeface="+mn-cs"/>
              </a:rPr>
              <a:t>Konto för SFI (1278) måste vara 0 per den 31/8-20 </a:t>
            </a:r>
          </a:p>
          <a:p>
            <a:pPr>
              <a:defRPr/>
            </a:pPr>
            <a:endParaRPr lang="sv-SE" sz="1600" dirty="0"/>
          </a:p>
          <a:p>
            <a:pPr>
              <a:defRPr/>
            </a:pPr>
            <a:r>
              <a:rPr lang="sv-SE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Från och med nu är det obligatoriskt att registrera motpart i samband med definitivsättning av anläggningar/SFI i anläggningsregister (AR).</a:t>
            </a:r>
          </a:p>
          <a:p>
            <a:pPr marL="0" indent="0">
              <a:buFont typeface="Verdana" pitchFamily="34" charset="0"/>
              <a:buNone/>
              <a:defRPr/>
            </a:pPr>
            <a:r>
              <a:rPr lang="sv-SE" dirty="0"/>
              <a:t> </a:t>
            </a:r>
          </a:p>
          <a:p>
            <a:pPr marL="0" indent="0">
              <a:lnSpc>
                <a:spcPct val="100000"/>
              </a:lnSpc>
              <a:buFont typeface="Verdana" pitchFamily="34" charset="0"/>
              <a:buNone/>
              <a:tabLst>
                <a:tab pos="361950" algn="l"/>
              </a:tabLst>
              <a:defRPr/>
            </a:pPr>
            <a:endParaRPr lang="sv-SE" sz="1800" b="1" dirty="0">
              <a:solidFill>
                <a:srgbClr val="001F32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pPr marL="0" indent="0">
              <a:lnSpc>
                <a:spcPct val="100000"/>
              </a:lnSpc>
              <a:buFont typeface="Verdana" pitchFamily="34" charset="0"/>
              <a:buNone/>
              <a:tabLst>
                <a:tab pos="361950" algn="l"/>
              </a:tabLst>
              <a:defRPr/>
            </a:pPr>
            <a:endParaRPr lang="sv-SE" sz="1800" b="1" dirty="0">
              <a:solidFill>
                <a:srgbClr val="001F32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21380356-A607-42D0-AB91-F3493A722FE2}"/>
              </a:ext>
            </a:extLst>
          </p:cNvPr>
          <p:cNvSpPr txBox="1"/>
          <p:nvPr/>
        </p:nvSpPr>
        <p:spPr>
          <a:xfrm rot="19766311">
            <a:off x="47625" y="4778375"/>
            <a:ext cx="16954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v-SE" sz="2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OBS!!</a:t>
            </a:r>
          </a:p>
        </p:txBody>
      </p:sp>
      <p:pic>
        <p:nvPicPr>
          <p:cNvPr id="53253" name="Bildobjekt 6">
            <a:extLst>
              <a:ext uri="{FF2B5EF4-FFF2-40B4-BE49-F238E27FC236}">
                <a16:creationId xmlns:a16="http://schemas.microsoft.com/office/drawing/2014/main" id="{54F9EFA7-7080-4EC7-A632-0D565B9EA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125" y="5876925"/>
            <a:ext cx="9779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57B0A7A-E25F-4BA5-BB43-A95B92C6F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1188" y="6381750"/>
            <a:ext cx="5818187" cy="288925"/>
          </a:xfrm>
        </p:spPr>
        <p:txBody>
          <a:bodyPr/>
          <a:lstStyle/>
          <a:p>
            <a:pPr>
              <a:defRPr/>
            </a:pPr>
            <a:r>
              <a:rPr lang="sv-SE"/>
              <a:t>Ekonomiinformation 18 augusti 2020</a:t>
            </a:r>
            <a:endParaRPr lang="sv-SE" dirty="0"/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689DCF45-C67C-453C-9734-43140ADE5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238" y="980728"/>
            <a:ext cx="8389937" cy="5358160"/>
          </a:xfrm>
        </p:spPr>
        <p:txBody>
          <a:bodyPr>
            <a:normAutofit fontScale="40000" lnSpcReduction="20000"/>
          </a:bodyPr>
          <a:lstStyle/>
          <a:p>
            <a:pPr marL="0" indent="0">
              <a:spcAft>
                <a:spcPts val="1200"/>
              </a:spcAft>
              <a:buFontTx/>
              <a:buNone/>
              <a:defRPr/>
            </a:pPr>
            <a:r>
              <a:rPr lang="sv-SE" sz="5100" b="1" dirty="0">
                <a:latin typeface="Calibri" panose="020F0502020204030204" pitchFamily="34" charset="0"/>
              </a:rPr>
              <a:t>Fordran</a:t>
            </a:r>
          </a:p>
          <a:p>
            <a:pPr marL="0" indent="0">
              <a:spcAft>
                <a:spcPts val="1200"/>
              </a:spcAft>
              <a:buFontTx/>
              <a:buNone/>
              <a:defRPr/>
            </a:pPr>
            <a:r>
              <a:rPr lang="sv-SE" sz="4900" dirty="0">
                <a:latin typeface="Calibri" panose="020F0502020204030204" pitchFamily="34" charset="0"/>
              </a:rPr>
              <a:t>En fordran innebär att projektet har haft </a:t>
            </a:r>
            <a:r>
              <a:rPr lang="sv-SE" sz="4900" b="1" dirty="0">
                <a:latin typeface="Calibri" panose="020F0502020204030204" pitchFamily="34" charset="0"/>
              </a:rPr>
              <a:t>högre kostnader </a:t>
            </a:r>
            <a:r>
              <a:rPr lang="sv-SE" sz="4900" dirty="0">
                <a:latin typeface="Calibri" panose="020F0502020204030204" pitchFamily="34" charset="0"/>
              </a:rPr>
              <a:t>än de inbetalningar som kommit universitetet tillhanda per den 31 augusti alt de fakturerade kostnaderna per den 31 augusti. </a:t>
            </a:r>
          </a:p>
          <a:p>
            <a:pPr>
              <a:spcAft>
                <a:spcPts val="1200"/>
              </a:spcAft>
              <a:defRPr/>
            </a:pPr>
            <a:r>
              <a:rPr lang="sv-SE" sz="4900" i="1" dirty="0">
                <a:solidFill>
                  <a:srgbClr val="C00000"/>
                </a:solidFill>
                <a:latin typeface="Calibri" panose="020F0502020204030204" pitchFamily="34" charset="0"/>
              </a:rPr>
              <a:t>Bidragsprojekt </a:t>
            </a:r>
            <a:r>
              <a:rPr lang="sv-SE" sz="4900" i="1" dirty="0">
                <a:latin typeface="Calibri" panose="020F0502020204030204" pitchFamily="34" charset="0"/>
              </a:rPr>
              <a:t>(konto 16311-16327)</a:t>
            </a:r>
          </a:p>
          <a:p>
            <a:pPr marL="0" indent="0">
              <a:buFontTx/>
              <a:buNone/>
              <a:tabLst>
                <a:tab pos="627063" algn="l"/>
              </a:tabLst>
              <a:defRPr/>
            </a:pPr>
            <a:r>
              <a:rPr lang="sv-SE" sz="4900" dirty="0">
                <a:latin typeface="Calibri" panose="020F0502020204030204" pitchFamily="34" charset="0"/>
              </a:rPr>
              <a:t>Fordran på bidragsgivaren.</a:t>
            </a:r>
          </a:p>
          <a:p>
            <a:pPr>
              <a:tabLst>
                <a:tab pos="627063" algn="l"/>
              </a:tabLst>
              <a:defRPr/>
            </a:pPr>
            <a:r>
              <a:rPr lang="sv-SE" sz="4900" i="1" dirty="0">
                <a:solidFill>
                  <a:srgbClr val="C00000"/>
                </a:solidFill>
                <a:latin typeface="Calibri" panose="020F0502020204030204" pitchFamily="34" charset="0"/>
              </a:rPr>
              <a:t>Uppdragsprojekt </a:t>
            </a:r>
            <a:r>
              <a:rPr lang="sv-SE" sz="4900" i="1" dirty="0">
                <a:latin typeface="Calibri" panose="020F0502020204030204" pitchFamily="34" charset="0"/>
              </a:rPr>
              <a:t>(konto 1676-1677)</a:t>
            </a:r>
          </a:p>
          <a:p>
            <a:pPr marL="0" indent="0">
              <a:buFontTx/>
              <a:buNone/>
              <a:tabLst>
                <a:tab pos="627063" algn="l"/>
              </a:tabLst>
              <a:defRPr/>
            </a:pPr>
            <a:r>
              <a:rPr lang="sv-SE" sz="4900" dirty="0">
                <a:latin typeface="Calibri" panose="020F0502020204030204" pitchFamily="34" charset="0"/>
              </a:rPr>
              <a:t>Fordran betraktas som en upplupen intäkt.</a:t>
            </a:r>
          </a:p>
          <a:p>
            <a:pPr marL="0" indent="0">
              <a:buFontTx/>
              <a:buNone/>
              <a:defRPr/>
            </a:pPr>
            <a:r>
              <a:rPr lang="sv-SE" sz="4900" dirty="0">
                <a:latin typeface="Calibri" panose="020F0502020204030204" pitchFamily="34" charset="0"/>
              </a:rPr>
              <a:t>Institutioner/motsvarande ska intyga att dessa fordringar kommer täckas av ytterligare inbetalningar/fakturering enligt kontrakt/avtal. I de fall myndighetskapital finns på projektet finns även det med i en egen kolumn.</a:t>
            </a:r>
          </a:p>
          <a:p>
            <a:pPr marL="0" indent="0">
              <a:buFontTx/>
              <a:buNone/>
              <a:defRPr/>
            </a:pPr>
            <a:endParaRPr lang="sv-SE" sz="4900" dirty="0">
              <a:latin typeface="Calibri" panose="020F0502020204030204" pitchFamily="34" charset="0"/>
            </a:endParaRPr>
          </a:p>
        </p:txBody>
      </p:sp>
      <p:pic>
        <p:nvPicPr>
          <p:cNvPr id="55300" name="Bildobjekt 5">
            <a:extLst>
              <a:ext uri="{FF2B5EF4-FFF2-40B4-BE49-F238E27FC236}">
                <a16:creationId xmlns:a16="http://schemas.microsoft.com/office/drawing/2014/main" id="{3F0E1138-21FD-4E4C-B567-015371378A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963" y="5821363"/>
            <a:ext cx="1806575" cy="87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1" name="Rektangel 2">
            <a:extLst>
              <a:ext uri="{FF2B5EF4-FFF2-40B4-BE49-F238E27FC236}">
                <a16:creationId xmlns:a16="http://schemas.microsoft.com/office/drawing/2014/main" id="{9A9C0F6B-151E-4984-BFAF-39635891B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193" y="317600"/>
            <a:ext cx="64087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Uppföljning externfinansierade projekt (T2) </a:t>
            </a:r>
            <a:endParaRPr lang="en-US" altLang="sv-SE" sz="24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AD2B487-2594-4A14-AF07-A6EF9A7F5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9750" y="6453188"/>
            <a:ext cx="5889625" cy="217487"/>
          </a:xfrm>
        </p:spPr>
        <p:txBody>
          <a:bodyPr/>
          <a:lstStyle/>
          <a:p>
            <a:pPr>
              <a:defRPr/>
            </a:pPr>
            <a:r>
              <a:rPr lang="sv-SE"/>
              <a:t>Ekonomiinformation 18 augusti 2020</a:t>
            </a:r>
            <a:endParaRPr lang="sv-SE" dirty="0"/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822953DE-8651-47FD-8702-CB3886ED6B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188" y="1341438"/>
            <a:ext cx="7632700" cy="4824412"/>
          </a:xfrm>
        </p:spPr>
        <p:txBody>
          <a:bodyPr>
            <a:normAutofit fontScale="70000" lnSpcReduction="20000"/>
          </a:bodyPr>
          <a:lstStyle/>
          <a:p>
            <a:pPr marL="0" indent="0">
              <a:spcAft>
                <a:spcPts val="1200"/>
              </a:spcAft>
              <a:buFontTx/>
              <a:buNone/>
              <a:defRPr/>
            </a:pPr>
            <a:r>
              <a:rPr lang="sv-SE" sz="3400" b="1" dirty="0">
                <a:latin typeface="Calibri" panose="020F0502020204030204" pitchFamily="34" charset="0"/>
              </a:rPr>
              <a:t>Skuld</a:t>
            </a:r>
          </a:p>
          <a:p>
            <a:pPr marL="0" indent="0">
              <a:spcAft>
                <a:spcPts val="1200"/>
              </a:spcAft>
              <a:buFontTx/>
              <a:buNone/>
              <a:defRPr/>
            </a:pPr>
            <a:r>
              <a:rPr lang="sv-SE" sz="2900" dirty="0">
                <a:latin typeface="Calibri" panose="020F0502020204030204" pitchFamily="34" charset="0"/>
              </a:rPr>
              <a:t>En skuld innebär att projektet har haft </a:t>
            </a:r>
            <a:r>
              <a:rPr lang="sv-SE" sz="2900" b="1" dirty="0">
                <a:latin typeface="Calibri" panose="020F0502020204030204" pitchFamily="34" charset="0"/>
              </a:rPr>
              <a:t>lägre kostnader</a:t>
            </a:r>
            <a:r>
              <a:rPr lang="sv-SE" sz="2900" dirty="0">
                <a:latin typeface="Calibri" panose="020F0502020204030204" pitchFamily="34" charset="0"/>
              </a:rPr>
              <a:t> än de inbetalningar som kommit universitetet tillhanda per den 31 augusti alt de fakturerade kostnaderna per 31 augusti. </a:t>
            </a:r>
          </a:p>
          <a:p>
            <a:pPr marL="627063" indent="-265113">
              <a:defRPr/>
            </a:pPr>
            <a:r>
              <a:rPr lang="sv-SE" sz="2900" i="1" dirty="0">
                <a:solidFill>
                  <a:srgbClr val="C00000"/>
                </a:solidFill>
                <a:latin typeface="Calibri" panose="020F0502020204030204" pitchFamily="34" charset="0"/>
              </a:rPr>
              <a:t>Bidragsprojekt</a:t>
            </a:r>
            <a:r>
              <a:rPr lang="sv-SE" sz="2900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sv-SE" sz="2900" i="1" dirty="0">
                <a:latin typeface="Calibri" panose="020F0502020204030204" pitchFamily="34" charset="0"/>
              </a:rPr>
              <a:t>(konto 2501-25123)</a:t>
            </a:r>
          </a:p>
          <a:p>
            <a:pPr marL="361950" indent="0">
              <a:buFontTx/>
              <a:buNone/>
              <a:defRPr/>
            </a:pPr>
            <a:r>
              <a:rPr lang="sv-SE" sz="2900" dirty="0">
                <a:latin typeface="Calibri" panose="020F0502020204030204" pitchFamily="34" charset="0"/>
              </a:rPr>
              <a:t>Skulden betraktas som oförbrukade bidrag (förskottsinbetalning).</a:t>
            </a:r>
          </a:p>
          <a:p>
            <a:pPr marL="627063" indent="-265113">
              <a:defRPr/>
            </a:pPr>
            <a:r>
              <a:rPr lang="sv-SE" sz="2900" i="1" dirty="0">
                <a:solidFill>
                  <a:srgbClr val="C00000"/>
                </a:solidFill>
                <a:latin typeface="Calibri" panose="020F0502020204030204" pitchFamily="34" charset="0"/>
              </a:rPr>
              <a:t>Uppdragsprojekt</a:t>
            </a:r>
            <a:r>
              <a:rPr lang="sv-SE" sz="2900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sv-SE" sz="2900" i="1" dirty="0">
                <a:latin typeface="Calibri" panose="020F0502020204030204" pitchFamily="34" charset="0"/>
              </a:rPr>
              <a:t>(konto 2774-2775)</a:t>
            </a:r>
          </a:p>
          <a:p>
            <a:pPr marL="361950" indent="0">
              <a:buFontTx/>
              <a:buNone/>
              <a:defRPr/>
            </a:pPr>
            <a:r>
              <a:rPr lang="sv-SE" sz="2900" dirty="0">
                <a:latin typeface="Calibri" panose="020F0502020204030204" pitchFamily="34" charset="0"/>
              </a:rPr>
              <a:t>Skulden betraktas som en förutbetald intäkt.</a:t>
            </a:r>
          </a:p>
          <a:p>
            <a:pPr marL="0" indent="0">
              <a:buFontTx/>
              <a:buNone/>
              <a:defRPr/>
            </a:pPr>
            <a:r>
              <a:rPr lang="sv-SE" sz="2900" dirty="0">
                <a:latin typeface="Calibri" panose="020F0502020204030204" pitchFamily="34" charset="0"/>
              </a:rPr>
              <a:t>Institutioner/motsvarande ska intyga att skulden kommer att förbrukas enligt kontrakt/avtal. I de fall myndighetskapital finns på projektet finns även det med i en egen kolumn.</a:t>
            </a:r>
          </a:p>
          <a:p>
            <a:pPr marL="0" indent="0">
              <a:buFontTx/>
              <a:buNone/>
              <a:defRPr/>
            </a:pPr>
            <a:endParaRPr lang="sv-SE" dirty="0">
              <a:latin typeface="Calibri" panose="020F0502020204030204" pitchFamily="34" charset="0"/>
            </a:endParaRP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EED19F85-9449-4948-8186-C42DC49B5A4D}"/>
              </a:ext>
            </a:extLst>
          </p:cNvPr>
          <p:cNvSpPr txBox="1">
            <a:spLocks/>
          </p:cNvSpPr>
          <p:nvPr/>
        </p:nvSpPr>
        <p:spPr>
          <a:xfrm>
            <a:off x="468313" y="620713"/>
            <a:ext cx="7199312" cy="720725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sv-SE" sz="5100" dirty="0">
                <a:solidFill>
                  <a:srgbClr val="002060"/>
                </a:solidFill>
                <a:latin typeface="Calibri" panose="020F0502020204030204" pitchFamily="34" charset="0"/>
              </a:rPr>
              <a:t>Uppföljning externfinansierade projekt (T2)</a:t>
            </a:r>
            <a:r>
              <a:rPr lang="sv-SE" sz="3200" dirty="0">
                <a:solidFill>
                  <a:srgbClr val="002F5F"/>
                </a:solidFill>
                <a:latin typeface="Calibri" panose="020F0502020204030204" pitchFamily="34" charset="0"/>
              </a:rPr>
              <a:t>	</a:t>
            </a:r>
          </a:p>
        </p:txBody>
      </p:sp>
      <p:pic>
        <p:nvPicPr>
          <p:cNvPr id="57348" name="Bildobjekt 5">
            <a:extLst>
              <a:ext uri="{FF2B5EF4-FFF2-40B4-BE49-F238E27FC236}">
                <a16:creationId xmlns:a16="http://schemas.microsoft.com/office/drawing/2014/main" id="{DBC04089-835E-4870-8935-8D8C028388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5876925"/>
            <a:ext cx="151130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237D7EFF-A2C3-41D3-AC2B-73F089BC6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9750" y="6453188"/>
            <a:ext cx="5889625" cy="217487"/>
          </a:xfrm>
        </p:spPr>
        <p:txBody>
          <a:bodyPr/>
          <a:lstStyle/>
          <a:p>
            <a:pPr>
              <a:defRPr/>
            </a:pPr>
            <a:r>
              <a:rPr lang="sv-SE"/>
              <a:t>Ekonomiinformation 18 augusti 2020</a:t>
            </a:r>
            <a:endParaRPr lang="sv-SE" dirty="0"/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603F97-E257-46D9-8861-BE7BCF1E7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620713"/>
            <a:ext cx="6046788" cy="6381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sv-SE" sz="3200" dirty="0">
                <a:latin typeface="Calibri" panose="020F0502020204030204" pitchFamily="34" charset="0"/>
              </a:rPr>
              <a:t>Projekt, tidpunkter T2</a:t>
            </a:r>
          </a:p>
        </p:txBody>
      </p:sp>
      <p:sp>
        <p:nvSpPr>
          <p:cNvPr id="59395" name="Platshållare för innehåll 2">
            <a:extLst>
              <a:ext uri="{FF2B5EF4-FFF2-40B4-BE49-F238E27FC236}">
                <a16:creationId xmlns:a16="http://schemas.microsoft.com/office/drawing/2014/main" id="{A830F5DB-7C5E-4D70-BA1A-94D861541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525" y="1484313"/>
            <a:ext cx="7832725" cy="5126037"/>
          </a:xfrm>
        </p:spPr>
        <p:txBody>
          <a:bodyPr/>
          <a:lstStyle/>
          <a:p>
            <a:pPr marL="0" indent="0">
              <a:lnSpc>
                <a:spcPct val="100000"/>
              </a:lnSpc>
              <a:buFontTx/>
              <a:buNone/>
              <a:tabLst>
                <a:tab pos="1792288" algn="l"/>
              </a:tabLst>
            </a:pPr>
            <a:r>
              <a:rPr lang="sv-SE" altLang="sv-SE" sz="1600" b="1" dirty="0">
                <a:latin typeface="Calibri" panose="020F0502020204030204" pitchFamily="34" charset="0"/>
              </a:rPr>
              <a:t>Löpande arbete: </a:t>
            </a:r>
            <a:r>
              <a:rPr lang="sv-SE" altLang="sv-SE" sz="1600" dirty="0">
                <a:latin typeface="Calibri" panose="020F0502020204030204" pitchFamily="34" charset="0"/>
              </a:rPr>
              <a:t>	Åtgärda projekt med felkonteringar utifrån projektupplägget. </a:t>
            </a:r>
          </a:p>
          <a:p>
            <a:pPr marL="0" indent="0">
              <a:lnSpc>
                <a:spcPct val="100000"/>
              </a:lnSpc>
              <a:buFontTx/>
              <a:buNone/>
              <a:tabLst>
                <a:tab pos="1792288" algn="l"/>
              </a:tabLst>
            </a:pPr>
            <a:endParaRPr lang="sv-SE" altLang="sv-SE" sz="1600" dirty="0"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1792288" algn="l"/>
              </a:tabLst>
            </a:pPr>
            <a:r>
              <a:rPr lang="sv-SE" altLang="sv-SE" sz="1600" b="1" dirty="0">
                <a:latin typeface="Calibri" panose="020F0502020204030204" pitchFamily="34" charset="0"/>
              </a:rPr>
              <a:t>Inför bokslutet:</a:t>
            </a:r>
          </a:p>
          <a:p>
            <a:pPr marL="0" indent="0">
              <a:lnSpc>
                <a:spcPct val="100000"/>
              </a:lnSpc>
              <a:buFontTx/>
              <a:buNone/>
              <a:tabLst>
                <a:tab pos="1792288" algn="l"/>
              </a:tabLst>
            </a:pPr>
            <a:r>
              <a:rPr lang="sv-SE" altLang="sv-SE" sz="1600" b="1" dirty="0">
                <a:solidFill>
                  <a:srgbClr val="001F32"/>
                </a:solidFill>
                <a:latin typeface="Calibri" panose="020F0502020204030204" pitchFamily="34" charset="0"/>
              </a:rPr>
              <a:t>2/9-2020</a:t>
            </a:r>
            <a:r>
              <a:rPr lang="sv-SE" altLang="sv-SE" sz="1600" dirty="0">
                <a:solidFill>
                  <a:srgbClr val="001F32"/>
                </a:solidFill>
                <a:latin typeface="Calibri" panose="020F0502020204030204" pitchFamily="34" charset="0"/>
              </a:rPr>
              <a:t>	Underskrivna </a:t>
            </a:r>
            <a:r>
              <a:rPr lang="sv-SE" altLang="sv-SE" sz="1600" dirty="0" err="1">
                <a:solidFill>
                  <a:srgbClr val="001F32"/>
                </a:solidFill>
                <a:latin typeface="Calibri" panose="020F0502020204030204" pitchFamily="34" charset="0"/>
              </a:rPr>
              <a:t>bokföringsordrar</a:t>
            </a:r>
            <a:r>
              <a:rPr lang="sv-SE" altLang="sv-SE" sz="1600" dirty="0">
                <a:solidFill>
                  <a:srgbClr val="001F32"/>
                </a:solidFill>
                <a:latin typeface="Calibri" panose="020F0502020204030204" pitchFamily="34" charset="0"/>
              </a:rPr>
              <a:t> avseende huvudprojekt/ 	underprojekt 2020 ska vara Ekonomiavdelningen senast tillhanda.</a:t>
            </a:r>
          </a:p>
          <a:p>
            <a:pPr marL="0" indent="0">
              <a:lnSpc>
                <a:spcPct val="100000"/>
              </a:lnSpc>
              <a:buFontTx/>
              <a:buNone/>
              <a:tabLst>
                <a:tab pos="1792288" algn="l"/>
              </a:tabLst>
            </a:pPr>
            <a:endParaRPr lang="sv-SE" altLang="sv-SE" sz="1600" dirty="0">
              <a:solidFill>
                <a:srgbClr val="001F32"/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  <a:tabLst>
                <a:tab pos="1792288" algn="l"/>
              </a:tabLst>
            </a:pPr>
            <a:r>
              <a:rPr lang="sv-SE" altLang="sv-SE" sz="1600" b="1" dirty="0">
                <a:solidFill>
                  <a:srgbClr val="001F32"/>
                </a:solidFill>
                <a:latin typeface="Calibri" panose="020F0502020204030204" pitchFamily="34" charset="0"/>
              </a:rPr>
              <a:t>9/9-2020</a:t>
            </a:r>
            <a:r>
              <a:rPr lang="sv-SE" altLang="sv-SE" sz="1600" dirty="0">
                <a:solidFill>
                  <a:srgbClr val="001F32"/>
                </a:solidFill>
                <a:latin typeface="Calibri" panose="020F0502020204030204" pitchFamily="34" charset="0"/>
              </a:rPr>
              <a:t>	</a:t>
            </a:r>
            <a:r>
              <a:rPr lang="sv-SE" altLang="sv-SE" sz="1600" dirty="0">
                <a:latin typeface="Calibri" panose="020F0502020204030204" pitchFamily="34" charset="0"/>
              </a:rPr>
              <a:t>Ekonomiavdelningen skickar ut checklista med underlag för intygande 	av fordringar och skulder &gt; 500 000 kr som är bokförda på 	externfinansierade projekt. Vi kommer även att följa upp gamla 	projekt med dispositionsdatum/slutdatum 20191231.</a:t>
            </a:r>
          </a:p>
          <a:p>
            <a:pPr marL="0" indent="0">
              <a:lnSpc>
                <a:spcPct val="100000"/>
              </a:lnSpc>
              <a:buFontTx/>
              <a:buNone/>
              <a:tabLst>
                <a:tab pos="1792288" algn="l"/>
              </a:tabLst>
            </a:pPr>
            <a:endParaRPr lang="sv-SE" altLang="sv-SE" sz="1600" dirty="0">
              <a:solidFill>
                <a:srgbClr val="001F32"/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FontTx/>
              <a:buNone/>
              <a:tabLst>
                <a:tab pos="1792288" algn="l"/>
              </a:tabLst>
            </a:pPr>
            <a:r>
              <a:rPr lang="sv-SE" altLang="sv-SE" sz="1600" b="1" dirty="0">
                <a:solidFill>
                  <a:srgbClr val="001F32"/>
                </a:solidFill>
                <a:latin typeface="Calibri" panose="020F0502020204030204" pitchFamily="34" charset="0"/>
              </a:rPr>
              <a:t>21/9-2020</a:t>
            </a:r>
            <a:r>
              <a:rPr lang="sv-SE" altLang="sv-SE" sz="1600" dirty="0">
                <a:latin typeface="Calibri" panose="020F0502020204030204" pitchFamily="34" charset="0"/>
              </a:rPr>
              <a:t>	Sista dagen för institutioner/motsvarande att lämna checklista samt 	underlag för ovanstående projekt med underskrift av 	prefekt/motsvarande.</a:t>
            </a:r>
          </a:p>
          <a:p>
            <a:pPr marL="0" indent="0">
              <a:lnSpc>
                <a:spcPct val="100000"/>
              </a:lnSpc>
              <a:buFontTx/>
              <a:buNone/>
              <a:tabLst>
                <a:tab pos="1792288" algn="l"/>
              </a:tabLst>
            </a:pPr>
            <a:endParaRPr lang="sv-SE" altLang="sv-SE" sz="1600" dirty="0"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FontTx/>
              <a:buNone/>
              <a:tabLst>
                <a:tab pos="1792288" algn="l"/>
              </a:tabLst>
            </a:pPr>
            <a:r>
              <a:rPr lang="sv-SE" altLang="sv-SE" sz="1400" dirty="0"/>
              <a:t>De signerade listorna mailas inskannade i PDF-format till era projekthandläggare inom respektive fakultet/motsvarande.</a:t>
            </a:r>
            <a:r>
              <a:rPr lang="sv-SE" altLang="sv-SE" sz="1600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C0A7ABC-A1D3-41B3-A85F-40D5601F6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1525" y="6381750"/>
            <a:ext cx="5657850" cy="476250"/>
          </a:xfrm>
        </p:spPr>
        <p:txBody>
          <a:bodyPr/>
          <a:lstStyle/>
          <a:p>
            <a:pPr>
              <a:defRPr/>
            </a:pPr>
            <a:r>
              <a:rPr lang="sv-SE"/>
              <a:t>Ekonomiinformation 18 augusti 2020</a:t>
            </a:r>
            <a:endParaRPr lang="sv-SE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ruta 7">
            <a:extLst>
              <a:ext uri="{FF2B5EF4-FFF2-40B4-BE49-F238E27FC236}">
                <a16:creationId xmlns:a16="http://schemas.microsoft.com/office/drawing/2014/main" id="{DC22051C-843C-408B-A921-6A6077667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76250"/>
            <a:ext cx="69834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3200" b="1" dirty="0">
                <a:solidFill>
                  <a:srgbClr val="002060"/>
                </a:solidFill>
                <a:latin typeface="Calibri" panose="020F0502020204030204" pitchFamily="34" charset="0"/>
              </a:rPr>
              <a:t>Periodisering av intäkter och kostnader  </a:t>
            </a:r>
            <a:endParaRPr lang="en-US" altLang="sv-SE" sz="32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8DE844E-9F15-4FE3-94EF-1B4642B457BD}"/>
              </a:ext>
            </a:extLst>
          </p:cNvPr>
          <p:cNvSpPr txBox="1"/>
          <p:nvPr/>
        </p:nvSpPr>
        <p:spPr>
          <a:xfrm>
            <a:off x="684213" y="1484784"/>
            <a:ext cx="8016875" cy="75866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tabLst>
                <a:tab pos="361950" algn="l"/>
              </a:tabLst>
              <a:defRPr/>
            </a:pPr>
            <a:r>
              <a:rPr lang="sv-SE" sz="2000" b="1" dirty="0">
                <a:solidFill>
                  <a:srgbClr val="002F5F"/>
                </a:solidFill>
                <a:latin typeface="Calibri" panose="020F0502020204030204" pitchFamily="34" charset="0"/>
              </a:rPr>
              <a:t>Rättvisande bild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tabLst>
                <a:tab pos="361950" algn="l"/>
              </a:tabLst>
              <a:defRPr/>
            </a:pPr>
            <a:r>
              <a:rPr lang="sv-SE" sz="2200" dirty="0">
                <a:solidFill>
                  <a:srgbClr val="002F5F"/>
                </a:solidFill>
                <a:latin typeface="Calibri" panose="020F0502020204030204" pitchFamily="34" charset="0"/>
              </a:rPr>
              <a:t>Bokföringen ska ge en rättvisande bild av kostnader, intäkter och om myndighetens ekonomiska ställning (6§ FÅB (Förordningen om årsredovisning och budgetunderlag))</a:t>
            </a:r>
          </a:p>
          <a:p>
            <a:pPr lvl="1">
              <a:tabLst>
                <a:tab pos="361950" algn="l"/>
              </a:tabLst>
              <a:defRPr/>
            </a:pPr>
            <a:endParaRPr lang="sv-SE" sz="2200" b="1" dirty="0">
              <a:solidFill>
                <a:srgbClr val="002F5F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tabLst>
                <a:tab pos="361950" algn="l"/>
              </a:tabLst>
              <a:defRPr/>
            </a:pPr>
            <a:r>
              <a:rPr lang="sv-SE" sz="2200" b="1" dirty="0">
                <a:solidFill>
                  <a:srgbClr val="002F5F"/>
                </a:solidFill>
                <a:latin typeface="Calibri" panose="020F0502020204030204" pitchFamily="34" charset="0"/>
              </a:rPr>
              <a:t>Bokföringsmässiga grunder (redovisningsprincip)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tabLst>
                <a:tab pos="361950" algn="l"/>
              </a:tabLst>
              <a:defRPr/>
            </a:pPr>
            <a:r>
              <a:rPr lang="sv-SE" sz="2200" dirty="0">
                <a:solidFill>
                  <a:srgbClr val="002F5F"/>
                </a:solidFill>
                <a:latin typeface="Calibri" panose="020F0502020204030204" pitchFamily="34" charset="0"/>
              </a:rPr>
              <a:t>Intäkter och kostnader som är hänförliga till räkenskapsperioden ska tas med oavsett tidpunkt för betalning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tabLst>
                <a:tab pos="361950" algn="l"/>
              </a:tabLst>
              <a:defRPr/>
            </a:pPr>
            <a:endParaRPr lang="sv-SE" sz="2200" dirty="0">
              <a:solidFill>
                <a:srgbClr val="002F5F"/>
              </a:solidFill>
              <a:latin typeface="Calibri" panose="020F0502020204030204" pitchFamily="34" charset="0"/>
            </a:endParaRPr>
          </a:p>
          <a:p>
            <a:pPr>
              <a:tabLst>
                <a:tab pos="361950" algn="l"/>
              </a:tabLst>
              <a:defRPr/>
            </a:pPr>
            <a:r>
              <a:rPr lang="sv-SE" sz="2200" dirty="0">
                <a:solidFill>
                  <a:srgbClr val="002F5F"/>
                </a:solidFill>
                <a:latin typeface="Calibri" panose="020F0502020204030204" pitchFamily="34" charset="0"/>
              </a:rPr>
              <a:t>Det avgörande är när en affärshändelse sker, vara eller tjänst levereras. Tidpunkt för betalning saknar betydelse.</a:t>
            </a:r>
          </a:p>
          <a:p>
            <a:pPr>
              <a:tabLst>
                <a:tab pos="361950" algn="l"/>
              </a:tabLst>
              <a:defRPr/>
            </a:pPr>
            <a:endParaRPr lang="sv-SE" sz="2200" dirty="0">
              <a:solidFill>
                <a:srgbClr val="002F5F"/>
              </a:solidFill>
              <a:latin typeface="Calibri" panose="020F0502020204030204" pitchFamily="34" charset="0"/>
            </a:endParaRPr>
          </a:p>
          <a:p>
            <a:pPr>
              <a:tabLst>
                <a:tab pos="361950" algn="l"/>
              </a:tabLst>
              <a:defRPr/>
            </a:pPr>
            <a:r>
              <a:rPr lang="sv-SE" sz="2200" dirty="0">
                <a:solidFill>
                  <a:srgbClr val="002F5F"/>
                </a:solidFill>
                <a:latin typeface="Calibri" panose="020F0502020204030204" pitchFamily="34" charset="0"/>
              </a:rPr>
              <a:t>Periodisering=intäkter och kostnader hänförs till de perioder som de avser.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tabLst>
                <a:tab pos="361950" algn="l"/>
              </a:tabLst>
              <a:defRPr/>
            </a:pPr>
            <a:endParaRPr lang="sv-SE" sz="2000" dirty="0">
              <a:solidFill>
                <a:srgbClr val="002F5F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tabLst>
                <a:tab pos="361950" algn="l"/>
              </a:tabLst>
              <a:defRPr/>
            </a:pPr>
            <a:endParaRPr lang="sv-SE" sz="2000" dirty="0">
              <a:solidFill>
                <a:srgbClr val="002F5F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tabLst>
                <a:tab pos="361950" algn="l"/>
              </a:tabLst>
              <a:defRPr/>
            </a:pPr>
            <a:endParaRPr lang="sv-SE" sz="2000" dirty="0">
              <a:solidFill>
                <a:srgbClr val="002F5F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tabLst>
                <a:tab pos="361950" algn="l"/>
              </a:tabLst>
              <a:defRPr/>
            </a:pPr>
            <a:endParaRPr lang="sv-SE" sz="1600" dirty="0">
              <a:solidFill>
                <a:srgbClr val="002F5F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tabLst>
                <a:tab pos="361950" algn="l"/>
              </a:tabLst>
              <a:defRPr/>
            </a:pPr>
            <a:endParaRPr lang="sv-SE" sz="1600" dirty="0">
              <a:solidFill>
                <a:srgbClr val="002F5F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tabLst>
                <a:tab pos="361950" algn="l"/>
              </a:tabLst>
              <a:defRPr/>
            </a:pPr>
            <a:endParaRPr lang="sv-SE" sz="1600" dirty="0">
              <a:solidFill>
                <a:srgbClr val="002F5F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361950" algn="l"/>
              </a:tabLst>
              <a:defRPr/>
            </a:pPr>
            <a:endParaRPr lang="sv-SE" sz="1400" dirty="0">
              <a:solidFill>
                <a:srgbClr val="002F5F"/>
              </a:solidFill>
              <a:latin typeface="Calibri" panose="020F0502020204030204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sv-SE" sz="1600" dirty="0">
              <a:solidFill>
                <a:srgbClr val="002F5F"/>
              </a:solidFill>
              <a:latin typeface="Calibri" panose="020F0502020204030204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sv-SE" sz="1600" dirty="0">
              <a:solidFill>
                <a:srgbClr val="002F5F"/>
              </a:solidFill>
              <a:latin typeface="Calibri" panose="020F0502020204030204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sv-SE" sz="1600" dirty="0">
              <a:solidFill>
                <a:srgbClr val="002F5F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endParaRPr lang="sv-SE" sz="1100" dirty="0">
              <a:solidFill>
                <a:srgbClr val="002F5F"/>
              </a:solidFill>
              <a:latin typeface="Calibri" panose="020F0502020204030204" pitchFamily="34" charset="0"/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9BF0687-8ECC-42E0-805D-442637CEDEE4}"/>
              </a:ext>
            </a:extLst>
          </p:cNvPr>
          <p:cNvSpPr txBox="1">
            <a:spLocks/>
          </p:cNvSpPr>
          <p:nvPr/>
        </p:nvSpPr>
        <p:spPr>
          <a:xfrm>
            <a:off x="547688" y="6381750"/>
            <a:ext cx="5881687" cy="3095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sv-SE"/>
            </a:defPPr>
            <a:lvl1pPr algn="l" rtl="0" eaLnBrk="0" fontAlgn="base" hangingPunct="0">
              <a:lnSpc>
                <a:spcPts val="29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  <a:endParaRPr lang="sv-SE" altLang="sv-SE" sz="1200" dirty="0">
              <a:solidFill>
                <a:srgbClr val="000000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ruta 7">
            <a:extLst>
              <a:ext uri="{FF2B5EF4-FFF2-40B4-BE49-F238E27FC236}">
                <a16:creationId xmlns:a16="http://schemas.microsoft.com/office/drawing/2014/main" id="{67497029-96CE-4D17-B2A5-E26C551AF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" y="384175"/>
            <a:ext cx="69850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3200" b="1" dirty="0">
                <a:solidFill>
                  <a:srgbClr val="002060"/>
                </a:solidFill>
                <a:latin typeface="Calibri" panose="020F0502020204030204" pitchFamily="34" charset="0"/>
              </a:rPr>
              <a:t>Periodisering av intäkter och kostnader </a:t>
            </a:r>
            <a:endParaRPr lang="en-US" altLang="sv-SE" sz="32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342005EC-D793-437D-BC4E-F0AE49DD2C2D}"/>
              </a:ext>
            </a:extLst>
          </p:cNvPr>
          <p:cNvSpPr txBox="1"/>
          <p:nvPr/>
        </p:nvSpPr>
        <p:spPr>
          <a:xfrm>
            <a:off x="406400" y="777875"/>
            <a:ext cx="7777163" cy="526297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65113"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2000" dirty="0">
              <a:solidFill>
                <a:srgbClr val="002F5F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sv-SE" sz="2200" u="sng" dirty="0">
                <a:solidFill>
                  <a:srgbClr val="002F5F"/>
                </a:solidFill>
                <a:latin typeface="Calibri" panose="020F0502020204030204" pitchFamily="34" charset="0"/>
              </a:rPr>
              <a:t>Förutbetalda intäkter/kostnader</a:t>
            </a:r>
            <a:endParaRPr lang="sv-SE" sz="2200" dirty="0">
              <a:solidFill>
                <a:srgbClr val="002F5F"/>
              </a:solidFill>
              <a:latin typeface="Calibri" panose="020F0502020204030204" pitchFamily="34" charset="0"/>
            </a:endParaRPr>
          </a:p>
          <a:p>
            <a:pPr>
              <a:defRPr/>
            </a:pPr>
            <a:r>
              <a:rPr lang="sv-SE" sz="2200" dirty="0">
                <a:solidFill>
                  <a:srgbClr val="002F5F"/>
                </a:solidFill>
                <a:latin typeface="Calibri" panose="020F0502020204030204" pitchFamily="34" charset="0"/>
              </a:rPr>
              <a:t>Bokförda intäkter och kostnader som inte avser aug 2020  </a:t>
            </a:r>
            <a:r>
              <a:rPr lang="sv-SE" sz="2200" dirty="0">
                <a:solidFill>
                  <a:srgbClr val="002F5F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sv-SE" sz="2200" dirty="0">
                <a:solidFill>
                  <a:srgbClr val="002F5F"/>
                </a:solidFill>
                <a:latin typeface="Calibri" panose="020F0502020204030204" pitchFamily="34" charset="0"/>
              </a:rPr>
              <a:t> periodiseras. Bokförs som skuld respektive tillgång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sv-SE" sz="2200" dirty="0">
              <a:solidFill>
                <a:srgbClr val="002F5F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200" u="sng" dirty="0">
                <a:solidFill>
                  <a:srgbClr val="002F5F"/>
                </a:solidFill>
                <a:latin typeface="Calibri" panose="020F0502020204030204" pitchFamily="34" charset="0"/>
              </a:rPr>
              <a:t>Upplupna intäkter/kostnader</a:t>
            </a:r>
          </a:p>
          <a:p>
            <a:pPr>
              <a:defRPr/>
            </a:pPr>
            <a:r>
              <a:rPr lang="sv-SE" sz="2200" dirty="0">
                <a:solidFill>
                  <a:srgbClr val="002F5F"/>
                </a:solidFill>
                <a:latin typeface="Calibri" panose="020F0502020204030204" pitchFamily="34" charset="0"/>
              </a:rPr>
              <a:t>Ännu ej bokförda intäkter och kostnader som avser aug 2020 </a:t>
            </a:r>
            <a:r>
              <a:rPr lang="sv-SE" sz="2200" dirty="0">
                <a:solidFill>
                  <a:srgbClr val="002F5F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sv-SE" sz="2200" dirty="0">
                <a:solidFill>
                  <a:srgbClr val="002F5F"/>
                </a:solidFill>
                <a:latin typeface="Calibri" panose="020F0502020204030204" pitchFamily="34" charset="0"/>
              </a:rPr>
              <a:t> reservering görs i bokföringen, dvs periodiseras. Bokförs som tillgång respektive skuld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sv-SE" sz="2200" dirty="0">
              <a:solidFill>
                <a:srgbClr val="002F5F"/>
              </a:solidFill>
              <a:latin typeface="Calibri" panose="020F0502020204030204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v-SE" sz="2200" dirty="0">
                <a:solidFill>
                  <a:srgbClr val="002F5F"/>
                </a:solidFill>
                <a:latin typeface="Calibri" panose="020F0502020204030204" pitchFamily="34" charset="0"/>
              </a:rPr>
              <a:t>Beloppsgräns: fakturabelopp &gt; 50 000 kr exkl. moms</a:t>
            </a:r>
          </a:p>
          <a:p>
            <a:pPr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endParaRPr lang="sv-SE" sz="2200" dirty="0">
              <a:solidFill>
                <a:srgbClr val="002F5F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200" dirty="0">
                <a:solidFill>
                  <a:srgbClr val="002F5F"/>
                </a:solidFill>
                <a:latin typeface="Calibri" panose="020F0502020204030204" pitchFamily="34" charset="0"/>
              </a:rPr>
              <a:t>Lathund Periodisering under Ekonomi/Ekonomihandboken: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v-SE" dirty="0">
                <a:solidFill>
                  <a:srgbClr val="002F5F"/>
                </a:solidFill>
                <a:latin typeface="Calibri" panose="020F0502020204030204" pitchFamily="34" charset="0"/>
                <a:hlinkClick r:id="rId3"/>
              </a:rPr>
              <a:t>http://www.su.se/medarbetare/ekonomi/ekonomihandboken/lathundar-och-mallar</a:t>
            </a:r>
            <a:endParaRPr lang="sv-SE" dirty="0">
              <a:solidFill>
                <a:srgbClr val="002F5F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1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82D697F-F2A6-45A4-B1DF-7E3CBF166AF3}"/>
              </a:ext>
            </a:extLst>
          </p:cNvPr>
          <p:cNvSpPr txBox="1">
            <a:spLocks/>
          </p:cNvSpPr>
          <p:nvPr/>
        </p:nvSpPr>
        <p:spPr>
          <a:xfrm>
            <a:off x="547688" y="6381750"/>
            <a:ext cx="5881687" cy="3095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sv-SE"/>
            </a:defPPr>
            <a:lvl1pPr algn="l" rtl="0" eaLnBrk="0" fontAlgn="base" hangingPunct="0">
              <a:lnSpc>
                <a:spcPts val="29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  <a:endParaRPr lang="sv-SE" altLang="sv-SE" sz="1200" dirty="0">
              <a:solidFill>
                <a:srgbClr val="000000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textruta 4">
            <a:extLst>
              <a:ext uri="{FF2B5EF4-FFF2-40B4-BE49-F238E27FC236}">
                <a16:creationId xmlns:a16="http://schemas.microsoft.com/office/drawing/2014/main" id="{08316A46-840C-4B49-9F7C-014BA9D40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660" y="440029"/>
            <a:ext cx="6985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3200" b="1" dirty="0">
                <a:solidFill>
                  <a:srgbClr val="002060"/>
                </a:solidFill>
                <a:latin typeface="Calibri" panose="020F0502020204030204" pitchFamily="34" charset="0"/>
              </a:rPr>
              <a:t>Periodisering – Excel-mall på webben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4D6C21D5-C459-4437-B422-4140D3134013}"/>
              </a:ext>
            </a:extLst>
          </p:cNvPr>
          <p:cNvSpPr txBox="1"/>
          <p:nvPr/>
        </p:nvSpPr>
        <p:spPr>
          <a:xfrm>
            <a:off x="323528" y="1290638"/>
            <a:ext cx="7848600" cy="47089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008000"/>
              </a:buClr>
              <a:buFont typeface="Wingdings" panose="05000000000000000000" pitchFamily="2" charset="2"/>
              <a:buChar char="ü"/>
              <a:defRPr/>
            </a:pPr>
            <a:r>
              <a:rPr lang="sv-SE" sz="2400" dirty="0">
                <a:latin typeface="Calibri" panose="020F0502020204030204" pitchFamily="34" charset="0"/>
              </a:rPr>
              <a:t>Samla periodiseringar i Excel-mallen som finns under: </a:t>
            </a:r>
            <a:r>
              <a:rPr lang="sv-SE" dirty="0">
                <a:latin typeface="Calibri" panose="020F0502020204030204" pitchFamily="34" charset="0"/>
              </a:rPr>
              <a:t>Medarbetare/Ekonomi/Ekonomihandboken/Lathundar och mallar</a:t>
            </a:r>
          </a:p>
          <a:p>
            <a:pPr marL="342900" indent="-342900">
              <a:spcAft>
                <a:spcPts val="600"/>
              </a:spcAft>
              <a:buClr>
                <a:srgbClr val="008000"/>
              </a:buClr>
              <a:buFont typeface="Wingdings" panose="05000000000000000000" pitchFamily="2" charset="2"/>
              <a:buChar char="ü"/>
              <a:defRPr/>
            </a:pPr>
            <a:r>
              <a:rPr lang="sv-SE" sz="2400" dirty="0">
                <a:latin typeface="Calibri" panose="020F0502020204030204" pitchFamily="34" charset="0"/>
              </a:rPr>
              <a:t>Flik 1: visar hur mallen ska fyllas i, i de </a:t>
            </a:r>
            <a:r>
              <a:rPr lang="sv-SE" sz="2400" dirty="0">
                <a:solidFill>
                  <a:srgbClr val="008000"/>
                </a:solidFill>
                <a:latin typeface="Calibri" panose="020F0502020204030204" pitchFamily="34" charset="0"/>
              </a:rPr>
              <a:t>vita</a:t>
            </a:r>
            <a:r>
              <a:rPr lang="sv-SE" sz="2400" dirty="0">
                <a:latin typeface="Calibri" panose="020F0502020204030204" pitchFamily="34" charset="0"/>
              </a:rPr>
              <a:t> fälten</a:t>
            </a:r>
          </a:p>
          <a:p>
            <a:pPr marL="342900" indent="-342900">
              <a:spcAft>
                <a:spcPts val="600"/>
              </a:spcAft>
              <a:buClr>
                <a:srgbClr val="008000"/>
              </a:buClr>
              <a:buFont typeface="Wingdings" panose="05000000000000000000" pitchFamily="2" charset="2"/>
              <a:buChar char="ü"/>
              <a:defRPr/>
            </a:pPr>
            <a:r>
              <a:rPr lang="sv-SE" sz="2400" dirty="0">
                <a:latin typeface="Calibri" panose="020F0502020204030204" pitchFamily="34" charset="0"/>
              </a:rPr>
              <a:t>Flik 2: här fylls uppgifterna i. Skrolla till </a:t>
            </a:r>
            <a:r>
              <a:rPr lang="sv-SE" sz="2400" dirty="0">
                <a:solidFill>
                  <a:srgbClr val="008000"/>
                </a:solidFill>
                <a:latin typeface="Calibri" panose="020F0502020204030204" pitchFamily="34" charset="0"/>
              </a:rPr>
              <a:t>Augusti, tertial 2</a:t>
            </a:r>
            <a:endParaRPr lang="sv-SE" sz="2400" dirty="0">
              <a:latin typeface="Calibri" panose="020F0502020204030204" pitchFamily="34" charset="0"/>
            </a:endParaRPr>
          </a:p>
          <a:p>
            <a:pPr marL="342900" indent="-342900">
              <a:buClr>
                <a:srgbClr val="008000"/>
              </a:buClr>
              <a:buFont typeface="Wingdings" panose="05000000000000000000" pitchFamily="2" charset="2"/>
              <a:buChar char="ü"/>
              <a:defRPr/>
            </a:pPr>
            <a:r>
              <a:rPr lang="sv-SE" sz="2400" dirty="0">
                <a:latin typeface="Calibri" panose="020F0502020204030204" pitchFamily="34" charset="0"/>
              </a:rPr>
              <a:t>Skicka ifylld mall senast 31/8-20 via Serviceportalen/Fråga/Felanmäla </a:t>
            </a:r>
            <a:r>
              <a:rPr lang="sv-SE" sz="2400" dirty="0"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sv-SE" sz="2400" dirty="0">
                <a:latin typeface="Calibri" panose="020F0502020204030204" pitchFamily="34" charset="0"/>
              </a:rPr>
              <a:t>Fråga till EA och välj/ange:</a:t>
            </a:r>
          </a:p>
          <a:p>
            <a:pPr>
              <a:buClr>
                <a:srgbClr val="008000"/>
              </a:buClr>
              <a:defRPr/>
            </a:pPr>
            <a:endParaRPr lang="sv-SE" sz="2400" dirty="0">
              <a:latin typeface="Calibri" panose="020F0502020204030204" pitchFamily="34" charset="0"/>
            </a:endParaRPr>
          </a:p>
          <a:p>
            <a:pPr marL="357188" lvl="1">
              <a:defRPr/>
            </a:pPr>
            <a:r>
              <a:rPr lang="sv-SE" sz="2400" dirty="0">
                <a:solidFill>
                  <a:srgbClr val="008000"/>
                </a:solidFill>
                <a:latin typeface="Calibri" panose="020F0502020204030204" pitchFamily="34" charset="0"/>
              </a:rPr>
              <a:t>Aktivitet = Redovisning </a:t>
            </a:r>
          </a:p>
          <a:p>
            <a:pPr marL="357188" lvl="1">
              <a:defRPr/>
            </a:pPr>
            <a:r>
              <a:rPr lang="sv-SE" sz="2400" dirty="0">
                <a:solidFill>
                  <a:srgbClr val="008000"/>
                </a:solidFill>
                <a:latin typeface="Calibri" panose="020F0502020204030204" pitchFamily="34" charset="0"/>
              </a:rPr>
              <a:t>Specifikation =Periodisering av intäkter och kostnader</a:t>
            </a:r>
          </a:p>
          <a:p>
            <a:pPr marL="357188" lvl="1">
              <a:defRPr/>
            </a:pPr>
            <a:r>
              <a:rPr lang="sv-SE" sz="2400" dirty="0">
                <a:solidFill>
                  <a:srgbClr val="008000"/>
                </a:solidFill>
                <a:latin typeface="Calibri" panose="020F0502020204030204" pitchFamily="34" charset="0"/>
              </a:rPr>
              <a:t>Ärendets rubrik = Periodisering</a:t>
            </a:r>
          </a:p>
          <a:p>
            <a:pPr marL="357188" lvl="1">
              <a:defRPr/>
            </a:pPr>
            <a:endParaRPr lang="sv-SE" dirty="0">
              <a:solidFill>
                <a:srgbClr val="008000"/>
              </a:solidFill>
              <a:latin typeface="Calibri" panose="020F0502020204030204" pitchFamily="34" charset="0"/>
            </a:endParaRPr>
          </a:p>
          <a:p>
            <a:pPr>
              <a:defRPr/>
            </a:pPr>
            <a:endParaRPr lang="sv-SE" sz="900" dirty="0">
              <a:latin typeface="Calibri" panose="020F0502020204030204" pitchFamily="34" charset="0"/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F23E30E-C882-4C3C-BED4-ED5F57F2E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textruta 4">
            <a:extLst>
              <a:ext uri="{FF2B5EF4-FFF2-40B4-BE49-F238E27FC236}">
                <a16:creationId xmlns:a16="http://schemas.microsoft.com/office/drawing/2014/main" id="{8122B997-7D84-42A1-B32A-3693C09A3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12725"/>
            <a:ext cx="6985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3200" b="1">
                <a:solidFill>
                  <a:srgbClr val="002060"/>
                </a:solidFill>
                <a:latin typeface="Calibri" panose="020F0502020204030204" pitchFamily="34" charset="0"/>
              </a:rPr>
              <a:t>Periodisering - Excel-mall på webben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3200" b="1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67588" name="Picture 6">
            <a:extLst>
              <a:ext uri="{FF2B5EF4-FFF2-40B4-BE49-F238E27FC236}">
                <a16:creationId xmlns:a16="http://schemas.microsoft.com/office/drawing/2014/main" id="{9A1A9881-5E7C-461B-AD3C-D85B3C19AF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908050"/>
            <a:ext cx="8928100" cy="524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A40F0518-CDE4-491C-860D-46ABDDD6E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ruta 3">
            <a:extLst>
              <a:ext uri="{FF2B5EF4-FFF2-40B4-BE49-F238E27FC236}">
                <a16:creationId xmlns:a16="http://schemas.microsoft.com/office/drawing/2014/main" id="{A1AC8CDE-ABDB-4D5F-9FFA-CA9E476D4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549275"/>
            <a:ext cx="64150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Anvisning manuell bokföringsorder </a:t>
            </a:r>
            <a:r>
              <a:rPr lang="en-US" altLang="sv-SE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(BFO)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C0F478DC-3853-44F4-8E13-D6EF53091041}"/>
              </a:ext>
            </a:extLst>
          </p:cNvPr>
          <p:cNvSpPr txBox="1"/>
          <p:nvPr/>
        </p:nvSpPr>
        <p:spPr>
          <a:xfrm>
            <a:off x="684213" y="1125538"/>
            <a:ext cx="7559675" cy="46474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sv-SE" sz="2000" b="1" dirty="0">
                <a:latin typeface="Calibri" panose="020F05020202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Skicka in BFO via Serviceportalen</a:t>
            </a:r>
            <a:r>
              <a:rPr lang="sv-SE" sz="2000" b="1" dirty="0">
                <a:latin typeface="Calibri" panose="020F0502020204030204" pitchFamily="34" charset="0"/>
                <a:ea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endParaRPr lang="sv-SE" sz="2000" b="1" dirty="0">
              <a:latin typeface="Calibri" panose="020F050202020403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sv-SE" sz="2000" b="1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Fråga Felanmälan/Fråga ekonomiavdelningen</a:t>
            </a:r>
            <a:r>
              <a:rPr lang="sv-SE" sz="2000" b="1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endParaRPr lang="sv-SE" sz="2000" b="1" dirty="0">
              <a:solidFill>
                <a:srgbClr val="00B050"/>
              </a:solidFill>
              <a:latin typeface="Calibri" panose="020F050202020403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sv-SE" sz="2000" b="1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Aktivitet</a:t>
            </a:r>
            <a:r>
              <a:rPr lang="sv-SE" sz="2000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sv-SE" sz="2000" b="1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Redovisning</a:t>
            </a:r>
            <a:r>
              <a:rPr lang="sv-SE" sz="2000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sv-SE" sz="2000" dirty="0">
                <a:latin typeface="Calibri" panose="020F05020202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för bokningar gällande anslag, anläggningar, bokningar som ej gäller projekt. </a:t>
            </a:r>
          </a:p>
          <a:p>
            <a:pPr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sv-SE" sz="2000" b="1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Aktivitet Projekt </a:t>
            </a:r>
            <a:r>
              <a:rPr lang="sv-SE" sz="2000" dirty="0">
                <a:latin typeface="Calibri" panose="020F05020202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för projekt!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1200"/>
              </a:spcAft>
              <a:buFont typeface="Calibri" panose="020F0502020204030204" pitchFamily="34" charset="0"/>
              <a:buChar char="•"/>
              <a:defRPr/>
            </a:pPr>
            <a:r>
              <a:rPr lang="sv-SE" sz="2000" dirty="0">
                <a:solidFill>
                  <a:srgbClr val="002F5F"/>
                </a:solidFill>
                <a:latin typeface="Calibri" panose="020F05020202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Underlag ska bifogas, såsom utdrag ur huvudboken i </a:t>
            </a:r>
            <a:r>
              <a:rPr lang="sv-SE" sz="2000" dirty="0" err="1">
                <a:solidFill>
                  <a:srgbClr val="002F5F"/>
                </a:solidFill>
                <a:latin typeface="Calibri" panose="020F05020202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Raindance</a:t>
            </a:r>
            <a:r>
              <a:rPr lang="sv-SE" sz="2000" dirty="0">
                <a:solidFill>
                  <a:srgbClr val="002F5F"/>
                </a:solidFill>
                <a:latin typeface="Calibri" panose="020F05020202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avtal, beräkning. Fullständig konteringssträng!</a:t>
            </a:r>
          </a:p>
          <a:p>
            <a:pPr marL="342900" indent="-342900">
              <a:spcAft>
                <a:spcPts val="1200"/>
              </a:spcAft>
              <a:buFont typeface="Calibri" panose="020F0502020204030204" pitchFamily="34" charset="0"/>
              <a:buChar char="•"/>
              <a:defRPr/>
            </a:pPr>
            <a:r>
              <a:rPr lang="sv-SE" sz="2000" dirty="0">
                <a:solidFill>
                  <a:srgbClr val="002F5F"/>
                </a:solidFill>
                <a:latin typeface="Calibri" panose="020F05020202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Många rader? Bifoga BFO i </a:t>
            </a:r>
            <a:r>
              <a:rPr lang="sv-SE" sz="2000" dirty="0" err="1">
                <a:solidFill>
                  <a:srgbClr val="002F5F"/>
                </a:solidFill>
                <a:latin typeface="Calibri" panose="020F05020202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excelformat</a:t>
            </a:r>
            <a:endParaRPr lang="sv-SE" sz="2000" dirty="0">
              <a:solidFill>
                <a:srgbClr val="002F5F"/>
              </a:solidFill>
              <a:latin typeface="Calibri" panose="020F050202020403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200"/>
              </a:spcAft>
              <a:buFont typeface="Calibri" panose="020F0502020204030204" pitchFamily="34" charset="0"/>
              <a:buChar char="•"/>
              <a:defRPr/>
            </a:pPr>
            <a:r>
              <a:rPr lang="sv-SE" sz="2000" dirty="0">
                <a:solidFill>
                  <a:srgbClr val="002F5F"/>
                </a:solidFill>
                <a:latin typeface="Calibri" panose="020F05020202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Underskrift ska ske i enlighet med delegationsordning</a:t>
            </a:r>
          </a:p>
          <a:p>
            <a:pPr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endParaRPr lang="sv-SE" dirty="0">
              <a:solidFill>
                <a:srgbClr val="002F5F"/>
              </a:solidFill>
              <a:latin typeface="Calibri" panose="020F050202020403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1200"/>
              </a:spcAft>
              <a:buFont typeface="Calibri" panose="020F0502020204030204" pitchFamily="34" charset="0"/>
              <a:buChar char="•"/>
              <a:defRPr/>
            </a:pPr>
            <a:endParaRPr lang="sv-SE" dirty="0">
              <a:solidFill>
                <a:srgbClr val="002F5F"/>
              </a:solidFill>
              <a:latin typeface="Calibri" panose="020F050202020403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9D10607-0AA6-49DA-86E9-432B6342C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43BB2771-BADF-459E-AD65-6249FEC32B77}"/>
              </a:ext>
            </a:extLst>
          </p:cNvPr>
          <p:cNvSpPr txBox="1">
            <a:spLocks/>
          </p:cNvSpPr>
          <p:nvPr/>
        </p:nvSpPr>
        <p:spPr>
          <a:xfrm>
            <a:off x="704850" y="504825"/>
            <a:ext cx="6045200" cy="47625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r>
              <a:rPr lang="sv-SE" sz="3200" dirty="0">
                <a:solidFill>
                  <a:srgbClr val="000000"/>
                </a:solidFill>
                <a:latin typeface="Calibri" panose="020F0502020204030204" pitchFamily="34" charset="0"/>
              </a:rPr>
              <a:t>Viktiga hållpunkter T2 2020	</a:t>
            </a:r>
          </a:p>
        </p:txBody>
      </p:sp>
      <p:sp>
        <p:nvSpPr>
          <p:cNvPr id="53252" name="textruta 1">
            <a:extLst>
              <a:ext uri="{FF2B5EF4-FFF2-40B4-BE49-F238E27FC236}">
                <a16:creationId xmlns:a16="http://schemas.microsoft.com/office/drawing/2014/main" id="{3704FF95-B024-40C3-AE21-51B1C96F5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5" y="1444297"/>
            <a:ext cx="8568951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265113">
              <a:lnSpc>
                <a:spcPts val="2900"/>
              </a:lnSpc>
              <a:spcBef>
                <a:spcPct val="20000"/>
              </a:spcBef>
              <a:buChar char="•"/>
              <a:tabLst>
                <a:tab pos="265113" algn="l"/>
              </a:tabLst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 defTabSz="265113">
              <a:spcBef>
                <a:spcPct val="20000"/>
              </a:spcBef>
              <a:buChar char="–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 defTabSz="265113">
              <a:spcBef>
                <a:spcPct val="20000"/>
              </a:spcBef>
              <a:buChar char="•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 defTabSz="265113">
              <a:spcBef>
                <a:spcPct val="20000"/>
              </a:spcBef>
              <a:buChar char="–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 defTabSz="265113">
              <a:spcBef>
                <a:spcPct val="20000"/>
              </a:spcBef>
              <a:buChar char="»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defTabSz="265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defTabSz="265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defTabSz="265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defTabSz="265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21/8   Mail ”Att-göra” inför periodstängning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sv-SE" altLang="en-US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24/8	Checklistan T2 publiceras 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sv-SE" altLang="en-US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sv-SE" altLang="en-US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prel</a:t>
            </a: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26/8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Mail via </a:t>
            </a:r>
            <a:r>
              <a:rPr lang="sv-SE" altLang="en-US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raindansare</a:t>
            </a: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när </a:t>
            </a:r>
            <a:r>
              <a:rPr lang="sv-SE" altLang="en-US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lönefil</a:t>
            </a: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samt </a:t>
            </a:r>
            <a:r>
              <a:rPr lang="sv-SE" altLang="en-US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sem.löneskuld</a:t>
            </a: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bokförts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sv-SE" altLang="en-US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31/8 	Utfall konto 1278 SFI ”Stöldbegärliga Förbruknings 			     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Inventarier” = noll.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</a:t>
            </a:r>
            <a:r>
              <a:rPr lang="sv-SE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Definitiv-sättning SFI-poster sker direkt i anläggningsregistret.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sv-SE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    		</a:t>
            </a:r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04CD76AA-A7E7-4209-BDCE-27EBD86FB664}"/>
              </a:ext>
            </a:extLst>
          </p:cNvPr>
          <p:cNvSpPr txBox="1">
            <a:spLocks/>
          </p:cNvSpPr>
          <p:nvPr/>
        </p:nvSpPr>
        <p:spPr>
          <a:xfrm>
            <a:off x="547688" y="6381750"/>
            <a:ext cx="5881687" cy="3095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sv-SE"/>
            </a:defPPr>
            <a:lvl1pPr algn="l" rtl="0" eaLnBrk="0" fontAlgn="base" hangingPunct="0">
              <a:lnSpc>
                <a:spcPts val="29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  <a:endParaRPr lang="sv-SE" altLang="sv-SE" sz="1200" dirty="0">
              <a:solidFill>
                <a:srgbClr val="000000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tshållare för sidfot 2">
            <a:extLst>
              <a:ext uri="{FF2B5EF4-FFF2-40B4-BE49-F238E27FC236}">
                <a16:creationId xmlns:a16="http://schemas.microsoft.com/office/drawing/2014/main" id="{AA73D670-A51D-4531-AB34-90DE54080AD6}"/>
              </a:ext>
            </a:extLst>
          </p:cNvPr>
          <p:cNvSpPr txBox="1">
            <a:spLocks/>
          </p:cNvSpPr>
          <p:nvPr/>
        </p:nvSpPr>
        <p:spPr bwMode="auto">
          <a:xfrm>
            <a:off x="395288" y="6308725"/>
            <a:ext cx="44926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sv-SE" altLang="en-US" sz="1100" b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3AE16F33-1FFF-4824-AA6B-506ADBF8D22A}"/>
              </a:ext>
            </a:extLst>
          </p:cNvPr>
          <p:cNvSpPr txBox="1">
            <a:spLocks/>
          </p:cNvSpPr>
          <p:nvPr/>
        </p:nvSpPr>
        <p:spPr>
          <a:xfrm>
            <a:off x="704850" y="504825"/>
            <a:ext cx="6045200" cy="47625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r>
              <a:rPr lang="sv-SE" sz="3200" dirty="0">
                <a:solidFill>
                  <a:srgbClr val="000000"/>
                </a:solidFill>
                <a:latin typeface="Calibri" panose="020F0502020204030204" pitchFamily="34" charset="0"/>
              </a:rPr>
              <a:t>Viktiga hållpunkter T2 2020 forts.</a:t>
            </a:r>
          </a:p>
        </p:txBody>
      </p:sp>
      <p:sp>
        <p:nvSpPr>
          <p:cNvPr id="55300" name="textruta 1">
            <a:extLst>
              <a:ext uri="{FF2B5EF4-FFF2-40B4-BE49-F238E27FC236}">
                <a16:creationId xmlns:a16="http://schemas.microsoft.com/office/drawing/2014/main" id="{B065D805-CD10-40E3-9AAC-3B1F34C72D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424863" cy="541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265113">
              <a:lnSpc>
                <a:spcPts val="2900"/>
              </a:lnSpc>
              <a:spcBef>
                <a:spcPct val="20000"/>
              </a:spcBef>
              <a:buChar char="•"/>
              <a:tabLst>
                <a:tab pos="265113" algn="l"/>
              </a:tabLst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 defTabSz="265113">
              <a:spcBef>
                <a:spcPct val="20000"/>
              </a:spcBef>
              <a:buChar char="–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 defTabSz="265113">
              <a:spcBef>
                <a:spcPct val="20000"/>
              </a:spcBef>
              <a:buChar char="•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 defTabSz="265113">
              <a:spcBef>
                <a:spcPct val="20000"/>
              </a:spcBef>
              <a:buChar char="–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 defTabSz="265113">
              <a:spcBef>
                <a:spcPct val="20000"/>
              </a:spcBef>
              <a:buChar char="»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defTabSz="265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defTabSz="265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defTabSz="265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defTabSz="265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sv-SE" altLang="en-US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sv-SE" alt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31/8   </a:t>
            </a: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Kundfakturering, senast denna dag  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Leverantörsfakturor, sista dag att slutattestera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signera=status definitiv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Leverantörsfakturor som inte är definitiva 31/8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överförs till nästa period (september)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sv-SE" altLang="en-US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sv-SE" altLang="en-US" sz="2400" u="sng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Periodisering</a:t>
            </a: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annars blir utfallet för T2 missvisande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2/9      Bokföringsordrar senast denna dag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	</a:t>
            </a:r>
            <a:endParaRPr lang="sv-SE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sv-SE" alt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sv-SE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  	</a:t>
            </a:r>
            <a:endParaRPr lang="sv-SE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01616C75-5AA8-42B7-835F-B61C25A63D1D}"/>
              </a:ext>
            </a:extLst>
          </p:cNvPr>
          <p:cNvSpPr txBox="1">
            <a:spLocks/>
          </p:cNvSpPr>
          <p:nvPr/>
        </p:nvSpPr>
        <p:spPr>
          <a:xfrm>
            <a:off x="547688" y="6381750"/>
            <a:ext cx="5881687" cy="3095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sv-SE"/>
            </a:defPPr>
            <a:lvl1pPr algn="l" rtl="0" eaLnBrk="0" fontAlgn="base" hangingPunct="0">
              <a:lnSpc>
                <a:spcPts val="29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  <a:endParaRPr lang="sv-SE" altLang="sv-SE" sz="1200" dirty="0">
              <a:solidFill>
                <a:srgbClr val="000000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5057CF96-F0D2-4F2F-B8D7-729B77124E79}"/>
              </a:ext>
            </a:extLst>
          </p:cNvPr>
          <p:cNvSpPr txBox="1">
            <a:spLocks/>
          </p:cNvSpPr>
          <p:nvPr/>
        </p:nvSpPr>
        <p:spPr>
          <a:xfrm>
            <a:off x="704850" y="504825"/>
            <a:ext cx="6045200" cy="47625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r>
              <a:rPr lang="sv-SE" sz="3200" dirty="0">
                <a:solidFill>
                  <a:srgbClr val="000000"/>
                </a:solidFill>
                <a:latin typeface="Calibri" panose="020F0502020204030204" pitchFamily="34" charset="0"/>
              </a:rPr>
              <a:t>Viktiga hållpunkter T2 2020 forts.</a:t>
            </a:r>
          </a:p>
        </p:txBody>
      </p:sp>
      <p:sp>
        <p:nvSpPr>
          <p:cNvPr id="75780" name="textruta 1">
            <a:extLst>
              <a:ext uri="{FF2B5EF4-FFF2-40B4-BE49-F238E27FC236}">
                <a16:creationId xmlns:a16="http://schemas.microsoft.com/office/drawing/2014/main" id="{9C2F042C-2E3D-4543-B3FB-87EC38E7D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424863" cy="455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265113">
              <a:lnSpc>
                <a:spcPts val="2900"/>
              </a:lnSpc>
              <a:spcBef>
                <a:spcPct val="20000"/>
              </a:spcBef>
              <a:buChar char="•"/>
              <a:tabLst>
                <a:tab pos="265113" algn="l"/>
              </a:tabLst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 defTabSz="265113">
              <a:spcBef>
                <a:spcPct val="20000"/>
              </a:spcBef>
              <a:buChar char="–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 defTabSz="265113">
              <a:spcBef>
                <a:spcPct val="20000"/>
              </a:spcBef>
              <a:buChar char="•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 defTabSz="265113">
              <a:spcBef>
                <a:spcPct val="20000"/>
              </a:spcBef>
              <a:buChar char="–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 defTabSz="265113">
              <a:spcBef>
                <a:spcPct val="20000"/>
              </a:spcBef>
              <a:buChar char="»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defTabSz="265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defTabSz="265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defTabSz="265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defTabSz="265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sv-SE" altLang="en-US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sv-SE" alt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3 -7/9   Bokslutskörningar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sv-SE" altLang="en-US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7/9		  Rapporter T2 med prel. resultat tillgängliga i </a:t>
            </a:r>
            <a:r>
              <a:rPr lang="sv-SE" altLang="en-US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Mercur</a:t>
            </a:r>
            <a:endParaRPr lang="sv-SE" altLang="en-US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8/9       Inrapportering statsredovisningen Hermes (ESV)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sv-SE" altLang="en-US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8/9       Rapporter T2 tillgängliga i </a:t>
            </a:r>
            <a:r>
              <a:rPr lang="sv-SE" altLang="en-US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Mercur</a:t>
            </a:r>
            <a:endParaRPr lang="sv-SE" altLang="en-US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sv-SE" alt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sv-SE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sv-SE" alt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  	</a:t>
            </a:r>
            <a:endParaRPr lang="sv-SE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80EF9A33-6CFA-45F8-8001-8BBD75B420A4}"/>
              </a:ext>
            </a:extLst>
          </p:cNvPr>
          <p:cNvSpPr txBox="1">
            <a:spLocks/>
          </p:cNvSpPr>
          <p:nvPr/>
        </p:nvSpPr>
        <p:spPr>
          <a:xfrm>
            <a:off x="547688" y="6381750"/>
            <a:ext cx="5881687" cy="3095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sv-SE"/>
            </a:defPPr>
            <a:lvl1pPr algn="l" rtl="0" eaLnBrk="0" fontAlgn="base" hangingPunct="0">
              <a:lnSpc>
                <a:spcPts val="29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  <a:endParaRPr lang="sv-SE" altLang="sv-SE" sz="1200" dirty="0">
              <a:solidFill>
                <a:srgbClr val="000000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FDC690F-6FAD-4E55-8D90-F20AD4CC8DED}"/>
              </a:ext>
            </a:extLst>
          </p:cNvPr>
          <p:cNvSpPr txBox="1">
            <a:spLocks/>
          </p:cNvSpPr>
          <p:nvPr/>
        </p:nvSpPr>
        <p:spPr>
          <a:xfrm>
            <a:off x="704850" y="504825"/>
            <a:ext cx="6045200" cy="47625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r>
              <a:rPr lang="sv-SE" sz="3200" dirty="0">
                <a:solidFill>
                  <a:srgbClr val="000000"/>
                </a:solidFill>
                <a:latin typeface="Calibri" panose="020F0502020204030204" pitchFamily="34" charset="0"/>
              </a:rPr>
              <a:t>Viktiga hållpunkter T2 2020 forts.	</a:t>
            </a:r>
          </a:p>
        </p:txBody>
      </p:sp>
      <p:sp>
        <p:nvSpPr>
          <p:cNvPr id="77827" name="textruta 1">
            <a:extLst>
              <a:ext uri="{FF2B5EF4-FFF2-40B4-BE49-F238E27FC236}">
                <a16:creationId xmlns:a16="http://schemas.microsoft.com/office/drawing/2014/main" id="{AFF333F1-AEFD-41DB-912B-868A9E046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985" y="1364992"/>
            <a:ext cx="8424863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265113">
              <a:lnSpc>
                <a:spcPts val="2900"/>
              </a:lnSpc>
              <a:spcBef>
                <a:spcPct val="20000"/>
              </a:spcBef>
              <a:buChar char="•"/>
              <a:tabLst>
                <a:tab pos="265113" algn="l"/>
              </a:tabLst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 defTabSz="265113">
              <a:spcBef>
                <a:spcPct val="20000"/>
              </a:spcBef>
              <a:buChar char="–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 defTabSz="265113">
              <a:spcBef>
                <a:spcPct val="20000"/>
              </a:spcBef>
              <a:buChar char="•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 defTabSz="265113">
              <a:spcBef>
                <a:spcPct val="20000"/>
              </a:spcBef>
              <a:buChar char="–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 defTabSz="265113">
              <a:spcBef>
                <a:spcPct val="20000"/>
              </a:spcBef>
              <a:buChar char="»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defTabSz="265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defTabSz="265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defTabSz="265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defTabSz="265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</a:tabLst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9/9   </a:t>
            </a:r>
            <a:r>
              <a:rPr lang="sv-SE" alt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sv-SE" altLang="en-US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Projektlistor skickas ut </a:t>
            </a: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 Ekonomiavdelningen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sv-SE" altLang="en-US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 projektlistor: bidrag, uppdrag samt gamla projekt  dispositionsdatum/slutdatum 191231.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sv-SE" altLang="en-US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På listorna: Fordringar och skulder &gt; 500 000 kr bokförda på externfinansierade projekt. Ni ska intyga att det är korrekt! 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		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21/9  </a:t>
            </a:r>
            <a:r>
              <a:rPr lang="sv-SE" altLang="en-US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Projektlistor lämnas in </a:t>
            </a: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</a:t>
            </a:r>
            <a:r>
              <a:rPr lang="sv-SE" altLang="en-US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institutioner/motsvarande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sv-SE" alt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Underskrift av prefekt/motsvarande.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sv-SE" altLang="en-US" sz="18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21/9</a:t>
            </a:r>
            <a:r>
              <a:rPr lang="sv-SE" altLang="en-US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Balansspecifikationer konto 127* lämnas in </a:t>
            </a: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 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pilotinstitutioner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endParaRPr lang="sv-SE" altLang="en-US" sz="18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CBF8814-46A2-4335-8716-D0C1D8C06B20}"/>
              </a:ext>
            </a:extLst>
          </p:cNvPr>
          <p:cNvSpPr txBox="1">
            <a:spLocks/>
          </p:cNvSpPr>
          <p:nvPr/>
        </p:nvSpPr>
        <p:spPr>
          <a:xfrm>
            <a:off x="547688" y="6381750"/>
            <a:ext cx="5881687" cy="3095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sv-SE"/>
            </a:defPPr>
            <a:lvl1pPr algn="l" rtl="0" eaLnBrk="0" fontAlgn="base" hangingPunct="0">
              <a:lnSpc>
                <a:spcPts val="29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  <a:endParaRPr lang="sv-SE" altLang="sv-SE" sz="1200" dirty="0">
              <a:solidFill>
                <a:srgbClr val="000000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3BCECE1-F79D-47EF-9C13-DB52C82A3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363" y="333374"/>
            <a:ext cx="6983412" cy="12954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sv-SE" dirty="0"/>
              <a:t>Tertialrapport 2 2020 – </a:t>
            </a:r>
            <a:br>
              <a:rPr lang="sv-SE" dirty="0"/>
            </a:br>
            <a:r>
              <a:rPr lang="sv-SE" sz="2000" dirty="0"/>
              <a:t>information om innehåll och tidplan för den  universitetsövergripande rapporten</a:t>
            </a:r>
            <a:endParaRPr lang="sv-SE" sz="2000" i="1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62466BF-ED49-4C0D-BBC4-F17B17D81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733823"/>
            <a:ext cx="8424862" cy="4676502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sv-SE" dirty="0"/>
              <a:t>Områdeskanslierna formulerar och ger uppdraget om T2 till institutionerna.</a:t>
            </a:r>
          </a:p>
          <a:p>
            <a:pPr>
              <a:defRPr/>
            </a:pPr>
            <a:r>
              <a:rPr lang="sv-SE" dirty="0"/>
              <a:t>Väsentliga avvikelser i relation till resultatet i T2 förra året kommenteras och analyseras, liksom avvikelser från årets budget. Rapporten ska även innehålla ekonomisk prognos för helåret 2020 och kompletteras med uppföljning av arbetet med </a:t>
            </a:r>
            <a:r>
              <a:rPr lang="sv-SE" i="1" dirty="0"/>
              <a:t>Ekonomi i balans.</a:t>
            </a:r>
            <a:endParaRPr lang="sv-SE" dirty="0"/>
          </a:p>
          <a:p>
            <a:pPr>
              <a:defRPr/>
            </a:pPr>
            <a:r>
              <a:rPr lang="sv-SE" dirty="0"/>
              <a:t>Rapporter i </a:t>
            </a:r>
            <a:r>
              <a:rPr lang="sv-SE" dirty="0" err="1"/>
              <a:t>Mercur</a:t>
            </a:r>
            <a:r>
              <a:rPr lang="sv-SE" dirty="0"/>
              <a:t> finns klara den 7 eller 8 september.</a:t>
            </a:r>
          </a:p>
          <a:p>
            <a:pPr>
              <a:defRPr/>
            </a:pPr>
            <a:r>
              <a:rPr lang="sv-SE" dirty="0"/>
              <a:t>I den ekonomiska prognosen ska hänsyn också tas till prognosen för prestationer inom utbildningen i förhållande till takbelopp. </a:t>
            </a:r>
          </a:p>
          <a:p>
            <a:pPr>
              <a:defRPr/>
            </a:pPr>
            <a:r>
              <a:rPr lang="sv-SE" dirty="0"/>
              <a:t>Rapportering från fakultets-/områdescontrollers lämnas till Planeringssekretariatet senast den 21 september. Samma dag presenteras en övergripande bild för universitetsledningen.</a:t>
            </a:r>
          </a:p>
          <a:p>
            <a:pPr>
              <a:defRPr/>
            </a:pPr>
            <a:r>
              <a:rPr lang="sv-SE" dirty="0"/>
              <a:t>En samlad rapport för hela SU lämnas till ledningen och styrelsen i början av oktober i samband med budgetdiskussioner inför 2021. 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73584F-6876-44FA-BE78-B0E809B5D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8924FC-37AE-4BD6-B764-8A1023139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476250"/>
            <a:ext cx="7127875" cy="7953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sv-SE" dirty="0"/>
              <a:t>Rektors beslut om Ekonomi i balans 2023 </a:t>
            </a:r>
            <a:br>
              <a:rPr lang="sv-SE" dirty="0"/>
            </a:br>
            <a:r>
              <a:rPr lang="sv-SE" sz="2000" dirty="0"/>
              <a:t>(RF 8 april 2020) </a:t>
            </a:r>
          </a:p>
        </p:txBody>
      </p:sp>
      <p:sp>
        <p:nvSpPr>
          <p:cNvPr id="81923" name="Platshållare för innehåll 2">
            <a:extLst>
              <a:ext uri="{FF2B5EF4-FFF2-40B4-BE49-F238E27FC236}">
                <a16:creationId xmlns:a16="http://schemas.microsoft.com/office/drawing/2014/main" id="{E059F7FC-485D-430B-9291-D8CA9DDB0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338" y="1484313"/>
            <a:ext cx="7664450" cy="4897437"/>
          </a:xfrm>
        </p:spPr>
        <p:txBody>
          <a:bodyPr/>
          <a:lstStyle/>
          <a:p>
            <a:r>
              <a:rPr lang="sv-SE" altLang="sv-SE"/>
              <a:t>Uppdrag åt områdesnämnderna att under ledning av vicerektorerna utarbeta åtgärder för respektive område att nå en ekonomi i balans på områdesnivå år 2023. Även universitetsdirektören har fått i uppdrag att identifiera kostnadsbesparingar inom förvaltningen.</a:t>
            </a:r>
          </a:p>
          <a:p>
            <a:r>
              <a:rPr lang="sv-SE" altLang="sv-SE"/>
              <a:t>Ekonomi i balans innebär att inkomster och utgifter är lika stora och inte genererar underskott eller överskott på områdesnivå. </a:t>
            </a:r>
          </a:p>
          <a:p>
            <a:r>
              <a:rPr lang="sv-SE" altLang="sv-SE"/>
              <a:t>En översikt över vilka åtgärder som planeras lämnades från vicerektorer/universitetsdirektör till rektor i juni. </a:t>
            </a:r>
          </a:p>
          <a:p>
            <a:r>
              <a:rPr lang="sv-SE" altLang="sv-SE"/>
              <a:t>En första uppföljning av åtgärderna rapporteras till ledningen och styrelsen i T2-rapporten.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B9F03CF-1169-41FD-9C7F-1490285B1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ubrik 1">
            <a:extLst>
              <a:ext uri="{FF2B5EF4-FFF2-40B4-BE49-F238E27FC236}">
                <a16:creationId xmlns:a16="http://schemas.microsoft.com/office/drawing/2014/main" id="{992215B5-0979-4C1A-BE78-E324D543C2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1196975"/>
            <a:ext cx="6848475" cy="1571625"/>
          </a:xfrm>
        </p:spPr>
        <p:txBody>
          <a:bodyPr/>
          <a:lstStyle/>
          <a:p>
            <a:br>
              <a:rPr lang="sv-SE" altLang="en-US" dirty="0">
                <a:latin typeface="Calibri" panose="020F0502020204030204" pitchFamily="34" charset="0"/>
              </a:rPr>
            </a:br>
            <a:br>
              <a:rPr lang="sv-SE" altLang="en-US" dirty="0">
                <a:latin typeface="Calibri" panose="020F0502020204030204" pitchFamily="34" charset="0"/>
              </a:rPr>
            </a:br>
            <a:br>
              <a:rPr lang="sv-SE" altLang="en-US" dirty="0">
                <a:latin typeface="Calibri" panose="020F0502020204030204" pitchFamily="34" charset="0"/>
              </a:rPr>
            </a:br>
            <a:br>
              <a:rPr lang="sv-SE" altLang="en-US" dirty="0">
                <a:latin typeface="Calibri" panose="020F0502020204030204" pitchFamily="34" charset="0"/>
              </a:rPr>
            </a:br>
            <a:r>
              <a:rPr lang="sv-SE" altLang="en-US" sz="5400" dirty="0">
                <a:latin typeface="Calibri" panose="020F0502020204030204" pitchFamily="34" charset="0"/>
              </a:rPr>
              <a:t>Paus</a:t>
            </a:r>
          </a:p>
        </p:txBody>
      </p:sp>
      <p:pic>
        <p:nvPicPr>
          <p:cNvPr id="82948" name="Bildobjekt 4">
            <a:extLst>
              <a:ext uri="{FF2B5EF4-FFF2-40B4-BE49-F238E27FC236}">
                <a16:creationId xmlns:a16="http://schemas.microsoft.com/office/drawing/2014/main" id="{B33DBB00-9247-4CF9-8A1F-55B6ED2024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565400"/>
            <a:ext cx="935037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>
            <a:extLst>
              <a:ext uri="{FF2B5EF4-FFF2-40B4-BE49-F238E27FC236}">
                <a16:creationId xmlns:a16="http://schemas.microsoft.com/office/drawing/2014/main" id="{C393FDA2-E4D9-445C-A475-96EFE32B09E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08063" y="2684463"/>
            <a:ext cx="8135937" cy="1069975"/>
          </a:xfrm>
        </p:spPr>
        <p:txBody>
          <a:bodyPr/>
          <a:lstStyle/>
          <a:p>
            <a:r>
              <a:rPr lang="sv-SE" altLang="en-US"/>
              <a:t>Status Ekonomiprojektet</a:t>
            </a:r>
            <a:br>
              <a:rPr lang="sv-SE" altLang="en-US"/>
            </a:br>
            <a:endParaRPr lang="sv-SE" altLang="en-US" sz="1800"/>
          </a:p>
        </p:txBody>
      </p:sp>
      <p:sp>
        <p:nvSpPr>
          <p:cNvPr id="84995" name="Subtitle 2">
            <a:extLst>
              <a:ext uri="{FF2B5EF4-FFF2-40B4-BE49-F238E27FC236}">
                <a16:creationId xmlns:a16="http://schemas.microsoft.com/office/drawing/2014/main" id="{3C1EAE6A-CE7B-4F86-8604-06CADECA6FC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08063" y="3968750"/>
            <a:ext cx="6630987" cy="874713"/>
          </a:xfrm>
        </p:spPr>
        <p:txBody>
          <a:bodyPr/>
          <a:lstStyle/>
          <a:p>
            <a:r>
              <a:rPr lang="sv-SE" altLang="en-US" dirty="0"/>
              <a:t>Max Ronander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35F60B-CCD6-4A8D-8910-AF51F94E4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733550"/>
            <a:ext cx="6677025" cy="3390900"/>
          </a:xfrm>
          <a:prstGeom prst="rect">
            <a:avLst/>
          </a:prstGeom>
        </p:spPr>
      </p:pic>
      <p:sp>
        <p:nvSpPr>
          <p:cNvPr id="4" name="Platshållare för sidfot 4">
            <a:extLst>
              <a:ext uri="{FF2B5EF4-FFF2-40B4-BE49-F238E27FC236}">
                <a16:creationId xmlns:a16="http://schemas.microsoft.com/office/drawing/2014/main" id="{AF6667BD-1C0C-4C7E-88DC-505619359F6E}"/>
              </a:ext>
            </a:extLst>
          </p:cNvPr>
          <p:cNvSpPr txBox="1">
            <a:spLocks/>
          </p:cNvSpPr>
          <p:nvPr/>
        </p:nvSpPr>
        <p:spPr>
          <a:xfrm>
            <a:off x="547688" y="6381750"/>
            <a:ext cx="5881687" cy="3095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sv-SE"/>
            </a:defPPr>
            <a:lvl1pPr algn="l" rtl="0" eaLnBrk="0" fontAlgn="base" hangingPunct="0">
              <a:lnSpc>
                <a:spcPts val="29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  <a:endParaRPr lang="sv-SE" altLang="sv-SE" sz="1200" dirty="0">
              <a:solidFill>
                <a:srgbClr val="000000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1649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18F8461-6E97-4FC8-8E52-8F55595925A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5" name="think-cell Slide" r:id="rId6" imgW="789" imgH="788" progId="TCLayout.ActiveDocument.1">
                  <p:embed/>
                </p:oleObj>
              </mc:Choice>
              <mc:Fallback>
                <p:oleObj name="think-cell Slide" r:id="rId6" imgW="789" imgH="788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18F8461-6E97-4FC8-8E52-8F55595925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18A8C3E6-B3BE-4CF6-929E-B4211C90B99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85725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195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D71A8-87A6-476B-A1C5-DE329092B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800" y="1916832"/>
            <a:ext cx="6850800" cy="596700"/>
          </a:xfrm>
        </p:spPr>
        <p:txBody>
          <a:bodyPr/>
          <a:lstStyle/>
          <a:p>
            <a:r>
              <a:rPr lang="sv-SE" dirty="0"/>
              <a:t>Ekonomiprojektet i korthet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CFDCE-7F97-4F5D-9688-CF6C46EF8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200" y="2513532"/>
            <a:ext cx="6850800" cy="3795788"/>
          </a:xfrm>
        </p:spPr>
        <p:txBody>
          <a:bodyPr>
            <a:normAutofit fontScale="92500"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sv-SE" dirty="0"/>
              <a:t>Översynsprojekt genomfört med ambitiös genomgång och kartläggning av nuläge (avslutades vid årsskiftet)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sv-SE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sv-SE" dirty="0"/>
              <a:t>”Införandeprojektet” har som syfte att förenkla, förbättra och förtydliga det ekonomiadministrativa arbetet för universitetet som helhet</a:t>
            </a:r>
          </a:p>
          <a:p>
            <a:pPr marL="898922" lvl="1" indent="-342900">
              <a:buFont typeface="+mj-lt"/>
              <a:buAutoNum type="arabicPeriod"/>
            </a:pPr>
            <a:r>
              <a:rPr lang="sv-SE" sz="1275" dirty="0" err="1"/>
              <a:t>Kravställa</a:t>
            </a:r>
            <a:r>
              <a:rPr lang="sv-SE" sz="1275" dirty="0"/>
              <a:t>, upphandla och införa nya ekonomiadministrativa system</a:t>
            </a:r>
          </a:p>
          <a:p>
            <a:pPr marL="898922" lvl="1" indent="-342900">
              <a:buFont typeface="+mj-lt"/>
              <a:buAutoNum type="arabicPeriod"/>
            </a:pPr>
            <a:r>
              <a:rPr lang="sv-SE" sz="1275" dirty="0"/>
              <a:t>Utveckla och införa förändringar i redovisningsplan</a:t>
            </a:r>
          </a:p>
          <a:p>
            <a:pPr marL="898922" lvl="1" indent="-342900">
              <a:buFont typeface="+mj-lt"/>
              <a:buAutoNum type="arabicPeriod"/>
            </a:pPr>
            <a:r>
              <a:rPr lang="sv-SE" sz="1275" dirty="0"/>
              <a:t>Utveckla och införa förändrad tillämpning av SUHF-modellen för fördelning av gemensamma kostnader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29A1EB6F-4217-4811-A244-3D4ABFA80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  <p:extLst>
      <p:ext uri="{BB962C8B-B14F-4D97-AF65-F5344CB8AC3E}">
        <p14:creationId xmlns:p14="http://schemas.microsoft.com/office/powerpoint/2010/main" val="38834938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4103715A-2437-47D8-B9BF-FB04842623F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9" name="think-cell Slide" r:id="rId6" imgW="789" imgH="788" progId="TCLayout.ActiveDocument.1">
                  <p:embed/>
                </p:oleObj>
              </mc:Choice>
              <mc:Fallback>
                <p:oleObj name="think-cell Slide" r:id="rId6" imgW="789" imgH="788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4103715A-2437-47D8-B9BF-FB04842623F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53B5B691-CF9F-4BE1-BF27-A15989B60DD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85725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67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320" name="Title 319">
            <a:extLst>
              <a:ext uri="{FF2B5EF4-FFF2-40B4-BE49-F238E27FC236}">
                <a16:creationId xmlns:a16="http://schemas.microsoft.com/office/drawing/2014/main" id="{EA4A9CD0-D54F-4C52-BFBA-1C9449806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474" y="1051761"/>
            <a:ext cx="7333473" cy="596700"/>
          </a:xfrm>
        </p:spPr>
        <p:txBody>
          <a:bodyPr>
            <a:normAutofit fontScale="90000"/>
          </a:bodyPr>
          <a:lstStyle/>
          <a:p>
            <a:r>
              <a:rPr lang="sv-SE" dirty="0"/>
              <a:t>Övergripande tidplan Ekonomiprojektet - införande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FC8E9E-8B36-4BDE-AA6C-43534CFC5E03}"/>
              </a:ext>
            </a:extLst>
          </p:cNvPr>
          <p:cNvSpPr txBox="1"/>
          <p:nvPr/>
        </p:nvSpPr>
        <p:spPr>
          <a:xfrm>
            <a:off x="77734" y="6018021"/>
            <a:ext cx="1630575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825" i="1" dirty="0"/>
              <a:t>*Behöver utredas och beslutas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FE3BDA-0814-4663-B638-2F0144AA12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860167"/>
            <a:ext cx="9144000" cy="3945097"/>
          </a:xfrm>
          <a:prstGeom prst="rect">
            <a:avLst/>
          </a:prstGeom>
        </p:spPr>
      </p:pic>
      <p:sp>
        <p:nvSpPr>
          <p:cNvPr id="172" name="Platshållare för sidfot 4">
            <a:extLst>
              <a:ext uri="{FF2B5EF4-FFF2-40B4-BE49-F238E27FC236}">
                <a16:creationId xmlns:a16="http://schemas.microsoft.com/office/drawing/2014/main" id="{2E65071C-196C-40F6-8D3A-9C1AD8729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  <p:extLst>
      <p:ext uri="{BB962C8B-B14F-4D97-AF65-F5344CB8AC3E}">
        <p14:creationId xmlns:p14="http://schemas.microsoft.com/office/powerpoint/2010/main" val="21070974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C4E68EC9-FF21-4D38-821E-56D76865B06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3" name="think-cell Slide" r:id="rId6" imgW="789" imgH="788" progId="TCLayout.ActiveDocument.1">
                  <p:embed/>
                </p:oleObj>
              </mc:Choice>
              <mc:Fallback>
                <p:oleObj name="think-cell Slide" r:id="rId6" imgW="789" imgH="788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C4E68EC9-FF21-4D38-821E-56D76865B0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370889EC-BD63-498B-90E5-0796546EE1D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85725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195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55298" name="Rubrik 1">
            <a:extLst>
              <a:ext uri="{FF2B5EF4-FFF2-40B4-BE49-F238E27FC236}">
                <a16:creationId xmlns:a16="http://schemas.microsoft.com/office/drawing/2014/main" id="{959DD66A-F753-4C48-B533-72B18C972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767" y="1876425"/>
            <a:ext cx="6850856" cy="596504"/>
          </a:xfrm>
        </p:spPr>
        <p:txBody>
          <a:bodyPr/>
          <a:lstStyle/>
          <a:p>
            <a:pPr eaLnBrk="1" hangingPunct="1"/>
            <a:r>
              <a:rPr lang="sv-SE" altLang="sv-SE" dirty="0"/>
              <a:t>Fokus Ekonomiprojektet 2020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E44566B-37D8-4E9F-891D-E2D759162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004" y="2736056"/>
            <a:ext cx="6048375" cy="2411016"/>
          </a:xfrm>
        </p:spPr>
        <p:txBody>
          <a:bodyPr rtlCol="0">
            <a:noAutofit/>
          </a:bodyPr>
          <a:lstStyle/>
          <a:p>
            <a:pPr marL="257175" indent="-257175" eaLnBrk="1" hangingPunct="1">
              <a:lnSpc>
                <a:spcPts val="2175"/>
              </a:lnSpc>
              <a:buFont typeface="Verdana" panose="020B0604030504040204" pitchFamily="34" charset="0"/>
              <a:buChar char="●"/>
              <a:defRPr/>
            </a:pPr>
            <a:r>
              <a:rPr lang="sv-SE" sz="1600" dirty="0">
                <a:cs typeface="Arial" panose="020B0604020202020204" pitchFamily="34" charset="0"/>
              </a:rPr>
              <a:t>Konkretisera förändrad redovisningsplan </a:t>
            </a:r>
          </a:p>
          <a:p>
            <a:pPr marL="0" indent="0" eaLnBrk="1" fontAlgn="auto" hangingPunct="1">
              <a:spcAft>
                <a:spcPts val="0"/>
              </a:spcAft>
              <a:defRPr/>
            </a:pPr>
            <a:endParaRPr lang="sv-SE" sz="1600" dirty="0"/>
          </a:p>
          <a:p>
            <a:pPr marL="257175" indent="-257175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sv-SE" sz="1600" dirty="0"/>
          </a:p>
          <a:p>
            <a:pPr marL="257175" indent="-257175" eaLnBrk="1" hangingPunct="1">
              <a:lnSpc>
                <a:spcPts val="2175"/>
              </a:lnSpc>
              <a:buFont typeface="Verdana" panose="020B0604030504040204" pitchFamily="34" charset="0"/>
              <a:buChar char="●"/>
              <a:defRPr/>
            </a:pPr>
            <a:r>
              <a:rPr lang="sv-SE" sz="1600" dirty="0">
                <a:cs typeface="Arial" panose="020B0604020202020204" pitchFamily="34" charset="0"/>
              </a:rPr>
              <a:t>Konkretisera tillämpning av SUHF-modellen</a:t>
            </a:r>
          </a:p>
          <a:p>
            <a:pPr marL="0" indent="0" eaLnBrk="1" fontAlgn="auto" hangingPunct="1">
              <a:spcAft>
                <a:spcPts val="0"/>
              </a:spcAft>
              <a:defRPr/>
            </a:pPr>
            <a:endParaRPr lang="sv-SE" sz="1600" dirty="0"/>
          </a:p>
          <a:p>
            <a:pPr marL="257175" indent="-257175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sv-SE" sz="1600" dirty="0"/>
          </a:p>
          <a:p>
            <a:pPr marL="257175" indent="-257175" eaLnBrk="1" hangingPunct="1">
              <a:lnSpc>
                <a:spcPts val="2175"/>
              </a:lnSpc>
              <a:buFont typeface="Verdana" panose="020B0604030504040204" pitchFamily="34" charset="0"/>
              <a:buChar char="●"/>
              <a:defRPr/>
            </a:pPr>
            <a:r>
              <a:rPr lang="sv-SE" sz="1600" dirty="0">
                <a:cs typeface="Arial" panose="020B0604020202020204" pitchFamily="34" charset="0"/>
              </a:rPr>
              <a:t>Kravställa och upphandla ekonomiadministrativa system</a:t>
            </a:r>
          </a:p>
        </p:txBody>
      </p:sp>
      <p:sp>
        <p:nvSpPr>
          <p:cNvPr id="4" name="Högerpil 3">
            <a:extLst>
              <a:ext uri="{FF2B5EF4-FFF2-40B4-BE49-F238E27FC236}">
                <a16:creationId xmlns:a16="http://schemas.microsoft.com/office/drawing/2014/main" id="{08ABA064-C49A-435B-A3C1-49DB7EE387AE}"/>
              </a:ext>
            </a:extLst>
          </p:cNvPr>
          <p:cNvSpPr/>
          <p:nvPr/>
        </p:nvSpPr>
        <p:spPr>
          <a:xfrm>
            <a:off x="6756798" y="3661791"/>
            <a:ext cx="756047" cy="701278"/>
          </a:xfrm>
          <a:prstGeom prst="rightArrow">
            <a:avLst/>
          </a:prstGeom>
          <a:solidFill>
            <a:srgbClr val="002F5F"/>
          </a:solidFill>
          <a:ln>
            <a:solidFill>
              <a:srgbClr val="002F5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dirty="0">
              <a:solidFill>
                <a:srgbClr val="002F5F"/>
              </a:solidFill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0EA38D4-BFA8-4202-84CF-64E14EBDA1A2}"/>
              </a:ext>
            </a:extLst>
          </p:cNvPr>
          <p:cNvSpPr/>
          <p:nvPr/>
        </p:nvSpPr>
        <p:spPr>
          <a:xfrm>
            <a:off x="7452320" y="3429000"/>
            <a:ext cx="1565672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3000" dirty="0">
                <a:ln w="0"/>
                <a:solidFill>
                  <a:srgbClr val="002F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I drift </a:t>
            </a:r>
            <a:br>
              <a:rPr lang="sv-SE" sz="3000" dirty="0">
                <a:ln w="0"/>
                <a:solidFill>
                  <a:srgbClr val="002F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</a:br>
            <a:r>
              <a:rPr lang="sv-SE" sz="3000" dirty="0">
                <a:ln w="0"/>
                <a:solidFill>
                  <a:srgbClr val="002F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2022</a:t>
            </a:r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3F23821B-FE08-461E-8FDA-7E70D55F4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B212A902-258A-4D4E-9304-BFFBFF60D0C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7" name="think-cell Slide" r:id="rId5" imgW="789" imgH="788" progId="TCLayout.ActiveDocument.1">
                  <p:embed/>
                </p:oleObj>
              </mc:Choice>
              <mc:Fallback>
                <p:oleObj name="think-cell Slide" r:id="rId5" imgW="789" imgH="788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B212A902-258A-4D4E-9304-BFFBFF60D0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39C2438-3C22-4433-BC75-A463ABBE5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Dagordning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237A9D-6002-4B44-B8BC-F42883FC6F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643" y="2420888"/>
            <a:ext cx="6419850" cy="2114550"/>
          </a:xfrm>
          <a:prstGeom prst="rect">
            <a:avLst/>
          </a:prstGeom>
        </p:spPr>
      </p:pic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02C0A574-FBE2-4EE3-84E9-831D3325C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  <p:extLst>
      <p:ext uri="{BB962C8B-B14F-4D97-AF65-F5344CB8AC3E}">
        <p14:creationId xmlns:p14="http://schemas.microsoft.com/office/powerpoint/2010/main" val="7259898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EB11D22-0F3C-48B2-90CF-2026AE26E8D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1" name="think-cell Slide" r:id="rId5" imgW="789" imgH="788" progId="TCLayout.ActiveDocument.1">
                  <p:embed/>
                </p:oleObj>
              </mc:Choice>
              <mc:Fallback>
                <p:oleObj name="think-cell Slide" r:id="rId5" imgW="789" imgH="788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EB11D22-0F3C-48B2-90CF-2026AE26E8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4" name="Rubrik 1">
            <a:extLst>
              <a:ext uri="{FF2B5EF4-FFF2-40B4-BE49-F238E27FC236}">
                <a16:creationId xmlns:a16="http://schemas.microsoft.com/office/drawing/2014/main" id="{1CB26B90-B425-4996-9812-392A35A3A60A}"/>
              </a:ext>
            </a:extLst>
          </p:cNvPr>
          <p:cNvSpPr txBox="1">
            <a:spLocks/>
          </p:cNvSpPr>
          <p:nvPr/>
        </p:nvSpPr>
        <p:spPr bwMode="auto">
          <a:xfrm>
            <a:off x="791766" y="1876425"/>
            <a:ext cx="7615238" cy="59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SzPct val="93000"/>
              <a:buFont typeface="Verdana" panose="020B0604030504040204" pitchFamily="34" charset="0"/>
              <a:buChar char="●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sv-SE" altLang="sv-SE" sz="1950" b="1" dirty="0">
                <a:solidFill>
                  <a:srgbClr val="002F5F"/>
                </a:solidFill>
                <a:cs typeface="Arial" panose="020B0604020202020204" pitchFamily="34" charset="0"/>
              </a:rPr>
              <a:t>Vad vill vi åstadkomma? Några exempel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A5BFCB0-0674-4BF6-89D7-2AD01180C00C}"/>
              </a:ext>
            </a:extLst>
          </p:cNvPr>
          <p:cNvSpPr txBox="1">
            <a:spLocks/>
          </p:cNvSpPr>
          <p:nvPr/>
        </p:nvSpPr>
        <p:spPr bwMode="auto">
          <a:xfrm>
            <a:off x="791766" y="2294335"/>
            <a:ext cx="7128272" cy="3349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ts val="2900"/>
              </a:lnSpc>
              <a:spcBef>
                <a:spcPct val="20000"/>
              </a:spcBef>
              <a:buSzPct val="93000"/>
              <a:buFont typeface="Verdana" panose="020B0604030504040204" pitchFamily="34" charset="0"/>
              <a:buChar char="●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eaLnBrk="1" hangingPunct="1"/>
            <a:r>
              <a:rPr lang="sv-SE" altLang="sv-SE" sz="1500" dirty="0">
                <a:solidFill>
                  <a:srgbClr val="002F5F"/>
                </a:solidFill>
                <a:cs typeface="Arial" panose="020B0604020202020204" pitchFamily="34" charset="0"/>
              </a:rPr>
              <a:t>Dimensionerna ska tillämpas enhetligt och det ska vara tydligt vilka dimensioner som är obligatoriska i BR och RR.</a:t>
            </a:r>
          </a:p>
          <a:p>
            <a:pPr eaLnBrk="1" hangingPunct="1"/>
            <a:r>
              <a:rPr lang="sv-SE" altLang="sv-SE" sz="1500" dirty="0">
                <a:solidFill>
                  <a:srgbClr val="002F5F"/>
                </a:solidFill>
                <a:cs typeface="Arial" panose="020B0604020202020204" pitchFamily="34" charset="0"/>
              </a:rPr>
              <a:t>Dubbel information ska undvikas.</a:t>
            </a:r>
          </a:p>
          <a:p>
            <a:pPr eaLnBrk="1" hangingPunct="1"/>
            <a:r>
              <a:rPr lang="sv-SE" altLang="sv-SE" sz="1500" dirty="0">
                <a:solidFill>
                  <a:srgbClr val="002F5F"/>
                </a:solidFill>
                <a:cs typeface="Arial" panose="020B0604020202020204" pitchFamily="34" charset="0"/>
              </a:rPr>
              <a:t>Samfinansiering på bidragsprojekt ska kunna följas upp.</a:t>
            </a:r>
          </a:p>
          <a:p>
            <a:pPr eaLnBrk="1" hangingPunct="1"/>
            <a:r>
              <a:rPr lang="sv-SE" altLang="sv-SE" sz="1500" dirty="0">
                <a:solidFill>
                  <a:srgbClr val="002F5F"/>
                </a:solidFill>
                <a:cs typeface="Arial" panose="020B0604020202020204" pitchFamily="34" charset="0"/>
              </a:rPr>
              <a:t>Det ska vara enkelt att följa upp medel som delas mellan flera institutioner och/eller ämnesområden.</a:t>
            </a:r>
          </a:p>
          <a:p>
            <a:pPr eaLnBrk="1" hangingPunct="1"/>
            <a:r>
              <a:rPr lang="sv-SE" altLang="sv-SE" sz="1500" dirty="0">
                <a:solidFill>
                  <a:srgbClr val="002F5F"/>
                </a:solidFill>
                <a:cs typeface="Arial" panose="020B0604020202020204" pitchFamily="34" charset="0"/>
              </a:rPr>
              <a:t>Enkel uppföljning av kostnader på individnivå (ex lönekostnad).</a:t>
            </a:r>
          </a:p>
          <a:p>
            <a:pPr eaLnBrk="1" hangingPunct="1"/>
            <a:r>
              <a:rPr lang="sv-SE" altLang="sv-SE" sz="1500" dirty="0">
                <a:solidFill>
                  <a:srgbClr val="002F5F"/>
                </a:solidFill>
                <a:cs typeface="Arial" panose="020B0604020202020204" pitchFamily="34" charset="0"/>
              </a:rPr>
              <a:t>Effektiv och enhetlig fördelning av gemensamma kostnader utifrån principen för full kostnadstäckning till kostnadsbärare i kärnverksamheten (enligt </a:t>
            </a:r>
            <a:r>
              <a:rPr lang="sv-SE" altLang="sv-SE" sz="1500" dirty="0" err="1">
                <a:solidFill>
                  <a:srgbClr val="002F5F"/>
                </a:solidFill>
                <a:cs typeface="Arial" panose="020B0604020202020204" pitchFamily="34" charset="0"/>
              </a:rPr>
              <a:t>SUHF</a:t>
            </a:r>
            <a:r>
              <a:rPr lang="sv-SE" altLang="sv-SE" sz="1500" dirty="0">
                <a:solidFill>
                  <a:srgbClr val="002F5F"/>
                </a:solidFill>
                <a:cs typeface="Arial" panose="020B0604020202020204" pitchFamily="34" charset="0"/>
              </a:rPr>
              <a:t>-modellen). 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D0E4A5-2CD4-4153-B87E-489096AC9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679FE7E-883C-4944-83A9-D5AA8D794D8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5" name="think-cell Slide" r:id="rId6" imgW="789" imgH="788" progId="TCLayout.ActiveDocument.1">
                  <p:embed/>
                </p:oleObj>
              </mc:Choice>
              <mc:Fallback>
                <p:oleObj name="think-cell Slide" r:id="rId6" imgW="789" imgH="7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679FE7E-883C-4944-83A9-D5AA8D794D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E3FAA363-C5F2-44D8-A3F4-7FC38F4C752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85725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195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65538" name="Rubrik 3">
            <a:extLst>
              <a:ext uri="{FF2B5EF4-FFF2-40B4-BE49-F238E27FC236}">
                <a16:creationId xmlns:a16="http://schemas.microsoft.com/office/drawing/2014/main" id="{86BEF7D8-0A59-4DB1-A206-7D9701A6A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766" y="1877616"/>
            <a:ext cx="7290197" cy="596503"/>
          </a:xfrm>
        </p:spPr>
        <p:txBody>
          <a:bodyPr/>
          <a:lstStyle/>
          <a:p>
            <a:r>
              <a:rPr lang="sv-SE" altLang="sv-SE" dirty="0"/>
              <a:t>Vad händer under hösten?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99A9AA56-9A8E-49D4-B67D-1D35CB96F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766" y="2639616"/>
            <a:ext cx="7452642" cy="3813720"/>
          </a:xfrm>
        </p:spPr>
        <p:txBody>
          <a:bodyPr/>
          <a:lstStyle/>
          <a:p>
            <a:pPr>
              <a:defRPr/>
            </a:pPr>
            <a:r>
              <a:rPr lang="sv-SE" dirty="0"/>
              <a:t>Beslut om förändrad redovisningsplan (hösten 2020)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Städning och konvertering till förändrad redovisningsplan (2020/2021)</a:t>
            </a:r>
          </a:p>
          <a:p>
            <a:pPr marL="0" indent="0">
              <a:buNone/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Anpassning och fortsatt utbildning (2021/2022)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Driftsätta och eventuellt finjustera (2022)</a:t>
            </a:r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A1344CFB-8962-4A39-9F8F-CBEF40738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B212A902-258A-4D4E-9304-BFFBFF60D0C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9" name="think-cell Slide" r:id="rId5" imgW="789" imgH="788" progId="TCLayout.ActiveDocument.1">
                  <p:embed/>
                </p:oleObj>
              </mc:Choice>
              <mc:Fallback>
                <p:oleObj name="think-cell Slide" r:id="rId5" imgW="789" imgH="788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B212A902-258A-4D4E-9304-BFFBFF60D0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39C2438-3C22-4433-BC75-A463ABBE5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Dagordning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DDAD3B-A630-46CB-AA47-C1831CED67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725" y="2636912"/>
            <a:ext cx="6257925" cy="1885950"/>
          </a:xfrm>
          <a:prstGeom prst="rect">
            <a:avLst/>
          </a:prstGeom>
        </p:spPr>
      </p:pic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3955CD21-F0FB-4945-95D2-F062072DF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  <p:extLst>
      <p:ext uri="{BB962C8B-B14F-4D97-AF65-F5344CB8AC3E}">
        <p14:creationId xmlns:p14="http://schemas.microsoft.com/office/powerpoint/2010/main" val="28962763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B5BA6D2-9B9B-4FBB-929C-0C5F773318C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3" name="think-cell Slide" r:id="rId6" imgW="789" imgH="788" progId="TCLayout.ActiveDocument.1">
                  <p:embed/>
                </p:oleObj>
              </mc:Choice>
              <mc:Fallback>
                <p:oleObj name="think-cell Slide" r:id="rId6" imgW="789" imgH="788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B5BA6D2-9B9B-4FBB-929C-0C5F773318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1E57EB12-4025-49D6-BB34-9AE66CEAD81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85725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195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1B797C-D390-4BC9-B52A-A16B8FECB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575" y="1943100"/>
            <a:ext cx="8101905" cy="795338"/>
          </a:xfrm>
        </p:spPr>
        <p:txBody>
          <a:bodyPr>
            <a:normAutofit fontScale="90000"/>
          </a:bodyPr>
          <a:lstStyle/>
          <a:p>
            <a:r>
              <a:rPr lang="sv-SE" dirty="0"/>
              <a:t>Inriktning för nya systemstöd är helhetslösning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446EF-F5E9-4DEB-8048-0E465136BF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Ekonomi och projekthantering</a:t>
            </a:r>
          </a:p>
          <a:p>
            <a:r>
              <a:rPr lang="sv-SE" dirty="0"/>
              <a:t>E-handel och fakturahantering </a:t>
            </a:r>
          </a:p>
          <a:p>
            <a:r>
              <a:rPr lang="sv-SE" dirty="0"/>
              <a:t>Budget / prognos</a:t>
            </a:r>
          </a:p>
          <a:p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85BA8691-D818-4117-8E38-FBF3355FB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  <p:extLst>
      <p:ext uri="{BB962C8B-B14F-4D97-AF65-F5344CB8AC3E}">
        <p14:creationId xmlns:p14="http://schemas.microsoft.com/office/powerpoint/2010/main" val="33026269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8" name="Object 5" hidden="1">
            <a:extLst>
              <a:ext uri="{FF2B5EF4-FFF2-40B4-BE49-F238E27FC236}">
                <a16:creationId xmlns:a16="http://schemas.microsoft.com/office/drawing/2014/main" id="{3F5F81F4-C804-493A-B61F-FCE1798B2D8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192" y="85844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7" name="think-cell Slide" r:id="rId6" imgW="789" imgH="788" progId="TCLayout.ActiveDocument.1">
                  <p:embed/>
                </p:oleObj>
              </mc:Choice>
              <mc:Fallback>
                <p:oleObj name="think-cell Slide" r:id="rId6" imgW="789" imgH="788" progId="TCLayout.ActiveDocument.1">
                  <p:embed/>
                  <p:pic>
                    <p:nvPicPr>
                      <p:cNvPr id="60418" name="Object 5" hidden="1">
                        <a:extLst>
                          <a:ext uri="{FF2B5EF4-FFF2-40B4-BE49-F238E27FC236}">
                            <a16:creationId xmlns:a16="http://schemas.microsoft.com/office/drawing/2014/main" id="{3F5F81F4-C804-493A-B61F-FCE1798B2D8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2" y="858442"/>
                        <a:ext cx="1190" cy="11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55E82BED-63BA-4168-908E-5CCEE27B2A3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85725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sv-SE" altLang="sv-SE" sz="1950" b="1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60426" name="Title 1">
            <a:extLst>
              <a:ext uri="{FF2B5EF4-FFF2-40B4-BE49-F238E27FC236}">
                <a16:creationId xmlns:a16="http://schemas.microsoft.com/office/drawing/2014/main" id="{95537F2B-070F-49EA-8842-215F123DA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622" y="1172766"/>
            <a:ext cx="8347472" cy="546497"/>
          </a:xfrm>
        </p:spPr>
        <p:txBody>
          <a:bodyPr/>
          <a:lstStyle/>
          <a:p>
            <a:r>
              <a:rPr lang="sv-SE" altLang="sv-SE" dirty="0"/>
              <a:t>Kravställning / upphandling består av många delar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C6731A-67C8-494D-93DC-BDFA321DD5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263" y="2636912"/>
            <a:ext cx="8161474" cy="2810830"/>
          </a:xfrm>
          <a:prstGeom prst="rect">
            <a:avLst/>
          </a:prstGeom>
        </p:spPr>
      </p:pic>
      <p:sp>
        <p:nvSpPr>
          <p:cNvPr id="18" name="Platshållare för sidfot 4">
            <a:extLst>
              <a:ext uri="{FF2B5EF4-FFF2-40B4-BE49-F238E27FC236}">
                <a16:creationId xmlns:a16="http://schemas.microsoft.com/office/drawing/2014/main" id="{05201F16-4AAF-4687-AC09-802B70E5071D}"/>
              </a:ext>
            </a:extLst>
          </p:cNvPr>
          <p:cNvSpPr txBox="1">
            <a:spLocks/>
          </p:cNvSpPr>
          <p:nvPr/>
        </p:nvSpPr>
        <p:spPr>
          <a:xfrm>
            <a:off x="547688" y="6381750"/>
            <a:ext cx="5881687" cy="3095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sv-SE"/>
            </a:defPPr>
            <a:lvl1pPr algn="l" rtl="0" eaLnBrk="0" fontAlgn="base" hangingPunct="0">
              <a:lnSpc>
                <a:spcPts val="29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rgbClr val="002F5F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  <a:endParaRPr lang="sv-SE" altLang="sv-SE" sz="1200" dirty="0">
              <a:solidFill>
                <a:srgbClr val="000000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490" name="Object 6" hidden="1">
            <a:extLst>
              <a:ext uri="{FF2B5EF4-FFF2-40B4-BE49-F238E27FC236}">
                <a16:creationId xmlns:a16="http://schemas.microsoft.com/office/drawing/2014/main" id="{E074FA81-D750-4109-818F-08CB41AF531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192" y="85844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1" name="think-cell Slide" r:id="rId6" imgW="789" imgH="788" progId="TCLayout.ActiveDocument.1">
                  <p:embed/>
                </p:oleObj>
              </mc:Choice>
              <mc:Fallback>
                <p:oleObj name="think-cell Slide" r:id="rId6" imgW="789" imgH="788" progId="TCLayout.ActiveDocument.1">
                  <p:embed/>
                  <p:pic>
                    <p:nvPicPr>
                      <p:cNvPr id="63490" name="Object 6" hidden="1">
                        <a:extLst>
                          <a:ext uri="{FF2B5EF4-FFF2-40B4-BE49-F238E27FC236}">
                            <a16:creationId xmlns:a16="http://schemas.microsoft.com/office/drawing/2014/main" id="{E074FA81-D750-4109-818F-08CB41AF531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2" y="858442"/>
                        <a:ext cx="1190" cy="11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948B3372-BDB8-4ECE-88B6-5A6B2E50BC0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85725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sv-SE" altLang="sv-SE" sz="1725" b="1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577A26-D0D0-46B3-A38D-7CAE98C26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418" y="1322785"/>
            <a:ext cx="7705005" cy="59650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sv-SE" dirty="0"/>
              <a:t>Projektet har fortsatt stort fokus på att säkerställa god involvering i verksamheten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F9B014-815E-4B0C-BED3-D5DC945D15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3418" y="2448382"/>
            <a:ext cx="8209062" cy="3247542"/>
          </a:xfrm>
          <a:prstGeom prst="rect">
            <a:avLst/>
          </a:prstGeom>
        </p:spPr>
      </p:pic>
      <p:sp>
        <p:nvSpPr>
          <p:cNvPr id="18" name="Platshållare för sidfot 4">
            <a:extLst>
              <a:ext uri="{FF2B5EF4-FFF2-40B4-BE49-F238E27FC236}">
                <a16:creationId xmlns:a16="http://schemas.microsoft.com/office/drawing/2014/main" id="{5C3C206A-52BE-4567-ABC2-2581BC5DA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679FE7E-883C-4944-83A9-D5AA8D794D8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5" name="think-cell Slide" r:id="rId6" imgW="789" imgH="788" progId="TCLayout.ActiveDocument.1">
                  <p:embed/>
                </p:oleObj>
              </mc:Choice>
              <mc:Fallback>
                <p:oleObj name="think-cell Slide" r:id="rId6" imgW="789" imgH="7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679FE7E-883C-4944-83A9-D5AA8D794D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E3FAA363-C5F2-44D8-A3F4-7FC38F4C752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85725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195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65538" name="Rubrik 3">
            <a:extLst>
              <a:ext uri="{FF2B5EF4-FFF2-40B4-BE49-F238E27FC236}">
                <a16:creationId xmlns:a16="http://schemas.microsoft.com/office/drawing/2014/main" id="{86BEF7D8-0A59-4DB1-A206-7D9701A6A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766" y="1877616"/>
            <a:ext cx="7290197" cy="596503"/>
          </a:xfrm>
        </p:spPr>
        <p:txBody>
          <a:bodyPr/>
          <a:lstStyle/>
          <a:p>
            <a:r>
              <a:rPr lang="sv-SE" altLang="sv-SE" dirty="0"/>
              <a:t>Vad händer nu kring systemstöd?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99A9AA56-9A8E-49D4-B67D-1D35CB96F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766" y="2639616"/>
            <a:ext cx="7236619" cy="2571750"/>
          </a:xfrm>
        </p:spPr>
        <p:txBody>
          <a:bodyPr/>
          <a:lstStyle/>
          <a:p>
            <a:pPr>
              <a:defRPr/>
            </a:pPr>
            <a:r>
              <a:rPr lang="sv-SE" dirty="0"/>
              <a:t>Publicering av upphandling (sep/okt 2020)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Granskning och utvärdering av anbud </a:t>
            </a:r>
          </a:p>
          <a:p>
            <a:pPr marL="0" indent="0">
              <a:buNone/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Tilldelningsbeslut och kontrakt (jan 2021)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Projektplanering och start av införande (feb 2021)</a:t>
            </a:r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B5D2E306-5F8B-4DDF-8F61-187A18278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  <p:extLst>
      <p:ext uri="{BB962C8B-B14F-4D97-AF65-F5344CB8AC3E}">
        <p14:creationId xmlns:p14="http://schemas.microsoft.com/office/powerpoint/2010/main" val="263113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ubrik 1">
            <a:extLst>
              <a:ext uri="{FF2B5EF4-FFF2-40B4-BE49-F238E27FC236}">
                <a16:creationId xmlns:a16="http://schemas.microsoft.com/office/drawing/2014/main" id="{5FFBF16B-D830-4C93-9315-F0CF4285A5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4213" y="2276475"/>
            <a:ext cx="6954837" cy="2376488"/>
          </a:xfrm>
        </p:spPr>
        <p:txBody>
          <a:bodyPr/>
          <a:lstStyle/>
          <a:p>
            <a:r>
              <a:rPr lang="sv-SE" altLang="sv-SE" sz="2800" b="1" dirty="0">
                <a:latin typeface="Calibri" panose="020F0502020204030204" pitchFamily="34" charset="0"/>
                <a:cs typeface="Calibri" panose="020F0502020204030204" pitchFamily="34" charset="0"/>
              </a:rPr>
              <a:t>Övrig information</a:t>
            </a:r>
            <a:endParaRPr lang="sv-SE" altLang="sv-SE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5287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ubrik 1">
            <a:extLst>
              <a:ext uri="{FF2B5EF4-FFF2-40B4-BE49-F238E27FC236}">
                <a16:creationId xmlns:a16="http://schemas.microsoft.com/office/drawing/2014/main" id="{8C220634-9E85-4E94-81E5-38D21B81A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575" y="692150"/>
            <a:ext cx="6848475" cy="720725"/>
          </a:xfrm>
        </p:spPr>
        <p:txBody>
          <a:bodyPr/>
          <a:lstStyle/>
          <a:p>
            <a:r>
              <a:rPr lang="sv-SE" altLang="sv-SE" dirty="0">
                <a:latin typeface="Calibri" panose="020F0502020204030204" pitchFamily="34" charset="0"/>
                <a:cs typeface="Calibri" panose="020F0502020204030204" pitchFamily="34" charset="0"/>
              </a:rPr>
              <a:t>Ny layout på Medarbetarwebben</a:t>
            </a:r>
          </a:p>
        </p:txBody>
      </p:sp>
      <p:pic>
        <p:nvPicPr>
          <p:cNvPr id="93187" name="Platshållare för innehåll 4">
            <a:extLst>
              <a:ext uri="{FF2B5EF4-FFF2-40B4-BE49-F238E27FC236}">
                <a16:creationId xmlns:a16="http://schemas.microsoft.com/office/drawing/2014/main" id="{50588B99-B060-44E1-87FE-D322B3402C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1196975"/>
            <a:ext cx="7881938" cy="4895850"/>
          </a:xfr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F6FE76B-A3CA-4FB9-9E33-6D2567776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ubrik 1">
            <a:extLst>
              <a:ext uri="{FF2B5EF4-FFF2-40B4-BE49-F238E27FC236}">
                <a16:creationId xmlns:a16="http://schemas.microsoft.com/office/drawing/2014/main" id="{9BDF1BAC-922C-4F29-80A6-B520696D61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188" y="476250"/>
            <a:ext cx="7200900" cy="576263"/>
          </a:xfrm>
        </p:spPr>
        <p:txBody>
          <a:bodyPr/>
          <a:lstStyle/>
          <a:p>
            <a:pPr eaLnBrk="1" hangingPunct="1"/>
            <a:r>
              <a:rPr lang="sv-SE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Debitering lokalkostnader 2020</a:t>
            </a:r>
          </a:p>
        </p:txBody>
      </p:sp>
      <p:sp>
        <p:nvSpPr>
          <p:cNvPr id="94211" name="Platshållare för innehåll 2">
            <a:extLst>
              <a:ext uri="{FF2B5EF4-FFF2-40B4-BE49-F238E27FC236}">
                <a16:creationId xmlns:a16="http://schemas.microsoft.com/office/drawing/2014/main" id="{EDD7E24A-4928-4BDB-AD60-74217D22CC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55650" y="1341438"/>
            <a:ext cx="7246938" cy="4175794"/>
          </a:xfrm>
        </p:spPr>
        <p:txBody>
          <a:bodyPr/>
          <a:lstStyle/>
          <a:p>
            <a:pPr marL="0" indent="0" eaLnBrk="1" hangingPunct="1">
              <a:buFont typeface="Verdana" panose="020B0604030504040204" pitchFamily="34" charset="0"/>
              <a:buNone/>
            </a:pPr>
            <a:endParaRPr lang="sv-SE" altLang="sv-SE" i="1" dirty="0"/>
          </a:p>
          <a:p>
            <a:pPr marL="0" indent="0" eaLnBrk="1" hangingPunct="1">
              <a:buFont typeface="Verdana" panose="020B0604030504040204" pitchFamily="34" charset="0"/>
              <a:buNone/>
            </a:pPr>
            <a:r>
              <a:rPr lang="sv-SE" altLang="sv-SE" dirty="0">
                <a:latin typeface="Calibri" panose="020F0502020204030204" pitchFamily="34" charset="0"/>
                <a:cs typeface="Calibri" panose="020F0502020204030204" pitchFamily="34" charset="0"/>
              </a:rPr>
              <a:t>Från och med januari 2020 debiteras hyreskostnaderna månadsvis.</a:t>
            </a:r>
          </a:p>
          <a:p>
            <a:pPr marL="0" indent="0" eaLnBrk="1" hangingPunct="1">
              <a:buFont typeface="Verdana" panose="020B0604030504040204" pitchFamily="34" charset="0"/>
              <a:buNone/>
            </a:pPr>
            <a:r>
              <a:rPr lang="sv-SE" altLang="sv-SE" dirty="0">
                <a:latin typeface="Calibri" panose="020F0502020204030204" pitchFamily="34" charset="0"/>
                <a:cs typeface="Calibri" panose="020F0502020204030204" pitchFamily="34" charset="0"/>
              </a:rPr>
              <a:t>Rapportering sker dock fortfarande kvartalsvis.</a:t>
            </a:r>
          </a:p>
          <a:p>
            <a:pPr marL="0" indent="0" eaLnBrk="1" hangingPunct="1">
              <a:buFont typeface="Verdana" panose="020B0604030504040204" pitchFamily="34" charset="0"/>
              <a:buNone/>
            </a:pPr>
            <a:endParaRPr lang="sv-SE" alt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Font typeface="Verdana" panose="020B0604030504040204" pitchFamily="34" charset="0"/>
              <a:buNone/>
            </a:pPr>
            <a:r>
              <a:rPr lang="sv-SE" altLang="sv-SE" dirty="0">
                <a:latin typeface="Calibri" panose="020F0502020204030204" pitchFamily="34" charset="0"/>
                <a:cs typeface="Calibri" panose="020F0502020204030204" pitchFamily="34" charset="0"/>
              </a:rPr>
              <a:t>Debiteringen grundas på tecknat upplåtelseavtal.</a:t>
            </a:r>
          </a:p>
          <a:p>
            <a:pPr marL="0" indent="0" eaLnBrk="1" hangingPunct="1">
              <a:buFont typeface="Verdana" panose="020B0604030504040204" pitchFamily="34" charset="0"/>
              <a:buNone/>
            </a:pPr>
            <a:r>
              <a:rPr lang="sv-SE" altLang="sv-S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eaLnBrk="1" hangingPunct="1">
              <a:buFont typeface="Verdana" panose="020B0604030504040204" pitchFamily="34" charset="0"/>
              <a:buNone/>
            </a:pPr>
            <a:r>
              <a:rPr lang="sv-SE" altLang="sv-SE" dirty="0">
                <a:latin typeface="Calibri" panose="020F0502020204030204" pitchFamily="34" charset="0"/>
                <a:cs typeface="Calibri" panose="020F0502020204030204" pitchFamily="34" charset="0"/>
              </a:rPr>
              <a:t>Frågor rörande upplåtelser och hyresnivå hänvisas till Fastighetsavdelningen via Serviceportalen.</a:t>
            </a:r>
          </a:p>
          <a:p>
            <a:pPr marL="0" indent="0" eaLnBrk="1" hangingPunct="1">
              <a:buFont typeface="Verdana" panose="020B0604030504040204" pitchFamily="34" charset="0"/>
              <a:buNone/>
            </a:pPr>
            <a:endParaRPr lang="sv-SE" alt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Font typeface="Verdana" panose="020B0604030504040204" pitchFamily="34" charset="0"/>
              <a:buNone/>
            </a:pPr>
            <a:br>
              <a:rPr lang="sv-SE" altLang="sv-SE" dirty="0"/>
            </a:br>
            <a:br>
              <a:rPr lang="sv-SE" altLang="sv-SE" dirty="0"/>
            </a:br>
            <a:endParaRPr lang="sv-SE" altLang="sv-SE" b="1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DC0DD5D-AAD0-4CFE-B2D3-EFDABD3D8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ubrik 1">
            <a:extLst>
              <a:ext uri="{FF2B5EF4-FFF2-40B4-BE49-F238E27FC236}">
                <a16:creationId xmlns:a16="http://schemas.microsoft.com/office/drawing/2014/main" id="{5DB48475-9015-4ED0-894F-D95EE0E7F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5650" y="620713"/>
            <a:ext cx="6850063" cy="1008062"/>
          </a:xfrm>
        </p:spPr>
        <p:txBody>
          <a:bodyPr/>
          <a:lstStyle/>
          <a:p>
            <a:r>
              <a:rPr lang="sv-SE" altLang="sv-SE" sz="2800" dirty="0">
                <a:latin typeface="Calibri" panose="020F0502020204030204" pitchFamily="34" charset="0"/>
                <a:ea typeface="Batang" panose="02030600000101010101" pitchFamily="18" charset="-127"/>
                <a:cs typeface="Calibri" panose="020F0502020204030204" pitchFamily="34" charset="0"/>
              </a:rPr>
              <a:t>Datum för debitering lokalkostnader 2020 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241E3BB2-C25E-401D-9675-A22823B99644}"/>
              </a:ext>
            </a:extLst>
          </p:cNvPr>
          <p:cNvSpPr txBox="1">
            <a:spLocks/>
          </p:cNvSpPr>
          <p:nvPr/>
        </p:nvSpPr>
        <p:spPr>
          <a:xfrm>
            <a:off x="755650" y="1305718"/>
            <a:ext cx="8027987" cy="4931569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342900" indent="-342900" algn="l" defTabSz="914400" rtl="0" eaLnBrk="1" latinLnBrk="0" hangingPunct="1">
              <a:lnSpc>
                <a:spcPts val="2900"/>
              </a:lnSpc>
              <a:spcBef>
                <a:spcPct val="20000"/>
              </a:spcBef>
              <a:buSzPct val="93000"/>
              <a:buFont typeface="Verdana" pitchFamily="34" charset="0"/>
              <a:buChar char="●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Verdana" pitchFamily="34" charset="0"/>
              <a:buNone/>
              <a:defRPr/>
            </a:pP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Återstående av kvartal 3 - 2020</a:t>
            </a:r>
          </a:p>
          <a:p>
            <a:pPr>
              <a:defRPr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1 september: Bokförs septemberdebitering</a:t>
            </a:r>
          </a:p>
          <a:p>
            <a:pPr marL="0" indent="0">
              <a:buFont typeface="Verdana" pitchFamily="34" charset="0"/>
              <a:buNone/>
              <a:defRPr/>
            </a:pP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Kvartal 4 - 2020</a:t>
            </a:r>
          </a:p>
          <a:p>
            <a:pPr>
              <a:defRPr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11 september: Sista dag för institutioner att anmäla lokalförändringar till Fastighetsavdelningen</a:t>
            </a:r>
          </a:p>
          <a:p>
            <a:pPr>
              <a:defRPr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12 oktober: Ekonomiavdelningen skickar ut hyresfil via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raindansare@su.se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defRPr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23 oktober: Sista dagen för konteringsändringar till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ekonomi@su.se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>
              <a:defRPr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30 oktober: Bokförs oktoberdebitering</a:t>
            </a:r>
          </a:p>
          <a:p>
            <a:pPr>
              <a:defRPr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2 november: Bokförs novemberdebitering</a:t>
            </a:r>
          </a:p>
          <a:p>
            <a:pPr>
              <a:defRPr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1 december: Bokförs decemberdebitering</a:t>
            </a:r>
          </a:p>
          <a:p>
            <a:pPr>
              <a:defRPr/>
            </a:pPr>
            <a:endParaRPr lang="sv-SE" sz="1200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1E813FC5-499E-47B7-841F-CEAB945D8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ubrik 1">
            <a:extLst>
              <a:ext uri="{FF2B5EF4-FFF2-40B4-BE49-F238E27FC236}">
                <a16:creationId xmlns:a16="http://schemas.microsoft.com/office/drawing/2014/main" id="{5D723F1A-0F73-46CA-B90F-8E5DC7797F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0574" y="1002880"/>
            <a:ext cx="6848475" cy="1009651"/>
          </a:xfrm>
        </p:spPr>
        <p:txBody>
          <a:bodyPr/>
          <a:lstStyle/>
          <a:p>
            <a:r>
              <a:rPr lang="sv-SE" altLang="sv-SE" sz="2400" dirty="0">
                <a:latin typeface="Calibri" panose="020F0502020204030204" pitchFamily="34" charset="0"/>
                <a:cs typeface="Calibri" panose="020F0502020204030204" pitchFamily="34" charset="0"/>
              </a:rPr>
              <a:t>Ändring av interna riktlinjer för signaturer enligt delegationsordning med anledning av coronaviruset</a:t>
            </a:r>
            <a:br>
              <a:rPr lang="sv-SE" altLang="sv-SE" sz="2800" dirty="0">
                <a:solidFill>
                  <a:srgbClr val="262626"/>
                </a:solidFill>
                <a:cs typeface="Times New Roman" panose="02020603050405020304" pitchFamily="18" charset="0"/>
              </a:rPr>
            </a:br>
            <a:endParaRPr lang="sv-SE" alt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E6565F1-E8F8-4081-B477-EAD79E08A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" y="1989138"/>
            <a:ext cx="6848475" cy="403225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sv-SE" sz="24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OBS! Kravet på fysiska signaturer tas tillfälligt bort för interna dokument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sv-SE" sz="800" b="1" dirty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FontTx/>
              <a:buNone/>
              <a:defRPr/>
            </a:pPr>
            <a:r>
              <a:rPr lang="sv-SE" i="1" dirty="0">
                <a:latin typeface="Calibri" panose="020F0502020204030204" pitchFamily="34" charset="0"/>
                <a:cs typeface="Calibri" panose="020F0502020204030204" pitchFamily="34" charset="0"/>
              </a:rPr>
              <a:t>Bokföringsorder</a:t>
            </a: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Lägg in ett ärende i Serviceportalen och bifoga bokföringsorder och underlag enligt vanlig rutin. Om fysisk signatur saknas, bifoga </a:t>
            </a:r>
            <a:r>
              <a:rPr lang="sv-SE" u="sng" dirty="0">
                <a:latin typeface="Calibri" panose="020F0502020204030204" pitchFamily="34" charset="0"/>
                <a:cs typeface="Calibri" panose="020F0502020204030204" pitchFamily="34" charset="0"/>
              </a:rPr>
              <a:t>godkännande via mail från prefekt/motsvarande i </a:t>
            </a:r>
            <a:r>
              <a:rPr lang="sv-SE" u="sng" dirty="0" err="1">
                <a:latin typeface="Calibri" panose="020F0502020204030204" pitchFamily="34" charset="0"/>
                <a:cs typeface="Calibri" panose="020F0502020204030204" pitchFamily="34" charset="0"/>
              </a:rPr>
              <a:t>pdf-format</a:t>
            </a:r>
            <a:r>
              <a:rPr lang="sv-SE" u="sng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sv-SE" u="sng" dirty="0">
                <a:latin typeface="Calibri" panose="020F0502020204030204" pitchFamily="34" charset="0"/>
                <a:cs typeface="Calibri" panose="020F0502020204030204" pitchFamily="34" charset="0"/>
              </a:rPr>
              <a:t>Original behöver inte skickas via internpost</a:t>
            </a: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Tx/>
              <a:buNone/>
              <a:defRPr/>
            </a:pPr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CAF002F-7855-405E-8398-7EA322962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ubrik 1">
            <a:extLst>
              <a:ext uri="{FF2B5EF4-FFF2-40B4-BE49-F238E27FC236}">
                <a16:creationId xmlns:a16="http://schemas.microsoft.com/office/drawing/2014/main" id="{517D18FE-37D5-490F-BDAF-B28F833AD5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560" y="740455"/>
            <a:ext cx="6848475" cy="1295400"/>
          </a:xfrm>
        </p:spPr>
        <p:txBody>
          <a:bodyPr/>
          <a:lstStyle/>
          <a:p>
            <a:r>
              <a:rPr lang="sv-SE" altLang="sv-SE" sz="2400" dirty="0">
                <a:latin typeface="Calibri" panose="020F0502020204030204" pitchFamily="34" charset="0"/>
                <a:cs typeface="Calibri" panose="020F0502020204030204" pitchFamily="34" charset="0"/>
              </a:rPr>
              <a:t>Forts. ändring av interna riktlinjer för signaturer enligt delegationsordning med anledning av coronaviruset</a:t>
            </a:r>
            <a:br>
              <a:rPr lang="sv-SE" altLang="sv-SE" sz="2400" dirty="0">
                <a:solidFill>
                  <a:srgbClr val="262626"/>
                </a:solidFill>
                <a:cs typeface="Times New Roman" panose="02020603050405020304" pitchFamily="18" charset="0"/>
              </a:rPr>
            </a:br>
            <a:endParaRPr lang="sv-SE" altLang="sv-SE" sz="2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2EF0BD6-4BE4-479A-9CA6-33E37BAF6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" y="1916832"/>
            <a:ext cx="7958138" cy="3384376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sv-SE" i="1" dirty="0"/>
          </a:p>
          <a:p>
            <a:pPr marL="0" indent="0">
              <a:buFontTx/>
              <a:buNone/>
              <a:defRPr/>
            </a:pPr>
            <a:r>
              <a:rPr lang="sv-SE" i="1" dirty="0">
                <a:latin typeface="Calibri" panose="020F0502020204030204" pitchFamily="34" charset="0"/>
                <a:cs typeface="Calibri" panose="020F0502020204030204" pitchFamily="34" charset="0"/>
              </a:rPr>
              <a:t>Projektupplägg</a:t>
            </a: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Beställning av nytt projektnummer görs via Serviceportalen enligt ordinarie rutin. </a:t>
            </a:r>
          </a:p>
          <a:p>
            <a:pPr marL="0" indent="0">
              <a:buNone/>
              <a:defRPr/>
            </a:pP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För bidrag som beviljas via Prisma bifogas dokumentet </a:t>
            </a:r>
            <a:r>
              <a:rPr lang="sv-SE" u="sng" dirty="0">
                <a:latin typeface="Calibri" panose="020F0502020204030204" pitchFamily="34" charset="0"/>
                <a:cs typeface="Calibri" panose="020F0502020204030204" pitchFamily="34" charset="0"/>
              </a:rPr>
              <a:t>”Signeringsinformation för godkännande av villkor”</a:t>
            </a: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(där den elektroniska signaturen framgår).</a:t>
            </a:r>
          </a:p>
          <a:p>
            <a:pPr>
              <a:defRPr/>
            </a:pPr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6CF16D4-5473-46BC-8C22-83B607D07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ubrik 1">
            <a:extLst>
              <a:ext uri="{FF2B5EF4-FFF2-40B4-BE49-F238E27FC236}">
                <a16:creationId xmlns:a16="http://schemas.microsoft.com/office/drawing/2014/main" id="{0C2C860A-186A-45C8-BDAF-D6BC8F2725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92931" y="548680"/>
            <a:ext cx="6848475" cy="1295400"/>
          </a:xfrm>
        </p:spPr>
        <p:txBody>
          <a:bodyPr/>
          <a:lstStyle/>
          <a:p>
            <a:r>
              <a:rPr lang="sv-SE" altLang="sv-SE" sz="2400" dirty="0">
                <a:latin typeface="Calibri" panose="020F0502020204030204" pitchFamily="34" charset="0"/>
                <a:cs typeface="Calibri" panose="020F0502020204030204" pitchFamily="34" charset="0"/>
              </a:rPr>
              <a:t>Forts. ändring av interna riktlinjer för signaturer enligt delegationsordning med anledning av coronaviruset</a:t>
            </a:r>
            <a:br>
              <a:rPr lang="sv-SE" altLang="sv-SE" sz="2400" dirty="0">
                <a:solidFill>
                  <a:srgbClr val="262626"/>
                </a:solidFill>
                <a:cs typeface="Times New Roman" panose="02020603050405020304" pitchFamily="18" charset="0"/>
              </a:rPr>
            </a:br>
            <a:br>
              <a:rPr lang="sv-SE" altLang="sv-SE" sz="2400" dirty="0">
                <a:solidFill>
                  <a:srgbClr val="262626"/>
                </a:solidFill>
                <a:cs typeface="Times New Roman" panose="02020603050405020304" pitchFamily="18" charset="0"/>
              </a:rPr>
            </a:br>
            <a:endParaRPr lang="sv-SE" altLang="sv-SE" sz="2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95A77B8-4F35-4337-A379-550CF4CB1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931" y="2002575"/>
            <a:ext cx="7958138" cy="3442649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sv-SE" i="1" dirty="0">
                <a:latin typeface="Calibri" panose="020F0502020204030204" pitchFamily="34" charset="0"/>
                <a:cs typeface="Calibri" panose="020F0502020204030204" pitchFamily="34" charset="0"/>
              </a:rPr>
              <a:t>Bidrag- och uppdragsavtal</a:t>
            </a:r>
          </a:p>
          <a:p>
            <a:pPr>
              <a:defRPr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Varje fakultet har rutiner för beredning av avtal/överenskommelser på </a:t>
            </a:r>
            <a:r>
              <a:rPr lang="sv-SE" u="sng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www.su.se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och det finns en allmän vägledning gällande avtal i </a:t>
            </a:r>
            <a:r>
              <a:rPr lang="sv-SE" dirty="0" err="1">
                <a:latin typeface="Calibri" panose="020F0502020204030204" pitchFamily="34" charset="0"/>
                <a:cs typeface="Calibri" panose="020F0502020204030204" pitchFamily="34" charset="0"/>
              </a:rPr>
              <a:t>corona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-tider på Medarbetarwebben, se länk: </a:t>
            </a:r>
            <a:r>
              <a:rPr lang="sv-SE" u="sng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Vägledning avtal i Corona tider</a:t>
            </a:r>
            <a:endParaRPr lang="sv-SE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Vid frågor kring nya avtal hänvisar vi till Stockholms universitets jurister vid Rättssekretariatet</a:t>
            </a:r>
            <a:r>
              <a:rPr lang="sv-SE" dirty="0"/>
              <a:t>.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EFE8F21-4038-4EF7-AC60-4CEE84A73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ubrik 1">
            <a:extLst>
              <a:ext uri="{FF2B5EF4-FFF2-40B4-BE49-F238E27FC236}">
                <a16:creationId xmlns:a16="http://schemas.microsoft.com/office/drawing/2014/main" id="{1D5F64ED-0838-448C-8BD4-DEB20464E4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476250"/>
            <a:ext cx="7099300" cy="360363"/>
          </a:xfrm>
        </p:spPr>
        <p:txBody>
          <a:bodyPr/>
          <a:lstStyle/>
          <a:p>
            <a:r>
              <a:rPr lang="sv-SE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Inventering</a:t>
            </a:r>
            <a:endParaRPr lang="en-US" alt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55EA84-5568-4CFD-BBC6-00992E157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8" y="1196975"/>
            <a:ext cx="8207375" cy="482441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Den årliga inventeringen sker per den 30 </a:t>
            </a: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september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2020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Resultatet av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inventeringen ska vara Ekonomiavdelningen tillhanda senast </a:t>
            </a:r>
            <a:b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v-SE" u="sng" dirty="0">
                <a:latin typeface="Calibri" panose="020F0502020204030204" pitchFamily="34" charset="0"/>
                <a:cs typeface="Calibri" panose="020F0502020204030204" pitchFamily="34" charset="0"/>
              </a:rPr>
              <a:t>23 november 2020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defRPr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Varje institution/motsvarande ska kunna styrka att anläggningar som redovisas finns i verksamheten.</a:t>
            </a:r>
          </a:p>
          <a:p>
            <a:pPr>
              <a:defRPr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Prefekt/motsvarande ska utse en </a:t>
            </a:r>
            <a:r>
              <a:rPr lang="sv-SE" b="1" i="1" dirty="0">
                <a:latin typeface="Calibri" panose="020F0502020204030204" pitchFamily="34" charset="0"/>
                <a:cs typeface="Calibri" panose="020F0502020204030204" pitchFamily="34" charset="0"/>
              </a:rPr>
              <a:t>inventeringsförrättare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som inte själv har direkt ansvar för anläggningstillgångarna. I vissa fall kan det vara lämpligt att utse mer än en inventeringsförrättare. </a:t>
            </a:r>
          </a:p>
          <a:p>
            <a:pPr>
              <a:defRPr/>
            </a:pPr>
            <a:r>
              <a:rPr lang="sv-SE" b="1" i="1" dirty="0">
                <a:latin typeface="Calibri" panose="020F0502020204030204" pitchFamily="34" charset="0"/>
                <a:cs typeface="Calibri" panose="020F0502020204030204" pitchFamily="34" charset="0"/>
              </a:rPr>
              <a:t>Inventeringsprotokoll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ska undertecknas av prefekt/motsvarande samt inventeringsförrättare.</a:t>
            </a:r>
          </a:p>
          <a:p>
            <a:pPr>
              <a:defRPr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Notera att på utrangeringsblanketten finns det möjlighet att ange om anläggningar saknas vid inventering. 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DBDC8A4-7D61-417D-82A4-0F07EEB5E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ubrik 1">
            <a:extLst>
              <a:ext uri="{FF2B5EF4-FFF2-40B4-BE49-F238E27FC236}">
                <a16:creationId xmlns:a16="http://schemas.microsoft.com/office/drawing/2014/main" id="{524862F7-4BB1-4142-8E8F-8CC2776538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0692" y="518883"/>
            <a:ext cx="6848475" cy="1295400"/>
          </a:xfrm>
        </p:spPr>
        <p:txBody>
          <a:bodyPr/>
          <a:lstStyle/>
          <a:p>
            <a:r>
              <a:rPr lang="sv-SE" altLang="sv-SE" sz="2400" dirty="0">
                <a:latin typeface="Calibri" panose="020F0502020204030204" pitchFamily="34" charset="0"/>
                <a:cs typeface="Calibri" panose="020F0502020204030204" pitchFamily="34" charset="0"/>
              </a:rPr>
              <a:t>Forts. ändring av interna riktlinjer för signaturer enligt delegationsordning med anledning av coronaviruset</a:t>
            </a:r>
            <a:endParaRPr lang="sv-SE" altLang="sv-SE" sz="2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13601D3-98B6-4315-83BF-7027AE1D1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692" y="1814283"/>
            <a:ext cx="7958138" cy="4392959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sv-SE" i="1" dirty="0">
                <a:latin typeface="Calibri" panose="020F0502020204030204" pitchFamily="34" charset="0"/>
                <a:cs typeface="Calibri" panose="020F0502020204030204" pitchFamily="34" charset="0"/>
              </a:rPr>
              <a:t>Behörigheter i ekonomisystemet</a:t>
            </a: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Lägg in ett ärende i Serviceportalen och bifoga underlag enligt vanlig rutin. Om fysisk signatur saknas, bifoga </a:t>
            </a:r>
            <a:r>
              <a:rPr lang="sv-SE" u="sng" dirty="0">
                <a:latin typeface="Calibri" panose="020F0502020204030204" pitchFamily="34" charset="0"/>
                <a:cs typeface="Calibri" panose="020F0502020204030204" pitchFamily="34" charset="0"/>
              </a:rPr>
              <a:t>godkännande via mail från administrativ chef i </a:t>
            </a:r>
            <a:r>
              <a:rPr lang="sv-SE" u="sng" dirty="0" err="1">
                <a:latin typeface="Calibri" panose="020F0502020204030204" pitchFamily="34" charset="0"/>
                <a:cs typeface="Calibri" panose="020F0502020204030204" pitchFamily="34" charset="0"/>
              </a:rPr>
              <a:t>pdf-format</a:t>
            </a:r>
            <a:r>
              <a:rPr lang="sv-SE" u="sng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sv-SE" u="sng" dirty="0">
                <a:latin typeface="Calibri" panose="020F0502020204030204" pitchFamily="34" charset="0"/>
                <a:cs typeface="Calibri" panose="020F0502020204030204" pitchFamily="34" charset="0"/>
              </a:rPr>
              <a:t>Original behöver inte skickas via internpost</a:t>
            </a:r>
          </a:p>
          <a:p>
            <a:pPr marL="0" indent="0">
              <a:buNone/>
              <a:defRPr/>
            </a:pP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sv-SE" i="1" dirty="0">
                <a:latin typeface="Calibri" panose="020F0502020204030204" pitchFamily="34" charset="0"/>
                <a:cs typeface="Calibri" panose="020F0502020204030204" pitchFamily="34" charset="0"/>
              </a:rPr>
              <a:t>Attest/utanordning i ekonomisystemet</a:t>
            </a: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Lägg in ett ärende i Serviceportalen och bifoga underlag enligt vanlig rutin. Om fysisk signatur saknas, bifoga </a:t>
            </a:r>
            <a:r>
              <a:rPr lang="sv-SE" u="sng" dirty="0">
                <a:latin typeface="Calibri" panose="020F0502020204030204" pitchFamily="34" charset="0"/>
                <a:cs typeface="Calibri" panose="020F0502020204030204" pitchFamily="34" charset="0"/>
              </a:rPr>
              <a:t>godkännande via mail från prefekt/motsvarande i PDF-format.</a:t>
            </a: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sv-SE" u="sng" dirty="0">
                <a:latin typeface="Calibri" panose="020F0502020204030204" pitchFamily="34" charset="0"/>
                <a:cs typeface="Calibri" panose="020F0502020204030204" pitchFamily="34" charset="0"/>
              </a:rPr>
              <a:t>Original behöver inte skickas via internpost</a:t>
            </a: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6266400-BDBE-45CC-9A88-904922223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ubrik 1">
            <a:extLst>
              <a:ext uri="{FF2B5EF4-FFF2-40B4-BE49-F238E27FC236}">
                <a16:creationId xmlns:a16="http://schemas.microsoft.com/office/drawing/2014/main" id="{8B36FDB6-691C-47A6-ADB5-12E557CBAB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549275"/>
            <a:ext cx="6848475" cy="935038"/>
          </a:xfrm>
        </p:spPr>
        <p:txBody>
          <a:bodyPr/>
          <a:lstStyle/>
          <a:p>
            <a:r>
              <a:rPr lang="sv-SE" altLang="sv-SE" sz="2400" dirty="0">
                <a:latin typeface="Calibri" panose="020F0502020204030204" pitchFamily="34" charset="0"/>
                <a:cs typeface="Calibri" panose="020F0502020204030204" pitchFamily="34" charset="0"/>
              </a:rPr>
              <a:t>Förskottsbetalningar till leverantörer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3DAFBCA-FECF-4395-9FEC-C3B74016A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" y="1484313"/>
            <a:ext cx="7958138" cy="4537075"/>
          </a:xfrm>
        </p:spPr>
        <p:txBody>
          <a:bodyPr/>
          <a:lstStyle/>
          <a:p>
            <a:pPr>
              <a:defRPr/>
            </a:pPr>
            <a:r>
              <a:rPr lang="sv-SE" sz="2400" dirty="0">
                <a:latin typeface="Calibri" panose="020F0502020204030204" pitchFamily="34" charset="0"/>
                <a:cs typeface="Calibri" panose="020F0502020204030204" pitchFamily="34" charset="0"/>
              </a:rPr>
              <a:t>Ekonomiavdelningen avråder från att acceptera förskottsbetalning i samband med köp av varor och tjänster. </a:t>
            </a:r>
          </a:p>
          <a:p>
            <a:pPr marL="0" indent="0">
              <a:buFontTx/>
              <a:buNone/>
              <a:defRPr/>
            </a:pPr>
            <a:endParaRPr lang="sv-SE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sv-SE" sz="2400" dirty="0">
                <a:latin typeface="Calibri" panose="020F0502020204030204" pitchFamily="34" charset="0"/>
                <a:cs typeface="Calibri" panose="020F0502020204030204" pitchFamily="34" charset="0"/>
              </a:rPr>
              <a:t>Detta strider ofta mot de gällande ramavtal som SU har med upphandlade leverantörer.</a:t>
            </a:r>
          </a:p>
          <a:p>
            <a:pPr marL="0" indent="0">
              <a:buFontTx/>
              <a:buNone/>
              <a:defRPr/>
            </a:pPr>
            <a:endParaRPr lang="sv-SE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sv-SE" sz="2400" dirty="0">
                <a:latin typeface="Calibri" panose="020F0502020204030204" pitchFamily="34" charset="0"/>
                <a:cs typeface="Calibri" panose="020F0502020204030204" pitchFamily="34" charset="0"/>
              </a:rPr>
              <a:t>Med tanke på rådande omständigheter är det också en stor risk att betala i förskott till leverantörer särskilt i vissa branscher.</a:t>
            </a:r>
          </a:p>
          <a:p>
            <a:pPr marL="0" indent="0">
              <a:buFontTx/>
              <a:buNone/>
              <a:defRPr/>
            </a:pP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Tx/>
              <a:buNone/>
              <a:defRPr/>
            </a:pPr>
            <a:endParaRPr lang="sv-SE" b="1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973BA2F-D9A4-4506-A8A5-623AFC5E3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ubrik 1">
            <a:extLst>
              <a:ext uri="{FF2B5EF4-FFF2-40B4-BE49-F238E27FC236}">
                <a16:creationId xmlns:a16="http://schemas.microsoft.com/office/drawing/2014/main" id="{99B64A02-53BA-426B-ABF9-D1487AF22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75" y="1498233"/>
            <a:ext cx="6848475" cy="863600"/>
          </a:xfrm>
        </p:spPr>
        <p:txBody>
          <a:bodyPr/>
          <a:lstStyle/>
          <a:p>
            <a:r>
              <a:rPr lang="sv-SE" altLang="sv-SE" dirty="0">
                <a:latin typeface="Calibri" panose="020F0502020204030204" pitchFamily="34" charset="0"/>
                <a:cs typeface="Calibri" panose="020F0502020204030204" pitchFamily="34" charset="0"/>
              </a:rPr>
              <a:t>Leverantörer</a:t>
            </a:r>
            <a:r>
              <a:rPr lang="sv-SE" altLang="sv-SE" dirty="0"/>
              <a:t> </a:t>
            </a:r>
            <a:r>
              <a:rPr lang="sv-SE" altLang="sv-SE" dirty="0">
                <a:latin typeface="Calibri" panose="020F0502020204030204" pitchFamily="34" charset="0"/>
                <a:cs typeface="Calibri" panose="020F0502020204030204" pitchFamily="34" charset="0"/>
              </a:rPr>
              <a:t>med F-skatt</a:t>
            </a:r>
          </a:p>
        </p:txBody>
      </p:sp>
      <p:sp>
        <p:nvSpPr>
          <p:cNvPr id="110595" name="Platshållare för innehåll 2">
            <a:extLst>
              <a:ext uri="{FF2B5EF4-FFF2-40B4-BE49-F238E27FC236}">
                <a16:creationId xmlns:a16="http://schemas.microsoft.com/office/drawing/2014/main" id="{83AE83B1-A100-44F7-AE5B-C1CC46BB6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257" y="2564904"/>
            <a:ext cx="7453833" cy="2520677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sv-SE" altLang="sv-SE" sz="2400" dirty="0">
                <a:latin typeface="Calibri" panose="020F0502020204030204" pitchFamily="34" charset="0"/>
                <a:cs typeface="Calibri" panose="020F0502020204030204" pitchFamily="34" charset="0"/>
              </a:rPr>
              <a:t>Vi vill påminna om att det är de upphandlade leverantörer som ska användas enligt våra rutiner.</a:t>
            </a:r>
          </a:p>
          <a:p>
            <a:pPr marL="0" indent="0">
              <a:buFontTx/>
              <a:buNone/>
            </a:pPr>
            <a:endParaRPr lang="sv-SE" altLang="sv-SE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Tx/>
              <a:buNone/>
            </a:pPr>
            <a:r>
              <a:rPr lang="sv-SE" altLang="sv-SE" sz="2400" dirty="0">
                <a:latin typeface="Calibri" panose="020F0502020204030204" pitchFamily="34" charset="0"/>
                <a:cs typeface="Calibri" panose="020F0502020204030204" pitchFamily="34" charset="0"/>
              </a:rPr>
              <a:t>SU ska inte använda sig av leverantörer som saknar F-skatt.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E40EB85-EFE9-41BA-ADB9-AE0223BF9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ubrik 1">
            <a:extLst>
              <a:ext uri="{FF2B5EF4-FFF2-40B4-BE49-F238E27FC236}">
                <a16:creationId xmlns:a16="http://schemas.microsoft.com/office/drawing/2014/main" id="{EB2D9D7D-518C-4B44-A739-AFBE89D950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419100"/>
            <a:ext cx="7272337" cy="503238"/>
          </a:xfrm>
        </p:spPr>
        <p:txBody>
          <a:bodyPr/>
          <a:lstStyle/>
          <a:p>
            <a:r>
              <a:rPr lang="sv-SE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Övrigt</a:t>
            </a: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C694F8F-77BE-4941-A438-825A2D1E3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052513"/>
            <a:ext cx="7704138" cy="4968875"/>
          </a:xfrm>
          <a:extLst/>
        </p:spPr>
        <p:txBody>
          <a:bodyPr/>
          <a:lstStyle/>
          <a:p>
            <a:pPr marL="257175" indent="-257175" defTabSz="685800" eaLnBrk="1" fontAlgn="auto" hangingPunct="1">
              <a:lnSpc>
                <a:spcPts val="2175"/>
              </a:lnSpc>
              <a:spcAft>
                <a:spcPts val="0"/>
              </a:spcAft>
              <a:buSzPct val="93000"/>
              <a:buFont typeface="Verdana" panose="020B0604030504040204" pitchFamily="34" charset="0"/>
              <a:buChar char="●"/>
              <a:defRPr/>
            </a:pPr>
            <a:endParaRPr lang="sv-SE" sz="1500" kern="1200" dirty="0">
              <a:ea typeface="Verdana" pitchFamily="34" charset="0"/>
            </a:endParaRPr>
          </a:p>
          <a:p>
            <a:pPr marL="257175" indent="-257175" defTabSz="685800" eaLnBrk="1" fontAlgn="auto" hangingPunct="1">
              <a:lnSpc>
                <a:spcPct val="100000"/>
              </a:lnSpc>
              <a:spcAft>
                <a:spcPts val="0"/>
              </a:spcAft>
              <a:buSzPct val="93000"/>
              <a:buFont typeface="Verdana" panose="020B0604030504040204" pitchFamily="34" charset="0"/>
              <a:buChar char="●"/>
              <a:defRPr/>
            </a:pPr>
            <a:r>
              <a:rPr lang="sv-SE" sz="2400" kern="1200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Det pågår uppdatering av ekonomihandboken</a:t>
            </a:r>
          </a:p>
          <a:p>
            <a:pPr marL="257175" indent="-257175" defTabSz="685800" eaLnBrk="1" fontAlgn="auto" hangingPunct="1">
              <a:lnSpc>
                <a:spcPct val="100000"/>
              </a:lnSpc>
              <a:spcAft>
                <a:spcPts val="0"/>
              </a:spcAft>
              <a:buSzPct val="93000"/>
              <a:buFont typeface="Verdana" panose="020B0604030504040204" pitchFamily="34" charset="0"/>
              <a:buChar char="●"/>
              <a:defRPr/>
            </a:pPr>
            <a:endParaRPr lang="sv-SE" sz="2400" kern="1200" dirty="0"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  <a:p>
            <a:pPr marL="257175" indent="-257175" defTabSz="685800" eaLnBrk="1" fontAlgn="auto" hangingPunct="1">
              <a:lnSpc>
                <a:spcPct val="100000"/>
              </a:lnSpc>
              <a:spcAft>
                <a:spcPts val="0"/>
              </a:spcAft>
              <a:buSzPct val="93000"/>
              <a:buFont typeface="Verdana" panose="020B0604030504040204" pitchFamily="34" charset="0"/>
              <a:buChar char="●"/>
              <a:defRPr/>
            </a:pPr>
            <a:r>
              <a:rPr lang="sv-SE" sz="2400" kern="1200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Riksrevisionens löpande granskning – v. 40 &amp; v. 46</a:t>
            </a:r>
          </a:p>
          <a:p>
            <a:pPr marL="0" indent="0" defTabSz="685800" eaLnBrk="1" fontAlgn="auto" hangingPunct="1">
              <a:lnSpc>
                <a:spcPct val="100000"/>
              </a:lnSpc>
              <a:spcAft>
                <a:spcPts val="0"/>
              </a:spcAft>
              <a:buSzPct val="93000"/>
              <a:buFontTx/>
              <a:buNone/>
              <a:defRPr/>
            </a:pPr>
            <a:endParaRPr lang="sv-SE" sz="2400" kern="1200" dirty="0"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  <a:p>
            <a:pPr marL="257175" indent="-257175" defTabSz="685800" eaLnBrk="1" fontAlgn="auto" hangingPunct="1">
              <a:lnSpc>
                <a:spcPct val="100000"/>
              </a:lnSpc>
              <a:spcAft>
                <a:spcPts val="0"/>
              </a:spcAft>
              <a:buSzPct val="93000"/>
              <a:buFont typeface="Verdana" panose="020B0604030504040204" pitchFamily="34" charset="0"/>
              <a:buChar char="●"/>
              <a:defRPr/>
            </a:pPr>
            <a:r>
              <a:rPr lang="sv-SE" sz="2400" kern="1200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Ekonomiinformation inför T3 </a:t>
            </a:r>
          </a:p>
          <a:p>
            <a:pPr defTabSz="685800" eaLnBrk="1" fontAlgn="auto" hangingPunct="1">
              <a:lnSpc>
                <a:spcPct val="100000"/>
              </a:lnSpc>
              <a:spcAft>
                <a:spcPts val="0"/>
              </a:spcAft>
              <a:buSzPct val="93000"/>
              <a:buFontTx/>
              <a:buChar char="-"/>
              <a:defRPr/>
            </a:pPr>
            <a:r>
              <a:rPr lang="sv-SE" sz="2400" kern="1200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20/11 kl.09.15 - 11.30, via Zoom</a:t>
            </a:r>
          </a:p>
          <a:p>
            <a:pPr defTabSz="685800" eaLnBrk="1" fontAlgn="auto" hangingPunct="1">
              <a:lnSpc>
                <a:spcPct val="100000"/>
              </a:lnSpc>
              <a:spcAft>
                <a:spcPts val="0"/>
              </a:spcAft>
              <a:buSzPct val="93000"/>
              <a:buFontTx/>
              <a:buChar char="-"/>
              <a:defRPr/>
            </a:pPr>
            <a:r>
              <a:rPr lang="sv-SE" sz="2400" kern="1200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26/11 kl.13.15 - 15.30, via Zoom</a:t>
            </a:r>
          </a:p>
          <a:p>
            <a:pPr marL="257175" indent="-257175" defTabSz="685800" eaLnBrk="1" fontAlgn="auto" hangingPunct="1">
              <a:lnSpc>
                <a:spcPct val="100000"/>
              </a:lnSpc>
              <a:spcAft>
                <a:spcPts val="0"/>
              </a:spcAft>
              <a:buSzPct val="93000"/>
              <a:buFont typeface="Verdana" panose="020B0604030504040204" pitchFamily="34" charset="0"/>
              <a:buChar char="●"/>
              <a:defRPr/>
            </a:pPr>
            <a:endParaRPr lang="sv-SE" sz="2400" kern="1200" dirty="0">
              <a:ea typeface="Verdana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756B04A-4B04-401A-B44D-D831569F5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/>
          <p:cNvSpPr txBox="1"/>
          <p:nvPr/>
        </p:nvSpPr>
        <p:spPr>
          <a:xfrm>
            <a:off x="611560" y="836712"/>
            <a:ext cx="6912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Information om: Budget 2021 </a:t>
            </a:r>
            <a:r>
              <a:rPr kumimoji="0" lang="sv-SE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Mercur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textruta 4"/>
          <p:cNvSpPr txBox="1"/>
          <p:nvPr/>
        </p:nvSpPr>
        <p:spPr>
          <a:xfrm>
            <a:off x="611560" y="1628800"/>
            <a:ext cx="792088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800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002F5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Budgetperioden öppnar: 2/11-2020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800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002F5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Budgetperioden stänger: 1/3-2021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800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002F5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Importer</a:t>
            </a:r>
          </a:p>
          <a:p>
            <a:pPr marL="546100" marR="0" lvl="0" indent="-1936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3366"/>
              </a:buClr>
              <a:buSzTx/>
              <a:buFont typeface="Arial" panose="020B0604020202020204" pitchFamily="34" charset="0"/>
              <a:buChar char="•"/>
              <a:tabLst>
                <a:tab pos="625475" algn="l"/>
              </a:tabLst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2F5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Löneuppgifter (lönenivå och kontering) hämtas från Primula.</a:t>
            </a:r>
          </a:p>
          <a:p>
            <a:pPr marL="546100" marR="0" lvl="0" indent="-1936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3366"/>
              </a:buClr>
              <a:buSzTx/>
              <a:buFont typeface="Arial" panose="020B0604020202020204" pitchFamily="34" charset="0"/>
              <a:buChar char="•"/>
              <a:tabLst>
                <a:tab pos="625475" algn="l"/>
              </a:tabLst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2F5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Avskrivningar simuleras enligt innehåll i anläggningsregistret per 30/10.</a:t>
            </a:r>
          </a:p>
          <a:p>
            <a:pPr marL="546100" marR="0" lvl="0" indent="-1936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3366"/>
              </a:buClr>
              <a:buSzTx/>
              <a:buFont typeface="Arial" panose="020B0604020202020204" pitchFamily="34" charset="0"/>
              <a:buChar char="•"/>
              <a:tabLst>
                <a:tab pos="625475" algn="l"/>
              </a:tabLst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2F5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Lokalkostnader 2021 (Hyra och kontering) importeras under december.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800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002F5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Registrering av procentsatser för budgetering </a:t>
            </a:r>
          </a:p>
          <a:p>
            <a:pPr marL="546100" marR="0" lvl="0" indent="-1936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3366"/>
              </a:buClr>
              <a:buSzTx/>
              <a:buFont typeface="Arial" panose="020B0604020202020204" pitchFamily="34" charset="0"/>
              <a:buChar char="•"/>
              <a:tabLst>
                <a:tab pos="625475" algn="l"/>
              </a:tabLst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2F5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Löneavgifter registreras i Mercur i mitten av december.</a:t>
            </a:r>
          </a:p>
          <a:p>
            <a:pPr marL="546100" marR="0" lvl="0" indent="-1936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3366"/>
              </a:buClr>
              <a:buSzTx/>
              <a:buFont typeface="Arial" panose="020B0604020202020204" pitchFamily="34" charset="0"/>
              <a:buChar char="•"/>
              <a:tabLst>
                <a:tab pos="625475" algn="l"/>
              </a:tabLst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2F5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Institutionerna beräknar UGA/FUF procentsatser och meddelar dessa till Fakultetscontrollerna. Registrering i Mercur kring 13/12 samt möjlig revidering i månadsskiftet januari/februari 2021.</a:t>
            </a:r>
            <a:endParaRPr kumimoji="0" lang="sv-SE" sz="900" b="0" i="0" u="none" strike="noStrike" kern="1200" cap="none" spc="0" normalizeH="0" baseline="0" noProof="0" dirty="0">
              <a:ln>
                <a:noFill/>
              </a:ln>
              <a:solidFill>
                <a:srgbClr val="002F5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EAFEBFB9-D8F6-4CFB-A219-17D0EAAED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b="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  <p:extLst>
      <p:ext uri="{BB962C8B-B14F-4D97-AF65-F5344CB8AC3E}">
        <p14:creationId xmlns:p14="http://schemas.microsoft.com/office/powerpoint/2010/main" val="30377007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/>
          <p:cNvSpPr txBox="1"/>
          <p:nvPr/>
        </p:nvSpPr>
        <p:spPr>
          <a:xfrm>
            <a:off x="611560" y="908720"/>
            <a:ext cx="6912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Information om: Utbildningar i Mercur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textruta 4"/>
          <p:cNvSpPr txBox="1"/>
          <p:nvPr/>
        </p:nvSpPr>
        <p:spPr>
          <a:xfrm>
            <a:off x="683568" y="1988840"/>
            <a:ext cx="75608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srgbClr val="002F5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Utbildningskalendarium publiceras på universitetets webbplats och kommuniceras via e-postlistan mercuranvandare@su.se.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rgbClr val="002F5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srgbClr val="002F5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https://www.su.se/medarbetare/anst%C3%A4lld/kompetensutveckling/ekonomi</a:t>
            </a: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rgbClr val="002F5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rgbClr val="002F5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rgbClr val="002F5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0312" y="4946795"/>
            <a:ext cx="864096" cy="1196441"/>
          </a:xfrm>
          <a:prstGeom prst="rect">
            <a:avLst/>
          </a:prstGeom>
        </p:spPr>
      </p:pic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47CB1E55-1E2F-40A2-AF3A-305D0464F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b="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  <p:extLst>
      <p:ext uri="{BB962C8B-B14F-4D97-AF65-F5344CB8AC3E}">
        <p14:creationId xmlns:p14="http://schemas.microsoft.com/office/powerpoint/2010/main" val="40029706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ubrik 1">
            <a:extLst>
              <a:ext uri="{FF2B5EF4-FFF2-40B4-BE49-F238E27FC236}">
                <a16:creationId xmlns:a16="http://schemas.microsoft.com/office/drawing/2014/main" id="{E8B65F8F-23A5-498E-A9D1-5AB7EF192D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913876"/>
            <a:ext cx="7705725" cy="504825"/>
          </a:xfrm>
        </p:spPr>
        <p:txBody>
          <a:bodyPr/>
          <a:lstStyle/>
          <a:p>
            <a:r>
              <a:rPr lang="sv-SE" altLang="en-US" sz="2400" dirty="0"/>
              <a:t>Workshops/utbildningar</a:t>
            </a:r>
            <a:endParaRPr lang="en-US" altLang="en-US" sz="2400" dirty="0"/>
          </a:p>
        </p:txBody>
      </p:sp>
      <p:sp>
        <p:nvSpPr>
          <p:cNvPr id="98307" name="Platshållare för innehåll 2">
            <a:extLst>
              <a:ext uri="{FF2B5EF4-FFF2-40B4-BE49-F238E27FC236}">
                <a16:creationId xmlns:a16="http://schemas.microsoft.com/office/drawing/2014/main" id="{95FDD93B-FE0C-4E4E-B416-9C047BD5E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988839"/>
            <a:ext cx="8642350" cy="2592289"/>
          </a:xfrm>
        </p:spPr>
        <p:txBody>
          <a:bodyPr/>
          <a:lstStyle/>
          <a:p>
            <a:pPr marL="457200" lvl="1" indent="0">
              <a:buFontTx/>
              <a:buNone/>
            </a:pPr>
            <a:endParaRPr lang="sv-SE" altLang="sv-SE" sz="1700" dirty="0">
              <a:latin typeface="Arial" panose="020B0604020202020204" pitchFamily="34" charset="0"/>
            </a:endParaRPr>
          </a:p>
          <a:p>
            <a:pPr marL="457200" lvl="1" indent="0">
              <a:buFontTx/>
              <a:buNone/>
            </a:pPr>
            <a:r>
              <a:rPr lang="sv-SE" altLang="sv-SE" sz="2400" dirty="0">
                <a:latin typeface="Calibri" panose="020F0502020204030204" pitchFamily="34" charset="0"/>
                <a:cs typeface="Calibri" panose="020F0502020204030204" pitchFamily="34" charset="0"/>
              </a:rPr>
              <a:t>För aktuella workshops och utbildningar hänvisar vi till medarbetarwebben som löpande uppdateras med nya datum.</a:t>
            </a:r>
          </a:p>
          <a:p>
            <a:pPr marL="457200" lvl="1" indent="0">
              <a:buFontTx/>
              <a:buNone/>
            </a:pPr>
            <a:r>
              <a:rPr lang="sv-SE" altLang="sv-SE" sz="24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Utbildningar och workshops ekonomi</a:t>
            </a:r>
            <a:endParaRPr lang="sv-SE" altLang="sv-SE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FontTx/>
              <a:buNone/>
            </a:pPr>
            <a:endParaRPr lang="sv-SE" altLang="sv-SE" sz="2400" dirty="0">
              <a:latin typeface="Arial" panose="020B0604020202020204" pitchFamily="34" charset="0"/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1D9676D-5BEE-41F5-A536-A0B2E2BDB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7688" y="6381750"/>
            <a:ext cx="5881687" cy="309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2900"/>
              </a:lnSpc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5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v-SE" altLang="sv-SE" sz="1200" b="0" dirty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Ekonomiinformation 18 augusti 2020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Content Placeholder 2">
            <a:extLst>
              <a:ext uri="{FF2B5EF4-FFF2-40B4-BE49-F238E27FC236}">
                <a16:creationId xmlns:a16="http://schemas.microsoft.com/office/drawing/2014/main" id="{6ECA7D96-BE54-472E-9C0D-18F73E190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350" y="3068638"/>
            <a:ext cx="8039100" cy="3381375"/>
          </a:xfrm>
        </p:spPr>
        <p:txBody>
          <a:bodyPr/>
          <a:lstStyle/>
          <a:p>
            <a:pPr marL="0" indent="0" algn="ctr" eaLnBrk="1" hangingPunct="1">
              <a:buFont typeface="Verdana" panose="020B0604030504040204" pitchFamily="34" charset="0"/>
              <a:buNone/>
            </a:pPr>
            <a:endParaRPr lang="sv-SE" altLang="sv-SE"/>
          </a:p>
          <a:p>
            <a:pPr marL="0" indent="0" algn="ctr" eaLnBrk="1" hangingPunct="1">
              <a:buFont typeface="Verdana" panose="020B0604030504040204" pitchFamily="34" charset="0"/>
              <a:buNone/>
            </a:pPr>
            <a:endParaRPr lang="sv-SE" altLang="sv-SE"/>
          </a:p>
          <a:p>
            <a:pPr marL="0" indent="0" algn="ctr" eaLnBrk="1" hangingPunct="1">
              <a:buFont typeface="Verdana" panose="020B0604030504040204" pitchFamily="34" charset="0"/>
              <a:buNone/>
            </a:pPr>
            <a:endParaRPr lang="sv-SE" altLang="sv-SE"/>
          </a:p>
          <a:p>
            <a:pPr marL="0" indent="0" algn="ctr" eaLnBrk="1" hangingPunct="1">
              <a:buFont typeface="Verdana" panose="020B0604030504040204" pitchFamily="34" charset="0"/>
              <a:buNone/>
            </a:pPr>
            <a:endParaRPr lang="en-US" altLang="sv-SE" sz="6000">
              <a:solidFill>
                <a:srgbClr val="000000"/>
              </a:solidFill>
              <a:latin typeface="Vivaldi" panose="030206020505060908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B96D98-1B6C-42B7-86E3-EDE638752176}"/>
              </a:ext>
            </a:extLst>
          </p:cNvPr>
          <p:cNvSpPr txBox="1"/>
          <p:nvPr/>
        </p:nvSpPr>
        <p:spPr>
          <a:xfrm>
            <a:off x="2483768" y="1125155"/>
            <a:ext cx="4176464" cy="1015663"/>
          </a:xfrm>
          <a:prstGeom prst="rect">
            <a:avLst/>
          </a:prstGeom>
          <a:noFill/>
        </p:spPr>
        <p:txBody>
          <a:bodyPr>
            <a:prstTxWarp prst="textWave2">
              <a:avLst/>
            </a:prstTxWarp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6000" b="1" i="1" dirty="0">
                <a:ln w="0"/>
                <a:solidFill>
                  <a:srgbClr val="002F5F"/>
                </a:solidFill>
                <a:latin typeface="Vivaldi" panose="03020602050506090804" pitchFamily="66" charset="0"/>
              </a:rPr>
              <a:t>Tack för idag!</a:t>
            </a:r>
            <a:endParaRPr lang="en-US" sz="6000" b="1" i="1" dirty="0">
              <a:ln w="0"/>
              <a:solidFill>
                <a:srgbClr val="002F5F"/>
              </a:solidFill>
              <a:latin typeface="Vivaldi" panose="03020602050506090804" pitchFamily="66" charset="0"/>
            </a:endParaRPr>
          </a:p>
        </p:txBody>
      </p:sp>
      <p:pic>
        <p:nvPicPr>
          <p:cNvPr id="115716" name="Bildobjekt 6">
            <a:extLst>
              <a:ext uri="{FF2B5EF4-FFF2-40B4-BE49-F238E27FC236}">
                <a16:creationId xmlns:a16="http://schemas.microsoft.com/office/drawing/2014/main" id="{E2DB26D2-B267-4700-80F7-4052C4659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2492375"/>
            <a:ext cx="3313113" cy="33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K_3ltppT9yXKAytGfqPZ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JwC3bXJRRa2SvXDihCLx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EvCvg3dGG5RExInpH2SQ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vDB1Z7NxwWL8dtI4Flgb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y_f6nw5XxbIi9J.UoAB2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mHA4lfCtbtYBMKGNwbza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zk.Uik_JNSaejc75S.BS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XQK5GfbXPT9CBjkefTsA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Mh5s1J2w4NdG1Ezv.ZVG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mHA4lfCtbtYBMKGNwbzaw"/>
</p:tagLst>
</file>

<file path=ppt/theme/theme1.xml><?xml version="1.0" encoding="utf-8"?>
<a:theme xmlns:a="http://schemas.openxmlformats.org/drawingml/2006/main" name="powerpoint-mall_med_bilder">
  <a:themeElements>
    <a:clrScheme name="powerpoint-mall_med_bild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owerpoint-mall_med_bild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owerpoint-mall_med_bild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mall_med_bild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mall_med_bild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mall_med_bild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mall_med_bild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mall_med_bild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mall_med_bild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mall_med_bild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mall_med_bild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mall_med_bild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mall_med_bild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-mall_med_bild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livkvist">
  <a:themeElements>
    <a:clrScheme name="Olivkvis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livkvis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livkvis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ivkvis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ivkvis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ivkvis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ivkvis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ivkvis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ivkvis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ivkvis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ivkvis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ivkvis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ivkvis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ivkvis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Eld">
  <a:themeElements>
    <a:clrScheme name="El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ld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l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Eld">
  <a:themeElements>
    <a:clrScheme name="El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ld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l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Eld">
  <a:themeElements>
    <a:clrScheme name="El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ld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l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Eld">
  <a:themeElements>
    <a:clrScheme name="El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ld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l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Eld">
  <a:themeElements>
    <a:clrScheme name="El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ld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l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5_Eld">
  <a:themeElements>
    <a:clrScheme name="El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ld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l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SU Olivkvist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SU_Powerpointmall_generell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powerpoint-mall_med_bilder</Template>
  <TotalTime>7849</TotalTime>
  <Words>3274</Words>
  <Application>Microsoft Office PowerPoint</Application>
  <PresentationFormat>On-screen Show (4:3)</PresentationFormat>
  <Paragraphs>480</Paragraphs>
  <Slides>58</Slides>
  <Notes>53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10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58</vt:i4>
      </vt:variant>
    </vt:vector>
  </HeadingPairs>
  <TitlesOfParts>
    <vt:vector size="81" baseType="lpstr">
      <vt:lpstr>Batang</vt:lpstr>
      <vt:lpstr>Arial</vt:lpstr>
      <vt:lpstr>Brush Script MT</vt:lpstr>
      <vt:lpstr>Calibri</vt:lpstr>
      <vt:lpstr>Courier New</vt:lpstr>
      <vt:lpstr>HelveticaNeueLT Std Lt Cn</vt:lpstr>
      <vt:lpstr>Times New Roman</vt:lpstr>
      <vt:lpstr>Verdana</vt:lpstr>
      <vt:lpstr>Wingdings</vt:lpstr>
      <vt:lpstr>Vivaldi</vt:lpstr>
      <vt:lpstr>powerpoint-mall_med_bilder</vt:lpstr>
      <vt:lpstr>Olivkvist</vt:lpstr>
      <vt:lpstr>Eld</vt:lpstr>
      <vt:lpstr>1_Eld</vt:lpstr>
      <vt:lpstr>2_Eld</vt:lpstr>
      <vt:lpstr>3_Eld</vt:lpstr>
      <vt:lpstr>4_Eld</vt:lpstr>
      <vt:lpstr>5_Eld</vt:lpstr>
      <vt:lpstr>SU Olivkvist</vt:lpstr>
      <vt:lpstr>SU_Powerpointmall_generell</vt:lpstr>
      <vt:lpstr>think-cell Slide</vt:lpstr>
      <vt:lpstr>Document</vt:lpstr>
      <vt:lpstr>Chart</vt:lpstr>
      <vt:lpstr>Ekonomiinformation</vt:lpstr>
      <vt:lpstr>Spelregler</vt:lpstr>
      <vt:lpstr>Agenda 18 augusti</vt:lpstr>
      <vt:lpstr>Ekonomisk uppföljning 2020 </vt:lpstr>
      <vt:lpstr>Ekonomisk uppföljning 2020</vt:lpstr>
      <vt:lpstr>Utfall Tertial 1 2020</vt:lpstr>
      <vt:lpstr>Ekonomiskt utfall SU T1 2020</vt:lpstr>
      <vt:lpstr>Intäkter ökar med 31 mnkr (2%)</vt:lpstr>
      <vt:lpstr>Kostnader ökar med 78 mnkr (4,1%)</vt:lpstr>
      <vt:lpstr>Tertialrapport 1 2020 - sammanfattning</vt:lpstr>
      <vt:lpstr>Prognos efter T1 2020 på fakultetsnivå</vt:lpstr>
      <vt:lpstr>Tertial 2 2020</vt:lpstr>
      <vt:lpstr>PowerPoint Presentation</vt:lpstr>
      <vt:lpstr>PowerPoint Presentation</vt:lpstr>
      <vt:lpstr>PowerPoint Presentation</vt:lpstr>
      <vt:lpstr>PowerPoint Presentation</vt:lpstr>
      <vt:lpstr>Projekt, tidpunkter T2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Tertialrapport 2 2020 –  information om innehåll och tidplan för den  universitetsövergripande rapporten</vt:lpstr>
      <vt:lpstr>Rektors beslut om Ekonomi i balans 2023  (RF 8 april 2020) </vt:lpstr>
      <vt:lpstr>    Paus</vt:lpstr>
      <vt:lpstr>Status Ekonomiprojektet </vt:lpstr>
      <vt:lpstr>PowerPoint Presentation</vt:lpstr>
      <vt:lpstr>Ekonomiprojektet i korthet</vt:lpstr>
      <vt:lpstr>Övergripande tidplan Ekonomiprojektet - införande</vt:lpstr>
      <vt:lpstr>Fokus Ekonomiprojektet 2020</vt:lpstr>
      <vt:lpstr>Dagordning</vt:lpstr>
      <vt:lpstr>PowerPoint Presentation</vt:lpstr>
      <vt:lpstr>Vad händer under hösten?</vt:lpstr>
      <vt:lpstr>Dagordning</vt:lpstr>
      <vt:lpstr>Inriktning för nya systemstöd är helhetslösning</vt:lpstr>
      <vt:lpstr>Kravställning / upphandling består av många delar</vt:lpstr>
      <vt:lpstr>Projektet har fortsatt stort fokus på att säkerställa god involvering i verksamheten</vt:lpstr>
      <vt:lpstr>Vad händer nu kring systemstöd?</vt:lpstr>
      <vt:lpstr>Övrig information</vt:lpstr>
      <vt:lpstr>Ny layout på Medarbetarwebben</vt:lpstr>
      <vt:lpstr>Debitering lokalkostnader 2020</vt:lpstr>
      <vt:lpstr>Datum för debitering lokalkostnader 2020 </vt:lpstr>
      <vt:lpstr>Ändring av interna riktlinjer för signaturer enligt delegationsordning med anledning av coronaviruset </vt:lpstr>
      <vt:lpstr>Forts. ändring av interna riktlinjer för signaturer enligt delegationsordning med anledning av coronaviruset </vt:lpstr>
      <vt:lpstr>Forts. ändring av interna riktlinjer för signaturer enligt delegationsordning med anledning av coronaviruset  </vt:lpstr>
      <vt:lpstr>Inventering</vt:lpstr>
      <vt:lpstr>Forts. ändring av interna riktlinjer för signaturer enligt delegationsordning med anledning av coronaviruset</vt:lpstr>
      <vt:lpstr>Förskottsbetalningar till leverantörer</vt:lpstr>
      <vt:lpstr>Leverantörer med F-skatt</vt:lpstr>
      <vt:lpstr>Övrigt</vt:lpstr>
      <vt:lpstr>PowerPoint Presentation</vt:lpstr>
      <vt:lpstr>PowerPoint Presentation</vt:lpstr>
      <vt:lpstr>Workshops/utbildningar</vt:lpstr>
      <vt:lpstr>PowerPoint Presentation</vt:lpstr>
    </vt:vector>
  </TitlesOfParts>
  <Company>LHS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Arbetsmiljödagen 2009</dc:title>
  <dc:creator>Per Fahlstedt</dc:creator>
  <cp:lastModifiedBy>Karolina Pihlblad</cp:lastModifiedBy>
  <cp:revision>465</cp:revision>
  <cp:lastPrinted>2020-08-17T20:22:08Z</cp:lastPrinted>
  <dcterms:created xsi:type="dcterms:W3CDTF">2009-02-05T16:24:56Z</dcterms:created>
  <dcterms:modified xsi:type="dcterms:W3CDTF">2020-08-18T10:57:48Z</dcterms:modified>
</cp:coreProperties>
</file>