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2" r:id="rId2"/>
    <p:sldMasterId id="2147483670" r:id="rId3"/>
    <p:sldMasterId id="2147483679" r:id="rId4"/>
    <p:sldMasterId id="2147483687" r:id="rId5"/>
    <p:sldMasterId id="2147483695" r:id="rId6"/>
  </p:sldMasterIdLst>
  <p:notesMasterIdLst>
    <p:notesMasterId r:id="rId14"/>
  </p:notesMasterIdLst>
  <p:sldIdLst>
    <p:sldId id="256" r:id="rId7"/>
    <p:sldId id="2884" r:id="rId8"/>
    <p:sldId id="2932" r:id="rId9"/>
    <p:sldId id="2900" r:id="rId10"/>
    <p:sldId id="2927" r:id="rId11"/>
    <p:sldId id="2933" r:id="rId12"/>
    <p:sldId id="2931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E7"/>
    <a:srgbClr val="002F5F"/>
    <a:srgbClr val="000000"/>
    <a:srgbClr val="5F5F5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91" autoAdjust="0"/>
    <p:restoredTop sz="83626" autoAdjust="0"/>
  </p:normalViewPr>
  <p:slideViewPr>
    <p:cSldViewPr>
      <p:cViewPr varScale="1">
        <p:scale>
          <a:sx n="96" d="100"/>
          <a:sy n="96" d="100"/>
        </p:scale>
        <p:origin x="900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00B7E-7A17-47E8-A5AB-33071C0C8AAA}" type="datetimeFigureOut">
              <a:rPr lang="sv-SE" smtClean="0"/>
              <a:pPr/>
              <a:t>2021-03-16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64AB5-3208-46EB-A2CB-53BA67DEFF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099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sv-SE" altLang="sv-SE" baseline="0" dirty="0"/>
          </a:p>
        </p:txBody>
      </p:sp>
      <p:sp>
        <p:nvSpPr>
          <p:cNvPr id="60420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A2A715B-71F3-48C9-B789-54F7C3D23C6C}" type="slidenum">
              <a:rPr lang="sv-SE" altLang="sv-SE" smtClean="0">
                <a:latin typeface="Calibri" panose="020F0502020204030204" pitchFamily="34" charset="0"/>
              </a:rPr>
              <a:pPr/>
              <a:t>2</a:t>
            </a:fld>
            <a:endParaRPr lang="sv-SE" altLang="sv-SE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sv-SE" altLang="sv-SE" baseline="0" dirty="0"/>
          </a:p>
        </p:txBody>
      </p:sp>
      <p:sp>
        <p:nvSpPr>
          <p:cNvPr id="60420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A2A715B-71F3-48C9-B789-54F7C3D23C6C}" type="slidenum">
              <a:rPr lang="sv-SE" altLang="sv-SE" smtClean="0">
                <a:latin typeface="Calibri" panose="020F0502020204030204" pitchFamily="34" charset="0"/>
              </a:rPr>
              <a:pPr/>
              <a:t>3</a:t>
            </a:fld>
            <a:endParaRPr lang="sv-SE" altLang="sv-SE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804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3844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407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2611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076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SU_PPT_eld"/>
          <p:cNvPicPr>
            <a:picLocks noChangeAspect="1" noChangeArrowheads="1"/>
          </p:cNvPicPr>
          <p:nvPr userDrawn="1"/>
        </p:nvPicPr>
        <p:blipFill>
          <a:blip r:embed="rId2" cstate="print"/>
          <a:srcRect l="4988" t="-362"/>
          <a:stretch>
            <a:fillRect/>
          </a:stretch>
        </p:blipFill>
        <p:spPr bwMode="auto">
          <a:xfrm>
            <a:off x="0" y="1571625"/>
            <a:ext cx="7258050" cy="5286375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BC801ED4-9A26-414A-9836-166B493052E2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51696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AD2F7-7DC2-4BC8-B7DD-9623B8E13A04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8DC3-EA92-4A9D-AE5B-7A15124DAC19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F8D70-F8EA-40C8-B327-D531AB364F3C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1C9E8-BD77-4D98-8809-7738FC58391D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5D9C-3A1D-416E-97B9-D2714EF04564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94B7-8550-42FB-9FF7-38844F437944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AC9DBC8-6E6E-4520-BB12-10F07155C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8D57C-BAEC-4AE8-A767-F7CEAEDA943A}" type="datetimeFigureOut">
              <a:rPr lang="sv-SE"/>
              <a:pPr>
                <a:defRPr/>
              </a:pPr>
              <a:t>2021-03-16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B5B543C-37EB-4AB1-B111-6219000E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EBB2AF3-CCD9-480C-B71D-BDB9CEFF9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03D2D-9B07-48C8-8DF4-A59682E758C1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817481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82750"/>
            <a:ext cx="5595938" cy="517525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1FBC7B6B-8B67-4017-A1F2-A51D3A2EDB2A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51696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F8926-68FF-46EE-8651-DD37EA7E0C07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F3DC-384F-4232-B8FA-638DD8592226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86EAA-C8EF-4CDB-B365-FF66B9FFA9EC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fem13,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5F05F-C6FD-4057-BCE8-15CAFC2B6EE7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FDB6-33A7-4C83-BE47-B913F1163527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883E-BFB4-4E7E-BADB-D09749B99C21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/>
          <a:srcRect l="1746"/>
          <a:stretch>
            <a:fillRect/>
          </a:stretch>
        </p:blipFill>
        <p:spPr bwMode="auto">
          <a:xfrm>
            <a:off x="1588" y="317500"/>
            <a:ext cx="6881812" cy="654050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D710EA90-21AA-4DAE-8BB3-7AE26694224B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28080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C8F79-A4A9-4F8B-A48F-5AFFABFA086B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6BB8-5A3C-4E54-AD8D-7B826A810964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306C-03C6-41F8-B07C-45CCF9498CFA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fem13,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7F09-3DF1-437A-A6C4-75F622161507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BB14-BFD6-41F3-A704-D980D88BEC4E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06B6-E1C0-4F22-84F1-7E36BCD05232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2773" y="1772816"/>
            <a:ext cx="8072440" cy="550588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D710EA90-21AA-4DAE-8BB3-7AE26694224B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28080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2567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C8F79-A4A9-4F8B-A48F-5AFFABFA086B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02178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6BB8-5A3C-4E54-AD8D-7B826A810964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89275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306C-03C6-41F8-B07C-45CCF9498CFA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65103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fem13,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7F09-3DF1-437A-A6C4-75F622161507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87156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BB14-BFD6-41F3-A704-D980D88BEC4E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87732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06B6-E1C0-4F22-84F1-7E36BCD05232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9582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2204864"/>
            <a:ext cx="6551407" cy="480831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D710EA90-21AA-4DAE-8BB3-7AE26694224B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28080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2567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C8F79-A4A9-4F8B-A48F-5AFFABFA086B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021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6BB8-5A3C-4E54-AD8D-7B826A810964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89275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306C-03C6-41F8-B07C-45CCF9498CFA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65103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fem13,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7F09-3DF1-437A-A6C4-75F622161507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87156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BB14-BFD6-41F3-A704-D980D88BEC4E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87732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06B6-E1C0-4F22-84F1-7E36BCD05232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9582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292100"/>
            <a:ext cx="7720046" cy="71374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D710EA90-21AA-4DAE-8BB3-7AE26694224B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28080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2567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C8F79-A4A9-4F8B-A48F-5AFFABFA086B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02178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6BB8-5A3C-4E54-AD8D-7B826A810964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89275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306C-03C6-41F8-B07C-45CCF9498CFA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65103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fem13,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7F09-3DF1-437A-A6C4-75F622161507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87156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BB14-BFD6-41F3-A704-D980D88BEC4E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87732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06B6-E1C0-4F22-84F1-7E36BCD05232}" type="datetime1">
              <a:rPr lang="sv-SE" smtClean="0"/>
              <a:pPr/>
              <a:t>2021-03-16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9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9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08723FB2-6120-430D-90C1-278EED258973}" type="datetime1">
              <a:rPr lang="sv-SE" smtClean="0"/>
              <a:pPr/>
              <a:t>2021-03-16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/>
              <a:t>/Namn Namn,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7BF7A3DE-0F48-4525-A0A0-CBEB428422C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466" y="223244"/>
            <a:ext cx="1314000" cy="1051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53" r:id="rId5"/>
    <p:sldLayoutId id="2147483661" r:id="rId6"/>
    <p:sldLayoutId id="2147483655" r:id="rId7"/>
    <p:sldLayoutId id="2147483703" r:id="rId8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8B0B3BE4-5C7E-4509-AD7C-E3A7EEDA0D12}" type="datetime1">
              <a:rPr lang="sv-SE" smtClean="0"/>
              <a:pPr/>
              <a:t>2021-03-16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/>
              <a:t>/Namn Namn,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FD68064D-2F69-4CEE-A297-79B8EB3D85ED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466" y="223244"/>
            <a:ext cx="1314000" cy="1051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10B2B2E0-B745-4C41-90E8-57C74A6390DF}" type="datetime1">
              <a:rPr lang="sv-SE" smtClean="0"/>
              <a:pPr/>
              <a:t>2021-03-16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/>
              <a:t>/Namn Namn,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DD7E6353-B776-4735-855E-2FE7F5F80CD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466" y="223244"/>
            <a:ext cx="1314000" cy="1051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10B2B2E0-B745-4C41-90E8-57C74A6390DF}" type="datetime1">
              <a:rPr lang="sv-SE" smtClean="0"/>
              <a:pPr/>
              <a:t>2021-03-16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199" y="260648"/>
            <a:ext cx="1168901" cy="9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1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10B2B2E0-B745-4C41-90E8-57C74A6390DF}" type="datetime1">
              <a:rPr lang="sv-SE" smtClean="0"/>
              <a:pPr/>
              <a:t>2021-03-16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199" y="260648"/>
            <a:ext cx="1168901" cy="9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1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10B2B2E0-B745-4C41-90E8-57C74A6390DF}" type="datetime1">
              <a:rPr lang="sv-SE" smtClean="0"/>
              <a:pPr/>
              <a:t>2021-03-16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2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199" y="260648"/>
            <a:ext cx="1168901" cy="9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1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Informationsmöte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Städning i redovisningen</a:t>
            </a:r>
            <a:br>
              <a:rPr lang="sv-SE" dirty="0"/>
            </a:br>
            <a:r>
              <a:rPr lang="sv-SE" dirty="0"/>
              <a:t>3 och 12 mars 2021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713D39-7925-4FD0-8419-3084907B8D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2899976"/>
            <a:ext cx="2664296" cy="35548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FD59DCAF-AB20-4CF6-85AA-EF8B9F2286B4}"/>
              </a:ext>
            </a:extLst>
          </p:cNvPr>
          <p:cNvGrpSpPr/>
          <p:nvPr/>
        </p:nvGrpSpPr>
        <p:grpSpPr>
          <a:xfrm>
            <a:off x="2135560" y="1268760"/>
            <a:ext cx="6480720" cy="5135285"/>
            <a:chOff x="983432" y="908720"/>
            <a:chExt cx="6480720" cy="5135285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738AAD4-DBE9-42A3-B2B6-2A6E44242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432" y="908720"/>
              <a:ext cx="6480720" cy="5135285"/>
            </a:xfrm>
            <a:prstGeom prst="rect">
              <a:avLst/>
            </a:prstGeom>
          </p:spPr>
        </p:pic>
        <p:sp>
          <p:nvSpPr>
            <p:cNvPr id="37" name="Rubrik 1">
              <a:extLst>
                <a:ext uri="{FF2B5EF4-FFF2-40B4-BE49-F238E27FC236}">
                  <a16:creationId xmlns:a16="http://schemas.microsoft.com/office/drawing/2014/main" id="{03E8D223-1255-4BDE-908B-480F0C19BCB2}"/>
                </a:ext>
              </a:extLst>
            </p:cNvPr>
            <p:cNvSpPr txBox="1">
              <a:spLocks/>
            </p:cNvSpPr>
            <p:nvPr/>
          </p:nvSpPr>
          <p:spPr>
            <a:xfrm>
              <a:off x="3035660" y="1916832"/>
              <a:ext cx="1918592" cy="795600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600" b="1" kern="120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defRPr>
              </a:lvl1pPr>
            </a:lstStyle>
            <a:p>
              <a:r>
                <a:rPr lang="sv-SE" dirty="0"/>
                <a:t>Agenda</a:t>
              </a:r>
            </a:p>
          </p:txBody>
        </p:sp>
        <p:sp>
          <p:nvSpPr>
            <p:cNvPr id="38" name="Platshållare för innehåll 2">
              <a:extLst>
                <a:ext uri="{FF2B5EF4-FFF2-40B4-BE49-F238E27FC236}">
                  <a16:creationId xmlns:a16="http://schemas.microsoft.com/office/drawing/2014/main" id="{2DF1C87F-EA28-4957-BA1B-6CA99BB2B8DD}"/>
                </a:ext>
              </a:extLst>
            </p:cNvPr>
            <p:cNvSpPr txBox="1">
              <a:spLocks/>
            </p:cNvSpPr>
            <p:nvPr/>
          </p:nvSpPr>
          <p:spPr>
            <a:xfrm>
              <a:off x="1271464" y="2574154"/>
              <a:ext cx="5446984" cy="243902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342900" indent="-342900" algn="l" defTabSz="914400" rtl="0" eaLnBrk="1" latinLnBrk="0" hangingPunct="1">
                <a:lnSpc>
                  <a:spcPts val="2900"/>
                </a:lnSpc>
                <a:spcBef>
                  <a:spcPct val="20000"/>
                </a:spcBef>
                <a:buSzPct val="93000"/>
                <a:buFont typeface="Verdana" pitchFamily="34" charset="0"/>
                <a:buChar char="●"/>
                <a:defRPr sz="2000" kern="120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dirty="0"/>
                <a:t>Inledning</a:t>
              </a:r>
            </a:p>
            <a:p>
              <a:r>
                <a:rPr lang="sv-SE" dirty="0"/>
                <a:t>Genomgång av checklistan och </a:t>
              </a:r>
              <a:br>
                <a:rPr lang="sv-SE" dirty="0"/>
              </a:br>
              <a:r>
                <a:rPr lang="sv-SE" dirty="0"/>
                <a:t>visning av utsökningar i </a:t>
              </a:r>
              <a:r>
                <a:rPr lang="sv-SE" dirty="0" err="1"/>
                <a:t>Mercur</a:t>
              </a:r>
              <a:r>
                <a:rPr lang="sv-SE" dirty="0"/>
                <a:t> och </a:t>
              </a:r>
              <a:r>
                <a:rPr lang="sv-SE" dirty="0" err="1"/>
                <a:t>Raindance</a:t>
              </a:r>
              <a:r>
                <a:rPr lang="sv-SE" dirty="0"/>
                <a:t> Classic</a:t>
              </a:r>
            </a:p>
            <a:p>
              <a:r>
                <a:rPr lang="sv-SE" dirty="0"/>
                <a:t>Uppsamling frågor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201E903-D6F6-44B8-A22F-F3BB2E21D61C}"/>
              </a:ext>
            </a:extLst>
          </p:cNvPr>
          <p:cNvGrpSpPr/>
          <p:nvPr/>
        </p:nvGrpSpPr>
        <p:grpSpPr>
          <a:xfrm>
            <a:off x="7968208" y="3212976"/>
            <a:ext cx="3857756" cy="1011924"/>
            <a:chOff x="7308418" y="3131738"/>
            <a:chExt cx="3857756" cy="1011924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D0AFFC6-D295-4DF7-9254-3027F3B2BB12}"/>
                </a:ext>
              </a:extLst>
            </p:cNvPr>
            <p:cNvSpPr/>
            <p:nvPr/>
          </p:nvSpPr>
          <p:spPr>
            <a:xfrm>
              <a:off x="8245940" y="3405534"/>
              <a:ext cx="2920234" cy="46433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91440" tIns="108000" rIns="91440" bIns="108000">
              <a:spAutoFit/>
            </a:bodyPr>
            <a:lstStyle/>
            <a:p>
              <a:pPr algn="r"/>
              <a:r>
                <a:rPr 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Ställ gärna frågor i chatten!</a:t>
              </a:r>
            </a:p>
          </p:txBody>
        </p:sp>
        <p:sp>
          <p:nvSpPr>
            <p:cNvPr id="42" name="Speech Bubble: Oval 41">
              <a:extLst>
                <a:ext uri="{FF2B5EF4-FFF2-40B4-BE49-F238E27FC236}">
                  <a16:creationId xmlns:a16="http://schemas.microsoft.com/office/drawing/2014/main" id="{85393542-500E-42C4-AE2D-A3D4F8165151}"/>
                </a:ext>
              </a:extLst>
            </p:cNvPr>
            <p:cNvSpPr/>
            <p:nvPr/>
          </p:nvSpPr>
          <p:spPr>
            <a:xfrm>
              <a:off x="7308418" y="3131738"/>
              <a:ext cx="1143652" cy="1011924"/>
            </a:xfrm>
            <a:prstGeom prst="wedgeEllipseCallout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5400" dirty="0"/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3138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4FA3F33-42D2-4E31-A0CE-0C0001DD48FF}"/>
              </a:ext>
            </a:extLst>
          </p:cNvPr>
          <p:cNvGrpSpPr/>
          <p:nvPr/>
        </p:nvGrpSpPr>
        <p:grpSpPr>
          <a:xfrm>
            <a:off x="770129" y="4412330"/>
            <a:ext cx="11086511" cy="1608958"/>
            <a:chOff x="218540" y="2929016"/>
            <a:chExt cx="8789729" cy="131607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0167C0D-9C61-4BAB-949F-40BAD3230A8D}"/>
                </a:ext>
              </a:extLst>
            </p:cNvPr>
            <p:cNvGrpSpPr/>
            <p:nvPr/>
          </p:nvGrpSpPr>
          <p:grpSpPr>
            <a:xfrm>
              <a:off x="724286" y="2929016"/>
              <a:ext cx="7060655" cy="408569"/>
              <a:chOff x="1193591" y="2430318"/>
              <a:chExt cx="10871932" cy="629111"/>
            </a:xfrm>
            <a:solidFill>
              <a:srgbClr val="002F5F"/>
            </a:solidFill>
          </p:grpSpPr>
          <p:sp>
            <p:nvSpPr>
              <p:cNvPr id="17" name="Rektangel 15">
                <a:extLst>
                  <a:ext uri="{FF2B5EF4-FFF2-40B4-BE49-F238E27FC236}">
                    <a16:creationId xmlns:a16="http://schemas.microsoft.com/office/drawing/2014/main" id="{3E393207-E0CB-4BAB-9FB1-A0DAF13AB2BE}"/>
                  </a:ext>
                </a:extLst>
              </p:cNvPr>
              <p:cNvSpPr/>
              <p:nvPr/>
            </p:nvSpPr>
            <p:spPr>
              <a:xfrm>
                <a:off x="9402058" y="2430593"/>
                <a:ext cx="1300048" cy="628836"/>
              </a:xfrm>
              <a:prstGeom prst="rect">
                <a:avLst/>
              </a:prstGeom>
              <a:solidFill>
                <a:srgbClr val="D1E8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sv-SE" sz="1600" dirty="0">
                    <a:solidFill>
                      <a:srgbClr val="000000"/>
                    </a:solidFill>
                  </a:rPr>
                  <a:t>Motpart</a:t>
                </a:r>
              </a:p>
            </p:txBody>
          </p:sp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321AC30B-D716-4625-8F30-7CDD14DB81B7}"/>
                  </a:ext>
                </a:extLst>
              </p:cNvPr>
              <p:cNvGrpSpPr/>
              <p:nvPr/>
            </p:nvGrpSpPr>
            <p:grpSpPr>
              <a:xfrm>
                <a:off x="1193591" y="2430318"/>
                <a:ext cx="10871932" cy="629111"/>
                <a:chOff x="1193591" y="2430318"/>
                <a:chExt cx="10871932" cy="629111"/>
              </a:xfrm>
              <a:grpFill/>
            </p:grpSpPr>
            <p:sp>
              <p:nvSpPr>
                <p:cNvPr id="11" name="Rektangel 6">
                  <a:extLst>
                    <a:ext uri="{FF2B5EF4-FFF2-40B4-BE49-F238E27FC236}">
                      <a16:creationId xmlns:a16="http://schemas.microsoft.com/office/drawing/2014/main" id="{AC42752D-62FE-4EE8-A417-F158EDED3326}"/>
                    </a:ext>
                  </a:extLst>
                </p:cNvPr>
                <p:cNvSpPr/>
                <p:nvPr/>
              </p:nvSpPr>
              <p:spPr>
                <a:xfrm>
                  <a:off x="5313834" y="2430318"/>
                  <a:ext cx="1300048" cy="628836"/>
                </a:xfrm>
                <a:prstGeom prst="rect">
                  <a:avLst/>
                </a:prstGeom>
                <a:solidFill>
                  <a:srgbClr val="D1E8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sv-SE" sz="1600" dirty="0">
                      <a:solidFill>
                        <a:srgbClr val="000000"/>
                      </a:solidFill>
                    </a:rPr>
                    <a:t>Projekt</a:t>
                  </a:r>
                </a:p>
              </p:txBody>
            </p:sp>
            <p:sp>
              <p:nvSpPr>
                <p:cNvPr id="12" name="Rektangel 10">
                  <a:extLst>
                    <a:ext uri="{FF2B5EF4-FFF2-40B4-BE49-F238E27FC236}">
                      <a16:creationId xmlns:a16="http://schemas.microsoft.com/office/drawing/2014/main" id="{4089B399-D069-4C91-A24F-E98AC43E70CE}"/>
                    </a:ext>
                  </a:extLst>
                </p:cNvPr>
                <p:cNvSpPr/>
                <p:nvPr/>
              </p:nvSpPr>
              <p:spPr>
                <a:xfrm>
                  <a:off x="6677777" y="2430321"/>
                  <a:ext cx="1300048" cy="628836"/>
                </a:xfrm>
                <a:prstGeom prst="rect">
                  <a:avLst/>
                </a:prstGeom>
                <a:solidFill>
                  <a:srgbClr val="D1E8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sv-SE" sz="1600" dirty="0">
                      <a:solidFill>
                        <a:srgbClr val="000000"/>
                      </a:solidFill>
                    </a:rPr>
                    <a:t>Aktivitet</a:t>
                  </a:r>
                </a:p>
              </p:txBody>
            </p:sp>
            <p:sp>
              <p:nvSpPr>
                <p:cNvPr id="13" name="Rektangel 11">
                  <a:extLst>
                    <a:ext uri="{FF2B5EF4-FFF2-40B4-BE49-F238E27FC236}">
                      <a16:creationId xmlns:a16="http://schemas.microsoft.com/office/drawing/2014/main" id="{2ABC95EE-34D7-43A8-A8B8-8478A9C1891F}"/>
                    </a:ext>
                  </a:extLst>
                </p:cNvPr>
                <p:cNvSpPr/>
                <p:nvPr/>
              </p:nvSpPr>
              <p:spPr>
                <a:xfrm>
                  <a:off x="8035289" y="2430323"/>
                  <a:ext cx="1300048" cy="628836"/>
                </a:xfrm>
                <a:prstGeom prst="rect">
                  <a:avLst/>
                </a:prstGeom>
                <a:solidFill>
                  <a:srgbClr val="D1E8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sv-SE" sz="1600" dirty="0">
                      <a:solidFill>
                        <a:srgbClr val="000000"/>
                      </a:solidFill>
                    </a:rPr>
                    <a:t>Finansiär</a:t>
                  </a:r>
                </a:p>
              </p:txBody>
            </p:sp>
            <p:sp>
              <p:nvSpPr>
                <p:cNvPr id="14" name="Rektangel 12">
                  <a:extLst>
                    <a:ext uri="{FF2B5EF4-FFF2-40B4-BE49-F238E27FC236}">
                      <a16:creationId xmlns:a16="http://schemas.microsoft.com/office/drawing/2014/main" id="{01BA7915-D181-4510-B6B0-AEF65E0497C5}"/>
                    </a:ext>
                  </a:extLst>
                </p:cNvPr>
                <p:cNvSpPr/>
                <p:nvPr/>
              </p:nvSpPr>
              <p:spPr>
                <a:xfrm>
                  <a:off x="3954549" y="2430318"/>
                  <a:ext cx="1300048" cy="628836"/>
                </a:xfrm>
                <a:prstGeom prst="rect">
                  <a:avLst/>
                </a:prstGeom>
                <a:solidFill>
                  <a:srgbClr val="D1E8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sv-SE" sz="1600" dirty="0">
                      <a:solidFill>
                        <a:srgbClr val="000000"/>
                      </a:solidFill>
                    </a:rPr>
                    <a:t>Enhet</a:t>
                  </a:r>
                </a:p>
              </p:txBody>
            </p:sp>
            <p:sp>
              <p:nvSpPr>
                <p:cNvPr id="15" name="Rektangel 13">
                  <a:extLst>
                    <a:ext uri="{FF2B5EF4-FFF2-40B4-BE49-F238E27FC236}">
                      <a16:creationId xmlns:a16="http://schemas.microsoft.com/office/drawing/2014/main" id="{7690382F-7E0D-4C7E-8045-B4A6970A8C75}"/>
                    </a:ext>
                  </a:extLst>
                </p:cNvPr>
                <p:cNvSpPr/>
                <p:nvPr/>
              </p:nvSpPr>
              <p:spPr>
                <a:xfrm>
                  <a:off x="2590079" y="2430318"/>
                  <a:ext cx="1300048" cy="628836"/>
                </a:xfrm>
                <a:prstGeom prst="rect">
                  <a:avLst/>
                </a:prstGeom>
                <a:solidFill>
                  <a:srgbClr val="D1E8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sv-SE" sz="1600" dirty="0">
                      <a:solidFill>
                        <a:srgbClr val="000000"/>
                      </a:solidFill>
                    </a:rPr>
                    <a:t>Institution</a:t>
                  </a:r>
                </a:p>
              </p:txBody>
            </p:sp>
            <p:sp>
              <p:nvSpPr>
                <p:cNvPr id="16" name="Rektangel 14">
                  <a:extLst>
                    <a:ext uri="{FF2B5EF4-FFF2-40B4-BE49-F238E27FC236}">
                      <a16:creationId xmlns:a16="http://schemas.microsoft.com/office/drawing/2014/main" id="{BD822157-B56B-4360-860F-1B59888D666A}"/>
                    </a:ext>
                  </a:extLst>
                </p:cNvPr>
                <p:cNvSpPr/>
                <p:nvPr/>
              </p:nvSpPr>
              <p:spPr>
                <a:xfrm>
                  <a:off x="1193591" y="2430323"/>
                  <a:ext cx="1300048" cy="628837"/>
                </a:xfrm>
                <a:prstGeom prst="rect">
                  <a:avLst/>
                </a:prstGeom>
                <a:solidFill>
                  <a:srgbClr val="D1E8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sv-SE" sz="1600" dirty="0">
                      <a:solidFill>
                        <a:srgbClr val="000000"/>
                      </a:solidFill>
                    </a:rPr>
                    <a:t>Konto</a:t>
                  </a:r>
                </a:p>
              </p:txBody>
            </p:sp>
            <p:sp>
              <p:nvSpPr>
                <p:cNvPr id="18" name="Rektangel 15">
                  <a:extLst>
                    <a:ext uri="{FF2B5EF4-FFF2-40B4-BE49-F238E27FC236}">
                      <a16:creationId xmlns:a16="http://schemas.microsoft.com/office/drawing/2014/main" id="{99FDADFA-E008-4695-BB0A-305E4F856E9D}"/>
                    </a:ext>
                  </a:extLst>
                </p:cNvPr>
                <p:cNvSpPr/>
                <p:nvPr/>
              </p:nvSpPr>
              <p:spPr>
                <a:xfrm>
                  <a:off x="10765475" y="2430593"/>
                  <a:ext cx="1300048" cy="628836"/>
                </a:xfrm>
                <a:prstGeom prst="rect">
                  <a:avLst/>
                </a:prstGeom>
                <a:solidFill>
                  <a:srgbClr val="D1E8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sv-SE" sz="1600" dirty="0">
                      <a:solidFill>
                        <a:srgbClr val="000000"/>
                      </a:solidFill>
                    </a:rPr>
                    <a:t>Kostnads-bärare</a:t>
                  </a:r>
                </a:p>
              </p:txBody>
            </p:sp>
          </p:grpSp>
        </p:grpSp>
        <p:sp>
          <p:nvSpPr>
            <p:cNvPr id="19" name="Rektangel 14">
              <a:extLst>
                <a:ext uri="{FF2B5EF4-FFF2-40B4-BE49-F238E27FC236}">
                  <a16:creationId xmlns:a16="http://schemas.microsoft.com/office/drawing/2014/main" id="{CD8DA190-FED0-40A8-8A76-A367019D0CC2}"/>
                </a:ext>
              </a:extLst>
            </p:cNvPr>
            <p:cNvSpPr/>
            <p:nvPr/>
          </p:nvSpPr>
          <p:spPr>
            <a:xfrm>
              <a:off x="723900" y="3829596"/>
              <a:ext cx="844154" cy="409575"/>
            </a:xfrm>
            <a:prstGeom prst="rect">
              <a:avLst/>
            </a:prstGeom>
            <a:solidFill>
              <a:srgbClr val="002F5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defRPr/>
              </a:pPr>
              <a:r>
                <a:rPr lang="sv-SE" sz="1600" dirty="0">
                  <a:solidFill>
                    <a:schemeClr val="bg1"/>
                  </a:solidFill>
                </a:rPr>
                <a:t>Konto</a:t>
              </a:r>
            </a:p>
          </p:txBody>
        </p:sp>
        <p:sp>
          <p:nvSpPr>
            <p:cNvPr id="20" name="Rektangel 13">
              <a:extLst>
                <a:ext uri="{FF2B5EF4-FFF2-40B4-BE49-F238E27FC236}">
                  <a16:creationId xmlns:a16="http://schemas.microsoft.com/office/drawing/2014/main" id="{01667372-5C76-4F9F-87F4-7E824DC8D4DA}"/>
                </a:ext>
              </a:extLst>
            </p:cNvPr>
            <p:cNvSpPr/>
            <p:nvPr/>
          </p:nvSpPr>
          <p:spPr>
            <a:xfrm>
              <a:off x="2036864" y="3829596"/>
              <a:ext cx="844154" cy="40957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defRPr/>
              </a:pPr>
              <a:r>
                <a:rPr lang="sv-SE" sz="1600" dirty="0">
                  <a:solidFill>
                    <a:schemeClr val="bg1"/>
                  </a:solidFill>
                </a:rPr>
                <a:t>Kostnads-</a:t>
              </a:r>
            </a:p>
            <a:p>
              <a:pPr algn="ctr">
                <a:defRPr/>
              </a:pPr>
              <a:r>
                <a:rPr lang="sv-SE" sz="1600" dirty="0">
                  <a:solidFill>
                    <a:schemeClr val="bg1"/>
                  </a:solidFill>
                </a:rPr>
                <a:t>ställe</a:t>
              </a:r>
            </a:p>
          </p:txBody>
        </p:sp>
        <p:sp>
          <p:nvSpPr>
            <p:cNvPr id="21" name="Rektangel 6">
              <a:extLst>
                <a:ext uri="{FF2B5EF4-FFF2-40B4-BE49-F238E27FC236}">
                  <a16:creationId xmlns:a16="http://schemas.microsoft.com/office/drawing/2014/main" id="{EAE2E705-CA17-4FB1-9E2B-774CFBF13CED}"/>
                </a:ext>
              </a:extLst>
            </p:cNvPr>
            <p:cNvSpPr/>
            <p:nvPr/>
          </p:nvSpPr>
          <p:spPr>
            <a:xfrm>
              <a:off x="3349187" y="3829596"/>
              <a:ext cx="844153" cy="40957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defRPr/>
              </a:pPr>
              <a:r>
                <a:rPr lang="sv-SE" sz="1600" dirty="0">
                  <a:solidFill>
                    <a:schemeClr val="bg1"/>
                  </a:solidFill>
                </a:rPr>
                <a:t>Projekt</a:t>
              </a:r>
            </a:p>
          </p:txBody>
        </p:sp>
        <p:sp>
          <p:nvSpPr>
            <p:cNvPr id="22" name="Rektangel 10">
              <a:extLst>
                <a:ext uri="{FF2B5EF4-FFF2-40B4-BE49-F238E27FC236}">
                  <a16:creationId xmlns:a16="http://schemas.microsoft.com/office/drawing/2014/main" id="{A7713D54-8723-4B74-8F4F-348AF954BCEC}"/>
                </a:ext>
              </a:extLst>
            </p:cNvPr>
            <p:cNvSpPr/>
            <p:nvPr/>
          </p:nvSpPr>
          <p:spPr>
            <a:xfrm>
              <a:off x="4252914" y="3828406"/>
              <a:ext cx="844153" cy="40957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defRPr/>
              </a:pPr>
              <a:r>
                <a:rPr lang="sv-SE" sz="1600" dirty="0">
                  <a:solidFill>
                    <a:schemeClr val="bg1"/>
                  </a:solidFill>
                </a:rPr>
                <a:t>Verksam-het</a:t>
              </a:r>
            </a:p>
          </p:txBody>
        </p:sp>
        <p:sp>
          <p:nvSpPr>
            <p:cNvPr id="23" name="Rektangel 11">
              <a:extLst>
                <a:ext uri="{FF2B5EF4-FFF2-40B4-BE49-F238E27FC236}">
                  <a16:creationId xmlns:a16="http://schemas.microsoft.com/office/drawing/2014/main" id="{1CCFF176-9C37-44C6-BA47-0D906F5B4520}"/>
                </a:ext>
              </a:extLst>
            </p:cNvPr>
            <p:cNvSpPr/>
            <p:nvPr/>
          </p:nvSpPr>
          <p:spPr>
            <a:xfrm>
              <a:off x="5141119" y="3829596"/>
              <a:ext cx="844154" cy="408385"/>
            </a:xfrm>
            <a:prstGeom prst="rect">
              <a:avLst/>
            </a:prstGeom>
            <a:solidFill>
              <a:srgbClr val="002F5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defRPr/>
              </a:pPr>
              <a:r>
                <a:rPr lang="sv-SE" sz="1600" dirty="0">
                  <a:solidFill>
                    <a:schemeClr val="bg1"/>
                  </a:solidFill>
                </a:rPr>
                <a:t>Finansiär</a:t>
              </a:r>
            </a:p>
          </p:txBody>
        </p:sp>
        <p:sp>
          <p:nvSpPr>
            <p:cNvPr id="24" name="Rektangel 15">
              <a:extLst>
                <a:ext uri="{FF2B5EF4-FFF2-40B4-BE49-F238E27FC236}">
                  <a16:creationId xmlns:a16="http://schemas.microsoft.com/office/drawing/2014/main" id="{2B8A13DA-E706-468D-87C2-8E17DE033AD7}"/>
                </a:ext>
              </a:extLst>
            </p:cNvPr>
            <p:cNvSpPr/>
            <p:nvPr/>
          </p:nvSpPr>
          <p:spPr>
            <a:xfrm>
              <a:off x="6029325" y="3829596"/>
              <a:ext cx="844154" cy="408385"/>
            </a:xfrm>
            <a:prstGeom prst="rect">
              <a:avLst/>
            </a:prstGeom>
            <a:solidFill>
              <a:srgbClr val="002F5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defRPr/>
              </a:pPr>
              <a:r>
                <a:rPr lang="sv-SE" sz="1600" dirty="0">
                  <a:solidFill>
                    <a:schemeClr val="bg1"/>
                  </a:solidFill>
                </a:rPr>
                <a:t>Motpart</a:t>
              </a:r>
            </a:p>
          </p:txBody>
        </p:sp>
        <p:sp>
          <p:nvSpPr>
            <p:cNvPr id="25" name="Rektangel 15">
              <a:extLst>
                <a:ext uri="{FF2B5EF4-FFF2-40B4-BE49-F238E27FC236}">
                  <a16:creationId xmlns:a16="http://schemas.microsoft.com/office/drawing/2014/main" id="{441ED3DE-B268-41F5-88AC-8B0F75174E0A}"/>
                </a:ext>
              </a:extLst>
            </p:cNvPr>
            <p:cNvSpPr/>
            <p:nvPr/>
          </p:nvSpPr>
          <p:spPr>
            <a:xfrm>
              <a:off x="7201498" y="3829596"/>
              <a:ext cx="846000" cy="415498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defRPr/>
              </a:pPr>
              <a:r>
                <a:rPr lang="sv-SE" sz="1600" dirty="0">
                  <a:solidFill>
                    <a:schemeClr val="bg1"/>
                  </a:solidFill>
                </a:rPr>
                <a:t>Individ/</a:t>
              </a:r>
            </a:p>
            <a:p>
              <a:pPr algn="ctr">
                <a:defRPr/>
              </a:pPr>
              <a:r>
                <a:rPr lang="sv-SE" sz="1600" dirty="0" err="1">
                  <a:solidFill>
                    <a:schemeClr val="bg1"/>
                  </a:solidFill>
                </a:rPr>
                <a:t>Anläggn</a:t>
              </a:r>
              <a:r>
                <a:rPr lang="sv-SE" sz="1600" dirty="0">
                  <a:solidFill>
                    <a:schemeClr val="bg1"/>
                  </a:solidFill>
                </a:rPr>
                <a:t>-ID</a:t>
              </a: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B2BEC59B-FB8E-474D-B3BD-9C563FD612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92153" y="3424783"/>
              <a:ext cx="3443288" cy="32027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E7ED530-44D8-46F2-AFBD-906CA4BB5E59}"/>
                </a:ext>
              </a:extLst>
            </p:cNvPr>
            <p:cNvCxnSpPr>
              <a:cxnSpLocks/>
            </p:cNvCxnSpPr>
            <p:nvPr/>
          </p:nvCxnSpPr>
          <p:spPr>
            <a:xfrm>
              <a:off x="2150269" y="3421212"/>
              <a:ext cx="216694" cy="3238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8CF5C36-67E8-4A97-9F1E-6A7A79B2E7F0}"/>
                </a:ext>
              </a:extLst>
            </p:cNvPr>
            <p:cNvSpPr/>
            <p:nvPr/>
          </p:nvSpPr>
          <p:spPr>
            <a:xfrm>
              <a:off x="223944" y="2968774"/>
              <a:ext cx="44916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NU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4E8AD33-ED5A-4C8F-B431-285223EB0813}"/>
                </a:ext>
              </a:extLst>
            </p:cNvPr>
            <p:cNvSpPr/>
            <p:nvPr/>
          </p:nvSpPr>
          <p:spPr>
            <a:xfrm>
              <a:off x="218540" y="3853986"/>
              <a:ext cx="41710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NY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A688D6E-B676-4855-B8E7-AC9406F65B31}"/>
                </a:ext>
              </a:extLst>
            </p:cNvPr>
            <p:cNvCxnSpPr>
              <a:cxnSpLocks/>
            </p:cNvCxnSpPr>
            <p:nvPr/>
          </p:nvCxnSpPr>
          <p:spPr>
            <a:xfrm>
              <a:off x="1129904" y="3412877"/>
              <a:ext cx="5953" cy="3238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E455142-2BA3-45D2-9D6A-62ECA0E4D52C}"/>
                </a:ext>
              </a:extLst>
            </p:cNvPr>
            <p:cNvCxnSpPr>
              <a:cxnSpLocks/>
            </p:cNvCxnSpPr>
            <p:nvPr/>
          </p:nvCxnSpPr>
          <p:spPr>
            <a:xfrm>
              <a:off x="3802856" y="3452168"/>
              <a:ext cx="0" cy="3238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40AA9B5-D795-45BA-8CA9-9C1D228ECF89}"/>
                </a:ext>
              </a:extLst>
            </p:cNvPr>
            <p:cNvCxnSpPr>
              <a:cxnSpLocks/>
            </p:cNvCxnSpPr>
            <p:nvPr/>
          </p:nvCxnSpPr>
          <p:spPr>
            <a:xfrm>
              <a:off x="4667250" y="3439071"/>
              <a:ext cx="0" cy="3238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C2BFC4D-44D8-4862-95F1-E842B1CA81E2}"/>
                </a:ext>
              </a:extLst>
            </p:cNvPr>
            <p:cNvCxnSpPr>
              <a:cxnSpLocks/>
            </p:cNvCxnSpPr>
            <p:nvPr/>
          </p:nvCxnSpPr>
          <p:spPr>
            <a:xfrm>
              <a:off x="5585222" y="3452168"/>
              <a:ext cx="0" cy="3238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BAFD1ECD-9DA4-4647-84BB-609D1C6A6623}"/>
                </a:ext>
              </a:extLst>
            </p:cNvPr>
            <p:cNvCxnSpPr>
              <a:cxnSpLocks/>
            </p:cNvCxnSpPr>
            <p:nvPr/>
          </p:nvCxnSpPr>
          <p:spPr>
            <a:xfrm>
              <a:off x="6448425" y="3439071"/>
              <a:ext cx="0" cy="3238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D6D48DD-156B-4ED9-891B-9D24AA9EC4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89885" y="3427165"/>
              <a:ext cx="2568178" cy="335756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Rektangel 15">
              <a:extLst>
                <a:ext uri="{FF2B5EF4-FFF2-40B4-BE49-F238E27FC236}">
                  <a16:creationId xmlns:a16="http://schemas.microsoft.com/office/drawing/2014/main" id="{8EF84EAD-F8AC-42D8-8920-1C24FB1EDEFA}"/>
                </a:ext>
              </a:extLst>
            </p:cNvPr>
            <p:cNvSpPr/>
            <p:nvPr/>
          </p:nvSpPr>
          <p:spPr>
            <a:xfrm>
              <a:off x="8164116" y="3829596"/>
              <a:ext cx="844153" cy="40838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defRPr/>
              </a:pPr>
              <a:r>
                <a:rPr lang="sv-SE" sz="1600" dirty="0">
                  <a:solidFill>
                    <a:schemeClr val="bg1"/>
                  </a:solidFill>
                </a:rPr>
                <a:t>Fri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85ADCDD7-FC01-4F90-B2C7-752C8A357D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1750" y="3418456"/>
              <a:ext cx="272654" cy="3357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6FA5EBE-59CB-488D-B248-8A5458D37879}"/>
              </a:ext>
            </a:extLst>
          </p:cNvPr>
          <p:cNvSpPr txBox="1"/>
          <p:nvPr/>
        </p:nvSpPr>
        <p:spPr>
          <a:xfrm>
            <a:off x="811074" y="1748091"/>
            <a:ext cx="80907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Syftet med städningen är att: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ha aktuella och relevanta koddelar i ekonomisystemets register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ha en renodlad redovisning som underlättar konvertering och anpassning till den nya redovisningsplanen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säkerställa att det finns substans i balansposterna och att redovisningen är rättvisande.</a:t>
            </a: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800DE704-CE15-43E3-9B0D-318DFF628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044000"/>
            <a:ext cx="9084448" cy="795600"/>
          </a:xfrm>
        </p:spPr>
        <p:txBody>
          <a:bodyPr>
            <a:noAutofit/>
          </a:bodyPr>
          <a:lstStyle/>
          <a:p>
            <a:r>
              <a:rPr lang="sv-SE" dirty="0"/>
              <a:t>Varför städa?</a:t>
            </a:r>
            <a:endParaRPr lang="sv-SE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1613C4-7F64-4A2E-86A3-1A7470236FBF}"/>
              </a:ext>
            </a:extLst>
          </p:cNvPr>
          <p:cNvSpPr/>
          <p:nvPr/>
        </p:nvSpPr>
        <p:spPr>
          <a:xfrm>
            <a:off x="811074" y="3789966"/>
            <a:ext cx="557998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Nuvarande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(NU)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och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framtida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(NY)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redovisningsplan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27003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A4C79-B343-42E4-95C7-14D94FAA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044000"/>
            <a:ext cx="9084448" cy="795600"/>
          </a:xfrm>
        </p:spPr>
        <p:txBody>
          <a:bodyPr>
            <a:noAutofit/>
          </a:bodyPr>
          <a:lstStyle/>
          <a:p>
            <a:r>
              <a:rPr lang="sv-SE" dirty="0"/>
              <a:t>Ekonomisystemet ska stödja ekonomimodellen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35DBD3-555A-4A46-9177-803542992922}"/>
              </a:ext>
            </a:extLst>
          </p:cNvPr>
          <p:cNvGrpSpPr/>
          <p:nvPr/>
        </p:nvGrpSpPr>
        <p:grpSpPr>
          <a:xfrm>
            <a:off x="839416" y="1858526"/>
            <a:ext cx="9095098" cy="3874730"/>
            <a:chOff x="893547" y="2631812"/>
            <a:chExt cx="9095098" cy="387473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3CA25C4A-C8BF-4898-BAB8-54094E289FA1}"/>
                </a:ext>
              </a:extLst>
            </p:cNvPr>
            <p:cNvSpPr/>
            <p:nvPr/>
          </p:nvSpPr>
          <p:spPr>
            <a:xfrm>
              <a:off x="6310559" y="2631812"/>
              <a:ext cx="3678086" cy="38747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2200" b="1" dirty="0"/>
                <a:t>Ekonomisystem</a:t>
              </a:r>
              <a:br>
                <a:rPr lang="sv-SE" sz="2200" b="1" dirty="0"/>
              </a:br>
              <a:br>
                <a:rPr lang="sv-SE" sz="2200" b="1" dirty="0"/>
              </a:br>
              <a:r>
                <a:rPr lang="sv-SE" dirty="0"/>
                <a:t>Stödjer ekonomimodellen och ekonomiadministrativa processer samt lagrar och presenterar ekonomisk information</a:t>
              </a:r>
            </a:p>
            <a:p>
              <a:pPr algn="ctr"/>
              <a:endParaRPr lang="sv-SE" dirty="0"/>
            </a:p>
            <a:p>
              <a:pPr algn="ctr"/>
              <a:endParaRPr lang="sv-SE" dirty="0"/>
            </a:p>
            <a:p>
              <a:pPr algn="ctr"/>
              <a:endParaRPr lang="sv-SE" dirty="0"/>
            </a:p>
            <a:p>
              <a:pPr algn="ctr"/>
              <a:endParaRPr lang="sv-SE" dirty="0"/>
            </a:p>
            <a:p>
              <a:pPr algn="ctr"/>
              <a:endParaRPr lang="sv-SE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985F70D-3B41-43D7-B316-6D60DADA9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4349" y="4851686"/>
              <a:ext cx="1903452" cy="1584611"/>
            </a:xfrm>
            <a:prstGeom prst="rect">
              <a:avLst/>
            </a:prstGeom>
          </p:spPr>
        </p:pic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78ED885D-2453-4E2A-93DB-490F9988A652}"/>
                </a:ext>
              </a:extLst>
            </p:cNvPr>
            <p:cNvSpPr/>
            <p:nvPr/>
          </p:nvSpPr>
          <p:spPr>
            <a:xfrm>
              <a:off x="5169788" y="3351892"/>
              <a:ext cx="1025544" cy="2160240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D14002F-1A49-4748-95D7-8D772DADED94}"/>
                </a:ext>
              </a:extLst>
            </p:cNvPr>
            <p:cNvSpPr/>
            <p:nvPr/>
          </p:nvSpPr>
          <p:spPr>
            <a:xfrm>
              <a:off x="1130126" y="2631812"/>
              <a:ext cx="386531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sv-SE" dirty="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74B01C0-338B-42F6-AD33-0F279C34388D}"/>
                </a:ext>
              </a:extLst>
            </p:cNvPr>
            <p:cNvSpPr/>
            <p:nvPr/>
          </p:nvSpPr>
          <p:spPr>
            <a:xfrm>
              <a:off x="893547" y="2671636"/>
              <a:ext cx="4101898" cy="383490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err="1">
                  <a:ln w="0"/>
                </a:rPr>
                <a:t>Ekonomimodell</a:t>
              </a:r>
              <a:endParaRPr lang="en-US" sz="2200" b="1" dirty="0">
                <a:ln w="0"/>
              </a:endParaRPr>
            </a:p>
            <a:p>
              <a:pPr algn="ctr"/>
              <a:r>
                <a:rPr lang="en-US" sz="2200" b="1" dirty="0">
                  <a:ln w="0"/>
                </a:rPr>
                <a:t> </a:t>
              </a:r>
              <a:endParaRPr lang="en-US" sz="1000" b="1" dirty="0">
                <a:ln w="0"/>
              </a:endParaRPr>
            </a:p>
            <a:p>
              <a:pPr algn="ctr"/>
              <a:r>
                <a:rPr lang="sv-SE" sz="2000" b="1" dirty="0"/>
                <a:t>Redovisningsplan </a:t>
              </a:r>
              <a:br>
                <a:rPr lang="sv-SE" sz="2000" b="1" dirty="0"/>
              </a:br>
              <a:r>
                <a:rPr lang="sv-SE" dirty="0"/>
                <a:t>= konto- och objektplan</a:t>
              </a:r>
              <a:br>
                <a:rPr lang="sv-SE" dirty="0"/>
              </a:br>
              <a:r>
                <a:rPr lang="sv-SE" dirty="0"/>
                <a:t>Ger ekonomisk information om </a:t>
              </a:r>
              <a:br>
                <a:rPr lang="sv-SE" dirty="0"/>
              </a:br>
              <a:r>
                <a:rPr lang="sv-SE" dirty="0"/>
                <a:t>VAD, NÄR, VEM och HUR det har gått</a:t>
              </a:r>
            </a:p>
            <a:p>
              <a:pPr algn="ctr"/>
              <a:endParaRPr lang="sv-SE" sz="1000" dirty="0"/>
            </a:p>
            <a:p>
              <a:pPr algn="ctr"/>
              <a:r>
                <a:rPr lang="sv-SE" sz="2000" b="1" dirty="0"/>
                <a:t>Tillämpning SUHF-modellen</a:t>
              </a:r>
            </a:p>
            <a:p>
              <a:pPr algn="ctr"/>
              <a:r>
                <a:rPr lang="sv-SE" dirty="0"/>
                <a:t>En redovisningsmodell för </a:t>
              </a:r>
              <a:br>
                <a:rPr lang="sv-SE" dirty="0"/>
              </a:br>
              <a:r>
                <a:rPr lang="sv-SE" dirty="0"/>
                <a:t>HUR vi hanterar direkta och indirekta kostnader utifrån redovisningsplanen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8594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0000" y="1044000"/>
            <a:ext cx="10200552" cy="795600"/>
          </a:xfrm>
        </p:spPr>
        <p:txBody>
          <a:bodyPr>
            <a:normAutofit/>
          </a:bodyPr>
          <a:lstStyle/>
          <a:p>
            <a:r>
              <a:rPr lang="sv-SE" dirty="0"/>
              <a:t>Övergripande tidplan för hela projektet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11424" y="5229199"/>
            <a:ext cx="9649072" cy="1368153"/>
          </a:xfrm>
        </p:spPr>
        <p:txBody>
          <a:bodyPr>
            <a:normAutofit/>
          </a:bodyPr>
          <a:lstStyle/>
          <a:p>
            <a:r>
              <a:rPr lang="sv-SE" dirty="0"/>
              <a:t>Arbetsbelastningen ökar ju närmare införande vi kommer.</a:t>
            </a:r>
          </a:p>
          <a:p>
            <a:r>
              <a:rPr lang="sv-SE" dirty="0"/>
              <a:t>Olika roller kommer att påverkas i olika processer </a:t>
            </a:r>
            <a:br>
              <a:rPr lang="sv-SE" dirty="0"/>
            </a:br>
            <a:r>
              <a:rPr lang="sv-SE" dirty="0"/>
              <a:t>(budgetering, e-handel, uppföljning m.m.).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05C0DC-DB86-4453-A9CA-0E3FE954D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57" y="1804987"/>
            <a:ext cx="11906250" cy="32480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EF2600-74E0-42C0-9F95-DF2934C7E8A0}"/>
              </a:ext>
            </a:extLst>
          </p:cNvPr>
          <p:cNvSpPr/>
          <p:nvPr/>
        </p:nvSpPr>
        <p:spPr>
          <a:xfrm>
            <a:off x="1775520" y="3140968"/>
            <a:ext cx="9937104" cy="1856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69399D6-2D7C-4EA7-AA6B-B68DAF537620}"/>
              </a:ext>
            </a:extLst>
          </p:cNvPr>
          <p:cNvSpPr/>
          <p:nvPr/>
        </p:nvSpPr>
        <p:spPr>
          <a:xfrm>
            <a:off x="2625753" y="3458761"/>
            <a:ext cx="8222775" cy="1006511"/>
          </a:xfrm>
          <a:custGeom>
            <a:avLst/>
            <a:gdLst>
              <a:gd name="connsiteX0" fmla="*/ 0 w 7144378"/>
              <a:gd name="connsiteY0" fmla="*/ 850975 h 850975"/>
              <a:gd name="connsiteX1" fmla="*/ 1929284 w 7144378"/>
              <a:gd name="connsiteY1" fmla="*/ 117445 h 850975"/>
              <a:gd name="connsiteX2" fmla="*/ 4190163 w 7144378"/>
              <a:gd name="connsiteY2" fmla="*/ 47106 h 850975"/>
              <a:gd name="connsiteX3" fmla="*/ 7144378 w 7144378"/>
              <a:gd name="connsiteY3" fmla="*/ 579669 h 85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44378" h="850975">
                <a:moveTo>
                  <a:pt x="0" y="850975"/>
                </a:moveTo>
                <a:cubicBezTo>
                  <a:pt x="615462" y="551199"/>
                  <a:pt x="1230924" y="251423"/>
                  <a:pt x="1929284" y="117445"/>
                </a:cubicBezTo>
                <a:cubicBezTo>
                  <a:pt x="2627644" y="-16533"/>
                  <a:pt x="3320981" y="-29931"/>
                  <a:pt x="4190163" y="47106"/>
                </a:cubicBezTo>
                <a:cubicBezTo>
                  <a:pt x="5059345" y="124143"/>
                  <a:pt x="6101861" y="351906"/>
                  <a:pt x="7144378" y="579669"/>
                </a:cubicBezTo>
              </a:path>
            </a:pathLst>
          </a:custGeom>
          <a:ln w="254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DFA3D31-7D0E-4563-ACB5-EA5DF4B9BE70}"/>
              </a:ext>
            </a:extLst>
          </p:cNvPr>
          <p:cNvSpPr/>
          <p:nvPr/>
        </p:nvSpPr>
        <p:spPr>
          <a:xfrm>
            <a:off x="2567608" y="3313453"/>
            <a:ext cx="8279837" cy="1205994"/>
          </a:xfrm>
          <a:custGeom>
            <a:avLst/>
            <a:gdLst>
              <a:gd name="connsiteX0" fmla="*/ 0 w 6950562"/>
              <a:gd name="connsiteY0" fmla="*/ 1019632 h 1019632"/>
              <a:gd name="connsiteX1" fmla="*/ 1374405 w 6950562"/>
              <a:gd name="connsiteY1" fmla="*/ 166940 h 1019632"/>
              <a:gd name="connsiteX2" fmla="*/ 4992737 w 6950562"/>
              <a:gd name="connsiteY2" fmla="*/ 65963 h 1019632"/>
              <a:gd name="connsiteX3" fmla="*/ 6944952 w 6950562"/>
              <a:gd name="connsiteY3" fmla="*/ 929875 h 1019632"/>
              <a:gd name="connsiteX4" fmla="*/ 6944952 w 6950562"/>
              <a:gd name="connsiteY4" fmla="*/ 929875 h 1019632"/>
              <a:gd name="connsiteX5" fmla="*/ 6950562 w 6950562"/>
              <a:gd name="connsiteY5" fmla="*/ 935485 h 1019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50562" h="1019632">
                <a:moveTo>
                  <a:pt x="0" y="1019632"/>
                </a:moveTo>
                <a:cubicBezTo>
                  <a:pt x="271141" y="672758"/>
                  <a:pt x="542282" y="325885"/>
                  <a:pt x="1374405" y="166940"/>
                </a:cubicBezTo>
                <a:cubicBezTo>
                  <a:pt x="2206528" y="7995"/>
                  <a:pt x="4064313" y="-61193"/>
                  <a:pt x="4992737" y="65963"/>
                </a:cubicBezTo>
                <a:cubicBezTo>
                  <a:pt x="5921162" y="193119"/>
                  <a:pt x="6944952" y="929875"/>
                  <a:pt x="6944952" y="929875"/>
                </a:cubicBezTo>
                <a:lnTo>
                  <a:pt x="6944952" y="929875"/>
                </a:lnTo>
                <a:lnTo>
                  <a:pt x="6950562" y="93548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FCA5EB-25CB-4009-8EF6-D7F212A35FA1}"/>
              </a:ext>
            </a:extLst>
          </p:cNvPr>
          <p:cNvSpPr/>
          <p:nvPr/>
        </p:nvSpPr>
        <p:spPr>
          <a:xfrm>
            <a:off x="1764887" y="2903678"/>
            <a:ext cx="4259105" cy="2160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dirty="0"/>
              <a:t>Införande i delprojekt med CGI</a:t>
            </a:r>
          </a:p>
        </p:txBody>
      </p:sp>
    </p:spTree>
    <p:extLst>
      <p:ext uri="{BB962C8B-B14F-4D97-AF65-F5344CB8AC3E}">
        <p14:creationId xmlns:p14="http://schemas.microsoft.com/office/powerpoint/2010/main" val="23481049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0000" y="1044000"/>
            <a:ext cx="10200552" cy="795600"/>
          </a:xfrm>
        </p:spPr>
        <p:txBody>
          <a:bodyPr>
            <a:normAutofit/>
          </a:bodyPr>
          <a:lstStyle/>
          <a:p>
            <a:r>
              <a:rPr lang="sv-SE" dirty="0"/>
              <a:t>Övergripande tidplan för hela projektet </a:t>
            </a:r>
            <a:r>
              <a:rPr lang="sv-SE" sz="1600" i="1" dirty="0">
                <a:solidFill>
                  <a:srgbClr val="FF0000"/>
                </a:solidFill>
              </a:rPr>
              <a:t>preliminära datum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11424" y="5229199"/>
            <a:ext cx="9649072" cy="1368153"/>
          </a:xfrm>
        </p:spPr>
        <p:txBody>
          <a:bodyPr>
            <a:normAutofit/>
          </a:bodyPr>
          <a:lstStyle/>
          <a:p>
            <a:r>
              <a:rPr lang="sv-SE" dirty="0"/>
              <a:t>Arbetsbelastningen ökar ju närmare införande vi kommer.</a:t>
            </a:r>
          </a:p>
          <a:p>
            <a:r>
              <a:rPr lang="sv-SE" dirty="0"/>
              <a:t>Olika roller kommer att påverkas i olika processer </a:t>
            </a:r>
            <a:br>
              <a:rPr lang="sv-SE" dirty="0"/>
            </a:br>
            <a:r>
              <a:rPr lang="sv-SE" dirty="0"/>
              <a:t>(budgetering, e-handel, uppföljning m.m.).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05C0DC-DB86-4453-A9CA-0E3FE954D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57" y="1804987"/>
            <a:ext cx="11906250" cy="32480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FCA5EB-25CB-4009-8EF6-D7F212A35FA1}"/>
              </a:ext>
            </a:extLst>
          </p:cNvPr>
          <p:cNvSpPr/>
          <p:nvPr/>
        </p:nvSpPr>
        <p:spPr>
          <a:xfrm>
            <a:off x="1764887" y="2903678"/>
            <a:ext cx="4259105" cy="2160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dirty="0"/>
              <a:t>Införande i delprojekt med CGI</a:t>
            </a:r>
          </a:p>
        </p:txBody>
      </p:sp>
    </p:spTree>
    <p:extLst>
      <p:ext uri="{BB962C8B-B14F-4D97-AF65-F5344CB8AC3E}">
        <p14:creationId xmlns:p14="http://schemas.microsoft.com/office/powerpoint/2010/main" val="2137428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D4DFB02-D099-4B78-A170-CEBD11D5222D}"/>
              </a:ext>
            </a:extLst>
          </p:cNvPr>
          <p:cNvSpPr/>
          <p:nvPr/>
        </p:nvSpPr>
        <p:spPr>
          <a:xfrm>
            <a:off x="4107227" y="1052736"/>
            <a:ext cx="4169986" cy="126481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3546"/>
                <a:gd name="adj2" fmla="val 0"/>
              </a:avLst>
            </a:prstTxWarp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Varsågod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Katja!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1731F0-032E-434B-93FB-A32A96F6815E}"/>
              </a:ext>
            </a:extLst>
          </p:cNvPr>
          <p:cNvGrpSpPr/>
          <p:nvPr/>
        </p:nvGrpSpPr>
        <p:grpSpPr>
          <a:xfrm>
            <a:off x="3143672" y="2543026"/>
            <a:ext cx="6144860" cy="3994852"/>
            <a:chOff x="3215680" y="2499935"/>
            <a:chExt cx="6144860" cy="399485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7A77DF8-7DAD-416E-A7A1-7724E486D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15680" y="2499935"/>
              <a:ext cx="2592288" cy="399485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E287AE0-E89B-481A-872D-6D08BA621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70307" y="2820514"/>
              <a:ext cx="3490233" cy="2590827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847A2D1-13C6-472D-876C-6A0D81D08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31905" y="4037486"/>
              <a:ext cx="3168352" cy="22661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8844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U vit eld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vensk.pptx" id="{5BF3A3CD-0EC2-4D0D-8064-0D5DBD638049}" vid="{C299AD0A-14A0-4339-9C09-E62E80802DAA}"/>
    </a:ext>
  </a:extLst>
</a:theme>
</file>

<file path=ppt/theme/theme2.xml><?xml version="1.0" encoding="utf-8"?>
<a:theme xmlns:a="http://schemas.openxmlformats.org/drawingml/2006/main" name="SU Kronor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vensk.pptx" id="{5BF3A3CD-0EC2-4D0D-8064-0D5DBD638049}" vid="{A36BF894-8712-4C30-A8F5-B3F97C9EC9E7}"/>
    </a:ext>
  </a:extLst>
</a:theme>
</file>

<file path=ppt/theme/theme3.xml><?xml version="1.0" encoding="utf-8"?>
<a:theme xmlns:a="http://schemas.openxmlformats.org/drawingml/2006/main" name="SU Olivkvist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vensk.pptx" id="{5BF3A3CD-0EC2-4D0D-8064-0D5DBD638049}" vid="{FD02884A-8033-4F03-BF55-20428A507A32}"/>
    </a:ext>
  </a:extLst>
</a:theme>
</file>

<file path=ppt/theme/theme4.xml><?xml version="1.0" encoding="utf-8"?>
<a:theme xmlns:a="http://schemas.openxmlformats.org/drawingml/2006/main" name="SU blå eld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vensk.pptx" id="{5BF3A3CD-0EC2-4D0D-8064-0D5DBD638049}" vid="{383A5BBF-16F1-46E4-81EC-E875BF5CECAD}"/>
    </a:ext>
  </a:extLst>
</a:theme>
</file>

<file path=ppt/theme/theme5.xml><?xml version="1.0" encoding="utf-8"?>
<a:theme xmlns:a="http://schemas.openxmlformats.org/drawingml/2006/main" name="SU blå kronor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vensk.pptx" id="{5BF3A3CD-0EC2-4D0D-8064-0D5DBD638049}" vid="{8A7116C1-CD62-41CF-A05C-06A3D421D7B1}"/>
    </a:ext>
  </a:extLst>
</a:theme>
</file>

<file path=ppt/theme/theme6.xml><?xml version="1.0" encoding="utf-8"?>
<a:theme xmlns:a="http://schemas.openxmlformats.org/drawingml/2006/main" name="SU blå olivkvist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vensk.pptx" id="{5BF3A3CD-0EC2-4D0D-8064-0D5DBD638049}" vid="{1EEA34FE-C55D-4C0C-B52D-3A58E3763325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 Mall Standard 16 9</Template>
  <TotalTime>3743</TotalTime>
  <Words>250</Words>
  <Application>Microsoft Office PowerPoint</Application>
  <PresentationFormat>Widescreen</PresentationFormat>
  <Paragraphs>60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Verdana</vt:lpstr>
      <vt:lpstr>SU vit eld</vt:lpstr>
      <vt:lpstr>SU Kronor</vt:lpstr>
      <vt:lpstr>SU Olivkvist</vt:lpstr>
      <vt:lpstr>SU blå eld</vt:lpstr>
      <vt:lpstr>SU blå kronor</vt:lpstr>
      <vt:lpstr>SU blå olivkvist</vt:lpstr>
      <vt:lpstr>Informationsmöte</vt:lpstr>
      <vt:lpstr>PowerPoint Presentation</vt:lpstr>
      <vt:lpstr>Varför städa?</vt:lpstr>
      <vt:lpstr>Ekonomisystemet ska stödja ekonomimodellen</vt:lpstr>
      <vt:lpstr>Övergripande tidplan för hela projektet</vt:lpstr>
      <vt:lpstr>Övergripande tidplan för hela projektet preliminära datum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Ekonomiprojektet</dc:title>
  <dc:creator>Karolina Pihlblad</dc:creator>
  <cp:lastModifiedBy>Karolina Pihlblad</cp:lastModifiedBy>
  <cp:revision>225</cp:revision>
  <dcterms:created xsi:type="dcterms:W3CDTF">2020-12-04T15:44:43Z</dcterms:created>
  <dcterms:modified xsi:type="dcterms:W3CDTF">2021-03-16T04:14:13Z</dcterms:modified>
</cp:coreProperties>
</file>