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embeddedFontLst>
    <p:embeddedFont>
      <p:font typeface="Century Gothic" panose="020B0502020202020204" pitchFamily="34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1"/>
  </p:normalViewPr>
  <p:slideViewPr>
    <p:cSldViewPr snapToGrid="0" snapToObjects="1">
      <p:cViewPr varScale="1">
        <p:scale>
          <a:sx n="105" d="100"/>
          <a:sy n="105" d="100"/>
        </p:scale>
        <p:origin x="8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bild" type="title">
  <p:cSld name="TITL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"/>
          <p:cNvSpPr txBox="1"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"/>
          <p:cNvSpPr txBox="1"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2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"/>
          <p:cNvSpPr/>
          <p:nvPr/>
        </p:nvSpPr>
        <p:spPr>
          <a:xfrm>
            <a:off x="0" y="4323810"/>
            <a:ext cx="1744652" cy="778589"/>
          </a:xfrm>
          <a:custGeom>
            <a:avLst/>
            <a:gdLst/>
            <a:ahLst/>
            <a:cxnLst/>
            <a:rect l="l" t="t" r="r" b="b"/>
            <a:pathLst>
              <a:path w="372" h="166" extrusionOk="0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2"/>
          <p:cNvSpPr txBox="1">
            <a:spLocks noGrp="1"/>
          </p:cNvSpPr>
          <p:nvPr>
            <p:ph type="sldNum" idx="12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innehåll" type="obj">
  <p:cSld name="OBJEC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3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vsnittsrubrik" type="secHead">
  <p:cSld name="SECTION_HEAD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"/>
          <p:cNvSpPr/>
          <p:nvPr/>
        </p:nvSpPr>
        <p:spPr>
          <a:xfrm rot="10800000" flipH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4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vå delar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5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5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ämförelse" type="twoTxTwoObj">
  <p:cSld name="TWO_OBJECTS_WITH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0" name="Google Shape;70;p6"/>
          <p:cNvSpPr txBox="1">
            <a:spLocks noGrp="1"/>
          </p:cNvSpPr>
          <p:nvPr>
            <p:ph type="body" idx="2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71" name="Google Shape;71;p6"/>
          <p:cNvSpPr txBox="1">
            <a:spLocks noGrp="1"/>
          </p:cNvSpPr>
          <p:nvPr>
            <p:ph type="body" idx="3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2" name="Google Shape;72;p6"/>
          <p:cNvSpPr txBox="1">
            <a:spLocks noGrp="1"/>
          </p:cNvSpPr>
          <p:nvPr>
            <p:ph type="body" idx="4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73" name="Google Shape;73;p6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6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6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ast rubrik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7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7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7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7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8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8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8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8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med bildtext" type="objTx">
  <p:cSld name="OBJECT_WITH_CAPTION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 txBox="1"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sz="20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9"/>
          <p:cNvSpPr txBox="1">
            <a:spLocks noGrp="1"/>
          </p:cNvSpPr>
          <p:nvPr>
            <p:ph type="body" idx="1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body" idx="2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2" name="Google Shape;92;p9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9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9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9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 med bildtext" type="picTx">
  <p:cSld name="PICTURE_WITH_CAPTION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"/>
          <p:cNvSpPr txBox="1"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0"/>
          <p:cNvSpPr>
            <a:spLocks noGrp="1"/>
          </p:cNvSpPr>
          <p:nvPr>
            <p:ph type="pic" idx="2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9" name="Google Shape;99;p10"/>
          <p:cNvSpPr txBox="1">
            <a:spLocks noGrp="1"/>
          </p:cNvSpPr>
          <p:nvPr>
            <p:ph type="body" idx="1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0" name="Google Shape;100;p10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0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0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0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ch bildtext">
  <p:cSld name="Titel och bild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"/>
          <p:cNvSpPr txBox="1"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1"/>
          <p:cNvSpPr txBox="1"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11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1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1"/>
          <p:cNvSpPr/>
          <p:nvPr/>
        </p:nvSpPr>
        <p:spPr>
          <a:xfrm rot="10800000" flipH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1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t med beskrivning">
  <p:cSld name="Citat med beskrivning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2"/>
          <p:cNvSpPr txBox="1"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2"/>
          <p:cNvSpPr txBox="1">
            <a:spLocks noGrp="1"/>
          </p:cNvSpPr>
          <p:nvPr>
            <p:ph type="body" idx="1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14" name="Google Shape;114;p12"/>
          <p:cNvSpPr txBox="1">
            <a:spLocks noGrp="1"/>
          </p:cNvSpPr>
          <p:nvPr>
            <p:ph type="body" idx="2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12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2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2"/>
          <p:cNvSpPr/>
          <p:nvPr/>
        </p:nvSpPr>
        <p:spPr>
          <a:xfrm rot="10800000" flipH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2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119" name="Google Shape;119;p12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0" name="Google Shape;120;p12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nkort">
  <p:cSld name="Namnkor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3"/>
          <p:cNvSpPr txBox="1"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body" idx="1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3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3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3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nkort för citat">
  <p:cSld name="Namnkort för cita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 txBox="1"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4"/>
          <p:cNvSpPr txBox="1">
            <a:spLocks noGrp="1"/>
          </p:cNvSpPr>
          <p:nvPr>
            <p:ph type="body" idx="1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31" name="Google Shape;131;p14"/>
          <p:cNvSpPr txBox="1">
            <a:spLocks noGrp="1"/>
          </p:cNvSpPr>
          <p:nvPr>
            <p:ph type="body" idx="2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32" name="Google Shape;132;p14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4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4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136" name="Google Shape;136;p14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37" name="Google Shape;137;p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nt eller falskt">
  <p:cSld name="Sant eller falsk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"/>
          <p:cNvSpPr txBox="1"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5"/>
          <p:cNvSpPr txBox="1">
            <a:spLocks noGrp="1"/>
          </p:cNvSpPr>
          <p:nvPr>
            <p:ph type="body" idx="1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41" name="Google Shape;141;p15"/>
          <p:cNvSpPr txBox="1">
            <a:spLocks noGrp="1"/>
          </p:cNvSpPr>
          <p:nvPr>
            <p:ph type="body" idx="2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42" name="Google Shape;142;p15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5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5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lodrät text" type="vertTx">
  <p:cSld name="VERTICAL_TEX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6"/>
          <p:cNvSpPr txBox="1">
            <a:spLocks noGrp="1"/>
          </p:cNvSpPr>
          <p:nvPr>
            <p:ph type="body" idx="1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49" name="Google Shape;149;p16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6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6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6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ät rubrik och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>
            <a:spLocks noGrp="1"/>
          </p:cNvSpPr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7"/>
          <p:cNvSpPr txBox="1">
            <a:spLocks noGrp="1"/>
          </p:cNvSpPr>
          <p:nvPr>
            <p:ph type="body" idx="1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56" name="Google Shape;156;p17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7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17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7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7" name="Google Shape;7;p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l" t="t" r="r" b="b"/>
              <a:pathLst>
                <a:path w="22" h="136" extrusionOk="0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l" t="t" r="r" b="b"/>
              <a:pathLst>
                <a:path w="140" h="504" extrusionOk="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l" t="t" r="r" b="b"/>
              <a:pathLst>
                <a:path w="132" h="308" extrusionOk="0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l" t="t" r="r" b="b"/>
              <a:pathLst>
                <a:path w="37" h="79" extrusionOk="0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l" t="t" r="r" b="b"/>
              <a:pathLst>
                <a:path w="178" h="722" extrusionOk="0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l" t="t" r="r" b="b"/>
              <a:pathLst>
                <a:path w="23" h="635" extrusionOk="0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l" t="t" r="r" b="b"/>
              <a:pathLst>
                <a:path w="17" h="107" extrusionOk="0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l" t="t" r="r" b="b"/>
              <a:pathLst>
                <a:path w="41" h="222" extrusionOk="0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l" t="t" r="r" b="b"/>
              <a:pathLst>
                <a:path w="450" h="878" extrusionOk="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l" t="t" r="r" b="b"/>
              <a:pathLst>
                <a:path w="35" h="73" extrusionOk="0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l" t="t" r="r" b="b"/>
              <a:pathLst>
                <a:path w="8" h="48" extrusionOk="0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l" t="t" r="r" b="b"/>
              <a:pathLst>
                <a:path w="52" h="135" extrusionOk="0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19;p1"/>
          <p:cNvGrpSpPr/>
          <p:nvPr/>
        </p:nvGrpSpPr>
        <p:grpSpPr>
          <a:xfrm>
            <a:off x="27222" y="-786"/>
            <a:ext cx="2356674" cy="6854039"/>
            <a:chOff x="6627813" y="194833"/>
            <a:chExt cx="1952625" cy="5678918"/>
          </a:xfrm>
        </p:grpSpPr>
        <p:sp>
          <p:nvSpPr>
            <p:cNvPr id="20" name="Google Shape;20;p1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l" t="t" r="r" b="b"/>
              <a:pathLst>
                <a:path w="103" h="920" extrusionOk="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l" t="t" r="r" b="b"/>
              <a:pathLst>
                <a:path w="88" h="330" extrusionOk="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l" t="t" r="r" b="b"/>
              <a:pathLst>
                <a:path w="90" h="207" extrusionOk="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l" t="t" r="r" b="b"/>
              <a:pathLst>
                <a:path w="115" h="467" extrusionOk="0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l" t="t" r="r" b="b"/>
              <a:pathLst>
                <a:path w="36" h="633" extrusionOk="0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l" t="t" r="r" b="b"/>
              <a:pathLst>
                <a:path w="28" h="59" extrusionOk="0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l" t="t" r="r" b="b"/>
              <a:pathLst>
                <a:path w="17" h="107" extrusionOk="0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l" t="t" r="r" b="b"/>
              <a:pathLst>
                <a:path w="294" h="568" extrusionOk="0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l" t="t" r="r" b="b"/>
              <a:pathLst>
                <a:path w="25" h="53" extrusionOk="0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l" t="t" r="r" b="b"/>
              <a:pathLst>
                <a:path w="29" h="141" extrusionOk="0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l" t="t" r="r" b="b"/>
              <a:pathLst>
                <a:path w="8" h="48" extrusionOk="0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l" t="t" r="r" b="b"/>
              <a:pathLst>
                <a:path w="44" h="111" extrusionOk="0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Google Shape;32;p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1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5" name="Google Shape;35;p1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6" name="Google Shape;36;p1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7" name="Google Shape;37;p1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"/>
          <p:cNvSpPr txBox="1"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</a:pPr>
            <a:r>
              <a:rPr lang="sv-SE"/>
              <a:t>Demokratiska dilemman</a:t>
            </a:r>
            <a:endParaRPr/>
          </a:p>
        </p:txBody>
      </p:sp>
      <p:sp>
        <p:nvSpPr>
          <p:cNvPr id="165" name="Google Shape;165;p18"/>
          <p:cNvSpPr txBox="1">
            <a:spLocks noGrp="1"/>
          </p:cNvSpPr>
          <p:nvPr>
            <p:ph type="subTitle" idx="1"/>
          </p:nvPr>
        </p:nvSpPr>
        <p:spPr>
          <a:xfrm>
            <a:off x="2589213" y="4929779"/>
            <a:ext cx="8915400" cy="11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sv-SE" sz="3000"/>
              <a:t>Hur kan demokratin utvecklas och stärkas?</a:t>
            </a:r>
            <a:endParaRPr sz="3000"/>
          </a:p>
        </p:txBody>
      </p:sp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 l="14515" t="28903" b="10604"/>
          <a:stretch/>
        </p:blipFill>
        <p:spPr>
          <a:xfrm>
            <a:off x="7305075" y="323575"/>
            <a:ext cx="4199525" cy="210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1525" y="1759100"/>
            <a:ext cx="4019550" cy="200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5">
            <a:alphaModFix/>
          </a:blip>
          <a:srcRect l="32939" t="17545" r="32943" b="16220"/>
          <a:stretch/>
        </p:blipFill>
        <p:spPr>
          <a:xfrm>
            <a:off x="1081275" y="167725"/>
            <a:ext cx="2902973" cy="317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9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sv-SE"/>
              <a:t>Det finns olika idéer om hur demokratin kan och bör utvecklas…</a:t>
            </a:r>
            <a:endParaRPr/>
          </a:p>
        </p:txBody>
      </p:sp>
      <p:sp>
        <p:nvSpPr>
          <p:cNvPr id="174" name="Google Shape;174;p19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 panose="020B0604020202020204" pitchFamily="34" charset="0"/>
              <a:buChar char="•"/>
            </a:pPr>
            <a:r>
              <a:rPr lang="sv-SE" sz="2200" dirty="0"/>
              <a:t>Demokratin är under </a:t>
            </a:r>
            <a:r>
              <a:rPr lang="sv-SE" sz="2200" b="1" dirty="0"/>
              <a:t>ständig utveckling</a:t>
            </a:r>
            <a:r>
              <a:rPr lang="sv-SE" sz="2200" dirty="0"/>
              <a:t> och förändring - ett </a:t>
            </a:r>
            <a:r>
              <a:rPr lang="sv-SE" sz="2200" b="1" dirty="0"/>
              <a:t>pågående arbete</a:t>
            </a:r>
            <a:r>
              <a:rPr lang="sv-SE" sz="2200" dirty="0"/>
              <a:t>.</a:t>
            </a:r>
            <a:endParaRPr sz="2200" dirty="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 panose="020B0604020202020204" pitchFamily="34" charset="0"/>
              <a:buChar char="•"/>
            </a:pPr>
            <a:r>
              <a:rPr lang="sv-SE" sz="2200" dirty="0"/>
              <a:t>Demokratin ställs inför </a:t>
            </a:r>
            <a:r>
              <a:rPr lang="sv-SE" sz="2200" b="1" dirty="0"/>
              <a:t>nya utmaningar</a:t>
            </a:r>
            <a:r>
              <a:rPr lang="sv-SE" sz="2200" dirty="0"/>
              <a:t> som den måste hantera - samhället och våra livsvillkor förändras ständigt.</a:t>
            </a:r>
            <a:endParaRPr sz="2200" dirty="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 panose="020B0604020202020204" pitchFamily="34" charset="0"/>
              <a:buChar char="•"/>
            </a:pPr>
            <a:r>
              <a:rPr lang="sv-SE" sz="2200" dirty="0"/>
              <a:t>Utmaningar följer exempelvis på </a:t>
            </a:r>
            <a:r>
              <a:rPr lang="sv-SE" sz="2200" b="1" dirty="0"/>
              <a:t>klimatförändringarna</a:t>
            </a:r>
            <a:r>
              <a:rPr lang="sv-SE" sz="2200" dirty="0"/>
              <a:t>, </a:t>
            </a:r>
            <a:r>
              <a:rPr lang="sv-SE" sz="2200" b="1" dirty="0"/>
              <a:t>digitaliseringen</a:t>
            </a:r>
            <a:r>
              <a:rPr lang="sv-SE" sz="2200" dirty="0"/>
              <a:t> eller </a:t>
            </a:r>
            <a:r>
              <a:rPr lang="sv-SE" sz="2200" b="1" dirty="0"/>
              <a:t>globaliseringen</a:t>
            </a:r>
            <a:r>
              <a:rPr lang="sv-SE" sz="2200" dirty="0"/>
              <a:t>.</a:t>
            </a:r>
            <a:endParaRPr sz="2200" dirty="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 panose="020B0604020202020204" pitchFamily="34" charset="0"/>
              <a:buChar char="•"/>
            </a:pPr>
            <a:r>
              <a:rPr lang="sv-SE" sz="2200" dirty="0"/>
              <a:t>Alla </a:t>
            </a:r>
            <a:r>
              <a:rPr lang="sv-SE" sz="2200" b="1" dirty="0"/>
              <a:t>medborgare</a:t>
            </a:r>
            <a:r>
              <a:rPr lang="sv-SE" sz="2200" dirty="0"/>
              <a:t> har ett </a:t>
            </a:r>
            <a:r>
              <a:rPr lang="sv-SE" sz="2200" b="1" dirty="0"/>
              <a:t>ansvar</a:t>
            </a:r>
            <a:r>
              <a:rPr lang="sv-SE" sz="2200" dirty="0"/>
              <a:t> för att bidra till att upprätthålla, försvara och utveckla demokratin.</a:t>
            </a:r>
            <a:endParaRPr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 txBox="1">
            <a:spLocks noGrp="1"/>
          </p:cNvSpPr>
          <p:nvPr>
            <p:ph type="title"/>
          </p:nvPr>
        </p:nvSpPr>
        <p:spPr>
          <a:xfrm>
            <a:off x="2011400" y="341600"/>
            <a:ext cx="10071000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sv-SE"/>
              <a:t>Sex dilemman - förslag på förändringar som ni ska ta ställning till</a:t>
            </a:r>
            <a:endParaRPr/>
          </a:p>
        </p:txBody>
      </p:sp>
      <p:sp>
        <p:nvSpPr>
          <p:cNvPr id="180" name="Google Shape;180;p20"/>
          <p:cNvSpPr txBox="1">
            <a:spLocks noGrp="1"/>
          </p:cNvSpPr>
          <p:nvPr>
            <p:ph type="body" idx="1"/>
          </p:nvPr>
        </p:nvSpPr>
        <p:spPr>
          <a:xfrm>
            <a:off x="2132000" y="1981200"/>
            <a:ext cx="9700500" cy="37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•"/>
            </a:pPr>
            <a:r>
              <a:rPr lang="sv-SE" sz="2400" dirty="0"/>
              <a:t>Bör </a:t>
            </a:r>
            <a:r>
              <a:rPr lang="sv-SE" sz="2400" b="1" dirty="0"/>
              <a:t>rösträttsåldern sänkas</a:t>
            </a:r>
            <a:r>
              <a:rPr lang="sv-SE" sz="2400" dirty="0"/>
              <a:t> för att möta samtida utmaningar?</a:t>
            </a:r>
            <a:endParaRPr sz="2400" dirty="0"/>
          </a:p>
          <a:p>
            <a:pPr marL="342900" lvl="0" indent="-3810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•"/>
            </a:pPr>
            <a:r>
              <a:rPr lang="sv-SE" sz="2400" dirty="0"/>
              <a:t>Bör </a:t>
            </a:r>
            <a:r>
              <a:rPr lang="sv-SE" sz="2400" b="1" dirty="0"/>
              <a:t>fler folkomröstningar</a:t>
            </a:r>
            <a:r>
              <a:rPr lang="sv-SE" sz="2400" dirty="0"/>
              <a:t> genomföras lokalt och nationellt?</a:t>
            </a:r>
            <a:endParaRPr sz="2400" dirty="0"/>
          </a:p>
          <a:p>
            <a:pPr marL="342900" lvl="0" indent="-3810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•"/>
            </a:pPr>
            <a:r>
              <a:rPr lang="sv-SE" sz="2400" dirty="0"/>
              <a:t>Bör </a:t>
            </a:r>
            <a:r>
              <a:rPr lang="sv-SE" sz="2400" b="1" dirty="0"/>
              <a:t>valen</a:t>
            </a:r>
            <a:r>
              <a:rPr lang="sv-SE" sz="2400" dirty="0"/>
              <a:t> </a:t>
            </a:r>
            <a:r>
              <a:rPr lang="sv-SE" sz="2400" b="1" dirty="0"/>
              <a:t>digitaliseras</a:t>
            </a:r>
            <a:r>
              <a:rPr lang="sv-SE" sz="2400" dirty="0"/>
              <a:t> så att väljare kan rösta hemifrån?</a:t>
            </a:r>
            <a:endParaRPr sz="2400" dirty="0"/>
          </a:p>
          <a:p>
            <a:pPr marL="342900" lvl="0" indent="-3810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•"/>
            </a:pPr>
            <a:r>
              <a:rPr lang="sv-SE" sz="2400" dirty="0"/>
              <a:t>Bör ett </a:t>
            </a:r>
            <a:r>
              <a:rPr lang="sv-SE" sz="2400" b="1" dirty="0"/>
              <a:t>kunskapstest</a:t>
            </a:r>
            <a:r>
              <a:rPr lang="sv-SE" sz="2400" dirty="0"/>
              <a:t> </a:t>
            </a:r>
            <a:r>
              <a:rPr lang="sv-SE" sz="2400" b="1" dirty="0"/>
              <a:t>införas</a:t>
            </a:r>
            <a:r>
              <a:rPr lang="sv-SE" sz="2400" dirty="0"/>
              <a:t> för att få rösta?</a:t>
            </a:r>
            <a:endParaRPr sz="2400" dirty="0"/>
          </a:p>
          <a:p>
            <a:pPr marL="342900" lvl="0" indent="-3810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•"/>
            </a:pPr>
            <a:r>
              <a:rPr lang="sv-SE" sz="2400" dirty="0"/>
              <a:t>Bör </a:t>
            </a:r>
            <a:r>
              <a:rPr lang="sv-SE" sz="2400" b="1" dirty="0"/>
              <a:t>antidemokratiska</a:t>
            </a:r>
            <a:r>
              <a:rPr lang="sv-SE" sz="2400" dirty="0"/>
              <a:t> politiska organisationer </a:t>
            </a:r>
            <a:r>
              <a:rPr lang="sv-SE" sz="2400" b="1" dirty="0"/>
              <a:t>förbjudas</a:t>
            </a:r>
            <a:r>
              <a:rPr lang="sv-SE" sz="2400" dirty="0"/>
              <a:t>?</a:t>
            </a:r>
            <a:endParaRPr sz="2400" dirty="0"/>
          </a:p>
          <a:p>
            <a:pPr marL="3429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•"/>
            </a:pPr>
            <a:r>
              <a:rPr lang="sv-SE" sz="2400" dirty="0"/>
              <a:t>Bör ett </a:t>
            </a:r>
            <a:r>
              <a:rPr lang="sv-SE" sz="2400" b="1" dirty="0"/>
              <a:t>expertråd</a:t>
            </a:r>
            <a:r>
              <a:rPr lang="sv-SE" sz="2400" dirty="0"/>
              <a:t> som kan fatta långsiktiga beslut i </a:t>
            </a:r>
            <a:r>
              <a:rPr lang="sv-SE" sz="2400" b="1" dirty="0"/>
              <a:t>klimatfrågan</a:t>
            </a:r>
            <a:r>
              <a:rPr lang="sv-SE" sz="2400" dirty="0"/>
              <a:t> inrättas?</a:t>
            </a:r>
            <a:endParaRPr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1"/>
          <p:cNvSpPr txBox="1">
            <a:spLocks noGrp="1"/>
          </p:cNvSpPr>
          <p:nvPr>
            <p:ph type="title"/>
          </p:nvPr>
        </p:nvSpPr>
        <p:spPr>
          <a:xfrm>
            <a:off x="2589212" y="290623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sv-SE"/>
              <a:t>Gruppens uppgift</a:t>
            </a:r>
            <a:endParaRPr/>
          </a:p>
        </p:txBody>
      </p:sp>
      <p:sp>
        <p:nvSpPr>
          <p:cNvPr id="186" name="Google Shape;186;p21"/>
          <p:cNvSpPr txBox="1">
            <a:spLocks noGrp="1"/>
          </p:cNvSpPr>
          <p:nvPr>
            <p:ph type="body" idx="1"/>
          </p:nvPr>
        </p:nvSpPr>
        <p:spPr>
          <a:xfrm>
            <a:off x="2433100" y="930875"/>
            <a:ext cx="9367200" cy="37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sv-SE" sz="2000" b="1"/>
              <a:t>Läs beskrivningen</a:t>
            </a:r>
            <a:r>
              <a:rPr lang="sv-SE" sz="2000"/>
              <a:t> av dilemmat samt förslag till beslut tillsammans. Förklara svåra ord för varandra eller fråga läraren.</a:t>
            </a:r>
            <a:endParaRPr sz="2000"/>
          </a:p>
          <a:p>
            <a:pPr marL="3429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sv-SE" sz="2000" b="1"/>
              <a:t>Kortskriv</a:t>
            </a:r>
            <a:r>
              <a:rPr lang="sv-SE" sz="2000"/>
              <a:t> individuellt tyst under 2 minuter. Formulera argument </a:t>
            </a:r>
            <a:r>
              <a:rPr lang="sv-SE" sz="2000" b="1"/>
              <a:t>för</a:t>
            </a:r>
            <a:r>
              <a:rPr lang="sv-SE" sz="2000"/>
              <a:t> och </a:t>
            </a:r>
            <a:r>
              <a:rPr lang="sv-SE" sz="2000" b="1"/>
              <a:t>emot</a:t>
            </a:r>
            <a:r>
              <a:rPr lang="sv-SE" sz="2000"/>
              <a:t> förslaget - skriv.</a:t>
            </a:r>
            <a:endParaRPr sz="2000"/>
          </a:p>
          <a:p>
            <a:pPr marL="3429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sv-SE" sz="2000"/>
              <a:t>Gå en runda och </a:t>
            </a:r>
            <a:r>
              <a:rPr lang="sv-SE" sz="2000" b="1"/>
              <a:t>presentera</a:t>
            </a:r>
            <a:r>
              <a:rPr lang="sv-SE" sz="2000"/>
              <a:t> era argument. Utse en </a:t>
            </a:r>
            <a:r>
              <a:rPr lang="sv-SE" sz="2000" b="1"/>
              <a:t>sekreterare</a:t>
            </a:r>
            <a:r>
              <a:rPr lang="sv-SE" sz="2000"/>
              <a:t> som skriver ner dem i anteckningsmallen.</a:t>
            </a:r>
            <a:endParaRPr sz="2000"/>
          </a:p>
          <a:p>
            <a:pPr marL="3429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sv-SE" sz="2000"/>
              <a:t>Diskutera tillsammans hur förslaget kan </a:t>
            </a:r>
            <a:r>
              <a:rPr lang="sv-SE" sz="2000" b="1"/>
              <a:t>förstärka</a:t>
            </a:r>
            <a:r>
              <a:rPr lang="sv-SE" sz="2000"/>
              <a:t> eller riskerar att </a:t>
            </a:r>
            <a:r>
              <a:rPr lang="sv-SE" sz="2000" b="1"/>
              <a:t>försvaga</a:t>
            </a:r>
            <a:r>
              <a:rPr lang="sv-SE" sz="2000"/>
              <a:t> demokratin.</a:t>
            </a:r>
            <a:endParaRPr sz="2000"/>
          </a:p>
          <a:p>
            <a:pPr marL="3429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sv-SE" sz="2000"/>
              <a:t>Be läraren om </a:t>
            </a:r>
            <a:r>
              <a:rPr lang="sv-SE" sz="2000" b="1"/>
              <a:t>faktakort</a:t>
            </a:r>
            <a:r>
              <a:rPr lang="sv-SE" sz="2000"/>
              <a:t>. Dra ett faktakort i taget och läs högt. Diskutera om kortet tillför nya </a:t>
            </a:r>
            <a:r>
              <a:rPr lang="sv-SE" sz="2000" b="1"/>
              <a:t>argument</a:t>
            </a:r>
            <a:r>
              <a:rPr lang="sv-SE" sz="2000"/>
              <a:t> eller om det stärker något argument ni redan har.</a:t>
            </a:r>
            <a:endParaRPr sz="2000"/>
          </a:p>
          <a:p>
            <a:pPr marL="3429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sv-SE" sz="2000" b="1"/>
              <a:t>Ta ställning</a:t>
            </a:r>
            <a:r>
              <a:rPr lang="sv-SE" sz="2000"/>
              <a:t> till förslaget (</a:t>
            </a:r>
            <a:r>
              <a:rPr lang="sv-SE" sz="2000" i="1"/>
              <a:t>för eller emot</a:t>
            </a:r>
            <a:r>
              <a:rPr lang="sv-SE" sz="2000"/>
              <a:t>) genom majoritetsbeslut (rösta) utifrån argumenten. Formulera era tre viktigaste argument som </a:t>
            </a:r>
            <a:r>
              <a:rPr lang="sv-SE" sz="2000" b="1"/>
              <a:t>motivering</a:t>
            </a:r>
            <a:r>
              <a:rPr lang="sv-SE" sz="2000"/>
              <a:t> till beslutet. Utse en i gruppen som är beredd att presentera ställningstagandet för de andra </a:t>
            </a:r>
            <a:r>
              <a:rPr lang="sv-SE" sz="2000" b="1"/>
              <a:t>på en minut</a:t>
            </a:r>
            <a:r>
              <a:rPr lang="sv-SE" sz="2000"/>
              <a:t>.</a:t>
            </a:r>
            <a:endParaRPr sz="2000"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2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sv-SE"/>
              <a:t>Diskutera</a:t>
            </a:r>
            <a:endParaRPr/>
          </a:p>
        </p:txBody>
      </p:sp>
      <p:sp>
        <p:nvSpPr>
          <p:cNvPr id="192" name="Google Shape;192;p22"/>
          <p:cNvSpPr txBox="1">
            <a:spLocks noGrp="1"/>
          </p:cNvSpPr>
          <p:nvPr>
            <p:ph type="body" idx="1"/>
          </p:nvPr>
        </p:nvSpPr>
        <p:spPr>
          <a:xfrm>
            <a:off x="2589212" y="1981200"/>
            <a:ext cx="8915400" cy="37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sv-SE" sz="4000" b="1"/>
              <a:t>Hur bör förslaget till förändring hanteras för att stärka demokratin?</a:t>
            </a:r>
            <a:endParaRPr sz="4000"/>
          </a:p>
        </p:txBody>
      </p:sp>
      <p:pic>
        <p:nvPicPr>
          <p:cNvPr id="193" name="Google Shape;193;p22"/>
          <p:cNvPicPr preferRelativeResize="0"/>
          <p:nvPr/>
        </p:nvPicPr>
        <p:blipFill rotWithShape="1">
          <a:blip r:embed="rId3">
            <a:alphaModFix/>
          </a:blip>
          <a:srcRect l="32939" t="17545" r="32943" b="16220"/>
          <a:stretch/>
        </p:blipFill>
        <p:spPr>
          <a:xfrm>
            <a:off x="9157000" y="3700575"/>
            <a:ext cx="2727576" cy="297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3"/>
          <p:cNvSpPr txBox="1">
            <a:spLocks noGrp="1"/>
          </p:cNvSpPr>
          <p:nvPr>
            <p:ph type="title"/>
          </p:nvPr>
        </p:nvSpPr>
        <p:spPr>
          <a:xfrm>
            <a:off x="2669125" y="776510"/>
            <a:ext cx="8911800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sv-SE"/>
              <a:t>Exit ticket</a:t>
            </a:r>
            <a:endParaRPr/>
          </a:p>
        </p:txBody>
      </p:sp>
      <p:sp>
        <p:nvSpPr>
          <p:cNvPr id="199" name="Google Shape;199;p23"/>
          <p:cNvSpPr txBox="1">
            <a:spLocks noGrp="1"/>
          </p:cNvSpPr>
          <p:nvPr>
            <p:ph type="body" idx="1"/>
          </p:nvPr>
        </p:nvSpPr>
        <p:spPr>
          <a:xfrm>
            <a:off x="2589212" y="1724809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65"/>
              <a:buNone/>
            </a:pPr>
            <a:endParaRPr sz="4000" b="1"/>
          </a:p>
          <a:p>
            <a:pPr marL="105727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665"/>
              <a:buNone/>
            </a:pPr>
            <a:r>
              <a:rPr lang="sv-SE" sz="4000" b="1"/>
              <a:t>Hur anser du att demokratin bör förändras för att stärkas?</a:t>
            </a:r>
            <a:endParaRPr sz="4000" b="1"/>
          </a:p>
        </p:txBody>
      </p:sp>
      <p:pic>
        <p:nvPicPr>
          <p:cNvPr id="200" name="Google Shape;200;p23"/>
          <p:cNvPicPr preferRelativeResize="0"/>
          <p:nvPr/>
        </p:nvPicPr>
        <p:blipFill rotWithShape="1">
          <a:blip r:embed="rId3">
            <a:alphaModFix/>
          </a:blip>
          <a:srcRect l="32939" t="17545" r="32943" b="16220"/>
          <a:stretch/>
        </p:blipFill>
        <p:spPr>
          <a:xfrm>
            <a:off x="9157000" y="3700575"/>
            <a:ext cx="2727576" cy="297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inga">
  <a:themeElements>
    <a:clrScheme name="Slinga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309</Words>
  <Application>Microsoft Macintosh PowerPoint</Application>
  <PresentationFormat>Bredbild</PresentationFormat>
  <Paragraphs>26</Paragraphs>
  <Slides>6</Slides>
  <Notes>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0" baseType="lpstr">
      <vt:lpstr>Noto Sans Symbols</vt:lpstr>
      <vt:lpstr>Arial</vt:lpstr>
      <vt:lpstr>Century Gothic</vt:lpstr>
      <vt:lpstr>Slinga</vt:lpstr>
      <vt:lpstr>Demokratiska dilemman</vt:lpstr>
      <vt:lpstr>Det finns olika idéer om hur demokratin kan och bör utvecklas…</vt:lpstr>
      <vt:lpstr>Sex dilemman - förslag på förändringar som ni ska ta ställning till</vt:lpstr>
      <vt:lpstr>Gruppens uppgift</vt:lpstr>
      <vt:lpstr>Diskutera</vt:lpstr>
      <vt:lpstr>Exit ticket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Demokratiska dilemman</dc:title>
  <cp:lastModifiedBy>Microsoft Office User</cp:lastModifiedBy>
  <cp:revision>1</cp:revision>
  <dcterms:modified xsi:type="dcterms:W3CDTF">2021-09-17T12:12:41Z</dcterms:modified>
</cp:coreProperties>
</file>