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9" r:id="rId3"/>
    <p:sldId id="267" r:id="rId4"/>
    <p:sldId id="260" r:id="rId5"/>
    <p:sldId id="261" r:id="rId6"/>
    <p:sldId id="262" r:id="rId7"/>
    <p:sldId id="263" r:id="rId8"/>
    <p:sldId id="264" r:id="rId9"/>
    <p:sldId id="265" r:id="rId10"/>
    <p:sldId id="266" r:id="rId11"/>
  </p:sldIdLst>
  <p:sldSz cx="12192000" cy="6858000"/>
  <p:notesSz cx="6797675" cy="9926638"/>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73969" autoAdjust="0"/>
  </p:normalViewPr>
  <p:slideViewPr>
    <p:cSldViewPr snapToGrid="0">
      <p:cViewPr varScale="1">
        <p:scale>
          <a:sx n="56" d="100"/>
          <a:sy n="56" d="100"/>
        </p:scale>
        <p:origin x="87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399C8797-7014-4A4A-B36E-8AEE40835986}" type="datetimeFigureOut">
              <a:rPr lang="sv-SE" smtClean="0"/>
              <a:t>2024-04-12</a:t>
            </a:fld>
            <a:endParaRPr lang="sv-SE"/>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44A61BDD-81B3-425F-8373-47993DA9FE5D}" type="slidenum">
              <a:rPr lang="sv-SE" smtClean="0"/>
              <a:t>‹#›</a:t>
            </a:fld>
            <a:endParaRPr lang="sv-SE"/>
          </a:p>
        </p:txBody>
      </p:sp>
    </p:spTree>
    <p:extLst>
      <p:ext uri="{BB962C8B-B14F-4D97-AF65-F5344CB8AC3E}">
        <p14:creationId xmlns:p14="http://schemas.microsoft.com/office/powerpoint/2010/main" val="2210424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5"/>
          </p:nvPr>
        </p:nvSpPr>
        <p:spPr/>
        <p:txBody>
          <a:bodyPr/>
          <a:lstStyle/>
          <a:p>
            <a:fld id="{44A61BDD-81B3-425F-8373-47993DA9FE5D}" type="slidenum">
              <a:rPr lang="sv-SE" smtClean="0"/>
              <a:t>1</a:t>
            </a:fld>
            <a:endParaRPr lang="sv-SE"/>
          </a:p>
        </p:txBody>
      </p:sp>
    </p:spTree>
    <p:extLst>
      <p:ext uri="{BB962C8B-B14F-4D97-AF65-F5344CB8AC3E}">
        <p14:creationId xmlns:p14="http://schemas.microsoft.com/office/powerpoint/2010/main" val="10052095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sv-SE" dirty="0">
              <a:solidFill>
                <a:srgbClr val="002F5F"/>
              </a:solidFill>
              <a:latin typeface="Calibri" panose="020F0502020204030204" pitchFamily="34" charset="0"/>
              <a:ea typeface="Verdana" panose="020B060403050404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44A61BDD-81B3-425F-8373-47993DA9FE5D}" type="slidenum">
              <a:rPr lang="sv-SE" smtClean="0"/>
              <a:t>10</a:t>
            </a:fld>
            <a:endParaRPr lang="sv-SE"/>
          </a:p>
        </p:txBody>
      </p:sp>
    </p:spTree>
    <p:extLst>
      <p:ext uri="{BB962C8B-B14F-4D97-AF65-F5344CB8AC3E}">
        <p14:creationId xmlns:p14="http://schemas.microsoft.com/office/powerpoint/2010/main" val="1169140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2"/>
                </a:solidFill>
                <a:latin typeface="Arial" panose="020B0604020202020204" pitchFamily="34" charset="0"/>
                <a:ea typeface="+mn-ea"/>
                <a:cs typeface="+mn-cs"/>
              </a:rPr>
              <a:t>The Department of Teaching and Learning was established on January 1, 2022, through the merger of the Department of Mathematics and Science Education, the Department of Social Sciences and Humanities Education, and the Department of Language Education. The goal was to consolidate the university's subject-specific education and research in one department.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2"/>
                </a:solidFill>
                <a:latin typeface="Arial" panose="020B0604020202020204" pitchFamily="34" charset="0"/>
                <a:ea typeface="+mn-ea"/>
                <a:cs typeface="+mn-cs"/>
              </a:rPr>
            </a:br>
            <a:r>
              <a:rPr lang="en-US" sz="1200" kern="1200" dirty="0">
                <a:solidFill>
                  <a:schemeClr val="tx2"/>
                </a:solidFill>
                <a:latin typeface="Arial" panose="020B0604020202020204" pitchFamily="34" charset="0"/>
                <a:ea typeface="+mn-ea"/>
                <a:cs typeface="+mn-cs"/>
              </a:rPr>
              <a:t>The primary aims were to: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2"/>
                </a:solidFill>
                <a:latin typeface="Arial" panose="020B0604020202020204" pitchFamily="34" charset="0"/>
                <a:ea typeface="+mn-ea"/>
                <a:cs typeface="+mn-cs"/>
              </a:rPr>
              <a:t>-Create simpler preparation and decision-making processes with a streamlined organization and to have </a:t>
            </a:r>
            <a:r>
              <a:rPr lang="en-US" sz="1200" b="1" kern="1200" dirty="0">
                <a:solidFill>
                  <a:schemeClr val="tx2"/>
                </a:solidFill>
                <a:latin typeface="Arial" panose="020B0604020202020204" pitchFamily="34" charset="0"/>
                <a:ea typeface="+mn-ea"/>
                <a:cs typeface="+mn-cs"/>
              </a:rPr>
              <a:t>one</a:t>
            </a:r>
            <a:r>
              <a:rPr lang="en-US" sz="1200" kern="1200" dirty="0">
                <a:solidFill>
                  <a:schemeClr val="tx2"/>
                </a:solidFill>
                <a:latin typeface="Arial" panose="020B0604020202020204" pitchFamily="34" charset="0"/>
                <a:ea typeface="+mn-ea"/>
                <a:cs typeface="+mn-cs"/>
              </a:rPr>
              <a:t> area council as the highest decision-making body.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2"/>
                </a:solidFill>
                <a:latin typeface="Arial" panose="020B0604020202020204" pitchFamily="34" charset="0"/>
                <a:ea typeface="+mn-ea"/>
                <a:cs typeface="+mn-cs"/>
              </a:rPr>
              <a:t>-Improve efficiency by reducing the risk of duplication and parallel processes and enhancing coordination.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2"/>
                </a:solidFill>
                <a:latin typeface="Arial" panose="020B0604020202020204" pitchFamily="34" charset="0"/>
                <a:ea typeface="+mn-ea"/>
                <a:cs typeface="+mn-cs"/>
              </a:rPr>
              <a:t>-Simplify student </a:t>
            </a:r>
            <a:r>
              <a:rPr lang="en-US" sz="1200" b="0" kern="1200" dirty="0">
                <a:solidFill>
                  <a:schemeClr val="tx2"/>
                </a:solidFill>
                <a:latin typeface="Arial" panose="020B0604020202020204" pitchFamily="34" charset="0"/>
                <a:ea typeface="+mn-ea"/>
                <a:cs typeface="+mn-cs"/>
              </a:rPr>
              <a:t>contacts</a:t>
            </a:r>
            <a:r>
              <a:rPr lang="en-US" sz="1200" kern="1200" dirty="0">
                <a:solidFill>
                  <a:schemeClr val="tx2"/>
                </a:solidFill>
                <a:highlight>
                  <a:srgbClr val="FFFF00"/>
                </a:highlight>
                <a:latin typeface="Arial" panose="020B0604020202020204" pitchFamily="34" charset="0"/>
                <a:ea typeface="+mn-ea"/>
                <a:cs typeface="+mn-cs"/>
              </a:rPr>
              <a:t> </a:t>
            </a:r>
            <a:r>
              <a:rPr lang="en-US" sz="1200" kern="1200" dirty="0">
                <a:solidFill>
                  <a:schemeClr val="tx2"/>
                </a:solidFill>
                <a:latin typeface="Arial" panose="020B0604020202020204" pitchFamily="34" charset="0"/>
                <a:ea typeface="+mn-ea"/>
                <a:cs typeface="+mn-cs"/>
              </a:rPr>
              <a:t>and improve opportunities for student influence, as there are fewer teacher education bodies to manage.</a:t>
            </a:r>
            <a:endParaRPr lang="sv-SE" sz="1200" kern="1200" dirty="0">
              <a:solidFill>
                <a:schemeClr val="tx2"/>
              </a:solidFill>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sv-SE" sz="1200" kern="1200" dirty="0">
              <a:solidFill>
                <a:schemeClr val="tx2"/>
              </a:solidFill>
              <a:latin typeface="Arial" panose="020B0604020202020204" pitchFamily="34" charset="0"/>
              <a:ea typeface="+mn-ea"/>
              <a:cs typeface="+mn-cs"/>
            </a:endParaRPr>
          </a:p>
        </p:txBody>
      </p:sp>
      <p:sp>
        <p:nvSpPr>
          <p:cNvPr id="4" name="Slide Number Placeholder 3"/>
          <p:cNvSpPr>
            <a:spLocks noGrp="1"/>
          </p:cNvSpPr>
          <p:nvPr>
            <p:ph type="sldNum" sz="quarter" idx="5"/>
          </p:nvPr>
        </p:nvSpPr>
        <p:spPr/>
        <p:txBody>
          <a:bodyPr/>
          <a:lstStyle/>
          <a:p>
            <a:fld id="{44A61BDD-81B3-425F-8373-47993DA9FE5D}" type="slidenum">
              <a:rPr lang="sv-SE" smtClean="0"/>
              <a:t>2</a:t>
            </a:fld>
            <a:endParaRPr lang="sv-SE"/>
          </a:p>
        </p:txBody>
      </p:sp>
    </p:spTree>
    <p:extLst>
      <p:ext uri="{BB962C8B-B14F-4D97-AF65-F5344CB8AC3E}">
        <p14:creationId xmlns:p14="http://schemas.microsoft.com/office/powerpoint/2010/main" val="1242098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2"/>
                </a:solidFill>
                <a:latin typeface="Arial" panose="020B0604020202020204" pitchFamily="34" charset="0"/>
                <a:ea typeface="+mn-ea"/>
                <a:cs typeface="+mn-cs"/>
              </a:rPr>
              <a:t>The department belongs to the Faculty of Humanities and is governed by a head of department with a department board as the highest decision-making body.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2"/>
                </a:solidFill>
                <a:latin typeface="Arial" panose="020B0604020202020204" pitchFamily="34" charset="0"/>
                <a:ea typeface="+mn-ea"/>
                <a:cs typeface="+mn-cs"/>
              </a:rPr>
              <a:t>There are seven subject divisions led by directors of (tertiary) studies, PhD </a:t>
            </a:r>
            <a:r>
              <a:rPr lang="en-US" sz="1200" kern="1200" dirty="0" err="1">
                <a:solidFill>
                  <a:schemeClr val="tx2"/>
                </a:solidFill>
                <a:latin typeface="Arial" panose="020B0604020202020204" pitchFamily="34" charset="0"/>
                <a:ea typeface="+mn-ea"/>
                <a:cs typeface="+mn-cs"/>
              </a:rPr>
              <a:t>programmes</a:t>
            </a:r>
            <a:r>
              <a:rPr lang="en-US" sz="1200" kern="1200" dirty="0">
                <a:solidFill>
                  <a:schemeClr val="tx2"/>
                </a:solidFill>
                <a:latin typeface="Arial" panose="020B0604020202020204" pitchFamily="34" charset="0"/>
                <a:ea typeface="+mn-ea"/>
                <a:cs typeface="+mn-cs"/>
              </a:rPr>
              <a:t> in four different areas and an administrative division that provides support to staff and students, as well as reporting to and collaborating with the central administration.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2"/>
                </a:solidFill>
                <a:latin typeface="Arial" panose="020B0604020202020204" pitchFamily="34" charset="0"/>
                <a:ea typeface="+mn-ea"/>
                <a:cs typeface="+mn-cs"/>
              </a:rPr>
              <a:t>The department also has three independent units with their own missions and finances. </a:t>
            </a:r>
            <a:endParaRPr lang="sv-SE" sz="1200" kern="1200" dirty="0">
              <a:solidFill>
                <a:schemeClr val="tx2"/>
              </a:solidFill>
              <a:latin typeface="Arial" panose="020B0604020202020204" pitchFamily="34" charset="0"/>
              <a:ea typeface="+mn-ea"/>
              <a:cs typeface="+mn-cs"/>
            </a:endParaRPr>
          </a:p>
        </p:txBody>
      </p:sp>
      <p:sp>
        <p:nvSpPr>
          <p:cNvPr id="4" name="Slide Number Placeholder 3"/>
          <p:cNvSpPr>
            <a:spLocks noGrp="1"/>
          </p:cNvSpPr>
          <p:nvPr>
            <p:ph type="sldNum" sz="quarter" idx="5"/>
          </p:nvPr>
        </p:nvSpPr>
        <p:spPr/>
        <p:txBody>
          <a:bodyPr/>
          <a:lstStyle/>
          <a:p>
            <a:fld id="{44A61BDD-81B3-425F-8373-47993DA9FE5D}" type="slidenum">
              <a:rPr lang="sv-SE" smtClean="0"/>
              <a:t>3</a:t>
            </a:fld>
            <a:endParaRPr lang="sv-SE"/>
          </a:p>
        </p:txBody>
      </p:sp>
    </p:spTree>
    <p:extLst>
      <p:ext uri="{BB962C8B-B14F-4D97-AF65-F5344CB8AC3E}">
        <p14:creationId xmlns:p14="http://schemas.microsoft.com/office/powerpoint/2010/main" val="34978091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2F5F"/>
                </a:solidFill>
                <a:latin typeface="Calibri" panose="020F0502020204030204" pitchFamily="34" charset="0"/>
                <a:ea typeface="Verdana" panose="020B0604030504040204" pitchFamily="34" charset="0"/>
                <a:cs typeface="Calibri" panose="020F0502020204030204" pitchFamily="34" charset="0"/>
              </a:rPr>
              <a:t>The overall aim of our teacher education programmes is the subject-specific educational competence, that the students should gain a </a:t>
            </a:r>
            <a:r>
              <a:rPr lang="en-US" b="0" dirty="0">
                <a:solidFill>
                  <a:srgbClr val="002F5F"/>
                </a:solidFill>
                <a:latin typeface="Calibri" panose="020F0502020204030204" pitchFamily="34" charset="0"/>
                <a:ea typeface="Verdana" panose="020B0604030504040204" pitchFamily="34" charset="0"/>
                <a:cs typeface="Calibri" panose="020F0502020204030204" pitchFamily="34" charset="0"/>
              </a:rPr>
              <a:t>solid</a:t>
            </a:r>
            <a:r>
              <a:rPr lang="en-US" dirty="0">
                <a:solidFill>
                  <a:srgbClr val="002F5F"/>
                </a:solidFill>
                <a:latin typeface="Calibri" panose="020F0502020204030204" pitchFamily="34" charset="0"/>
                <a:ea typeface="Verdana" panose="020B0604030504040204" pitchFamily="34" charset="0"/>
                <a:cs typeface="Calibri" panose="020F0502020204030204" pitchFamily="34" charset="0"/>
              </a:rPr>
              <a:t> knowledge of how, what and why to teach in a certain way in a certain subject.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2F5F"/>
                </a:solidFill>
                <a:latin typeface="Calibri" panose="020F0502020204030204" pitchFamily="34" charset="0"/>
                <a:ea typeface="Verdana" panose="020B0604030504040204" pitchFamily="34" charset="0"/>
                <a:cs typeface="Calibri" panose="020F0502020204030204" pitchFamily="34" charset="0"/>
              </a:rPr>
              <a:t>   </a:t>
            </a:r>
            <a:r>
              <a:rPr lang="en-US" b="0" dirty="0">
                <a:solidFill>
                  <a:srgbClr val="002F5F"/>
                </a:solidFill>
                <a:latin typeface="Calibri" panose="020F0502020204030204" pitchFamily="34" charset="0"/>
                <a:ea typeface="Verdana" panose="020B0604030504040204" pitchFamily="34" charset="0"/>
                <a:cs typeface="Calibri" panose="020F0502020204030204" pitchFamily="34" charset="0"/>
              </a:rPr>
              <a:t>Through the PhD </a:t>
            </a:r>
            <a:r>
              <a:rPr lang="en-US" b="0" dirty="0" err="1">
                <a:solidFill>
                  <a:srgbClr val="002F5F"/>
                </a:solidFill>
                <a:latin typeface="Calibri" panose="020F0502020204030204" pitchFamily="34" charset="0"/>
                <a:ea typeface="Verdana" panose="020B0604030504040204" pitchFamily="34" charset="0"/>
                <a:cs typeface="Calibri" panose="020F0502020204030204" pitchFamily="34" charset="0"/>
              </a:rPr>
              <a:t>programmes</a:t>
            </a:r>
            <a:r>
              <a:rPr lang="en-US" b="0" dirty="0">
                <a:solidFill>
                  <a:srgbClr val="002F5F"/>
                </a:solidFill>
                <a:latin typeface="Calibri" panose="020F0502020204030204" pitchFamily="34" charset="0"/>
                <a:ea typeface="Verdana" panose="020B0604030504040204" pitchFamily="34" charset="0"/>
                <a:cs typeface="Calibri" panose="020F0502020204030204" pitchFamily="34" charset="0"/>
              </a:rPr>
              <a:t>, students are given the opportunity to further specialize and, through their own research, contribute to the knowledge base of subject-specific teaching and learning.</a:t>
            </a:r>
            <a:endParaRPr lang="sv-SE" b="0" dirty="0">
              <a:solidFill>
                <a:srgbClr val="002F5F"/>
              </a:solidFill>
              <a:latin typeface="Calibri" panose="020F0502020204030204" pitchFamily="34" charset="0"/>
              <a:ea typeface="Verdana" panose="020B060403050404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44A61BDD-81B3-425F-8373-47993DA9FE5D}" type="slidenum">
              <a:rPr lang="sv-SE" smtClean="0"/>
              <a:t>4</a:t>
            </a:fld>
            <a:endParaRPr lang="sv-SE"/>
          </a:p>
        </p:txBody>
      </p:sp>
    </p:spTree>
    <p:extLst>
      <p:ext uri="{BB962C8B-B14F-4D97-AF65-F5344CB8AC3E}">
        <p14:creationId xmlns:p14="http://schemas.microsoft.com/office/powerpoint/2010/main" val="2783875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0000"/>
                </a:solidFill>
                <a:latin typeface="+mj-lt"/>
                <a:ea typeface="Verdana" panose="020B0604030504040204" pitchFamily="34" charset="0"/>
                <a:cs typeface="Calibri" panose="020F0502020204030204" pitchFamily="34" charset="0"/>
              </a:rPr>
              <a:t>We conduct research within the framework of many different projects, research groups and in PhD education. We are also involved in many other projects and we collaborate with several other universities.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0000"/>
                </a:solidFill>
                <a:latin typeface="+mj-lt"/>
                <a:ea typeface="Verdana" panose="020B0604030504040204" pitchFamily="34" charset="0"/>
                <a:cs typeface="Calibri" panose="020F0502020204030204" pitchFamily="34" charset="0"/>
              </a:rPr>
              <a:t>   We conduct research both in specific subjects and in interdisciplinary projects, in order to learn from each other's methods and experiences. Our research is mainly funded by external funding from research institutes such as the Swedish Research Council, but also through grants that the department receives. A major focus is practice-based research as well as on the challenges that teachers face in their everyday lives.</a:t>
            </a:r>
            <a:endParaRPr lang="sv-SE" dirty="0">
              <a:solidFill>
                <a:srgbClr val="FF0000"/>
              </a:solidFill>
              <a:latin typeface="+mj-lt"/>
              <a:ea typeface="Verdana" panose="020B060403050404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44A61BDD-81B3-425F-8373-47993DA9FE5D}" type="slidenum">
              <a:rPr lang="sv-SE" smtClean="0"/>
              <a:t>5</a:t>
            </a:fld>
            <a:endParaRPr lang="sv-SE"/>
          </a:p>
        </p:txBody>
      </p:sp>
    </p:spTree>
    <p:extLst>
      <p:ext uri="{BB962C8B-B14F-4D97-AF65-F5344CB8AC3E}">
        <p14:creationId xmlns:p14="http://schemas.microsoft.com/office/powerpoint/2010/main" val="1433061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2F5F"/>
                </a:solidFill>
                <a:latin typeface="Calibri" panose="020F0502020204030204" pitchFamily="34" charset="0"/>
                <a:ea typeface="Verdana" panose="020B0604030504040204" pitchFamily="34" charset="0"/>
                <a:cs typeface="Calibri" panose="020F0502020204030204" pitchFamily="34" charset="0"/>
              </a:rPr>
              <a:t>In addition to education and research, collaboration is the “third mission” on which our activities rest. It is a large and important part of our work, where we get the opportunity to anchor what we do and develop together with others. An example could be when teachers and researchers work together on a specific teaching challenge in school, and together study and immerse themselves in the problem - and try different solutions.</a:t>
            </a:r>
            <a:endParaRPr lang="sv-SE" dirty="0">
              <a:solidFill>
                <a:srgbClr val="002F5F"/>
              </a:solidFill>
              <a:latin typeface="Calibri" panose="020F0502020204030204" pitchFamily="34" charset="0"/>
              <a:ea typeface="Verdana" panose="020B060403050404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44A61BDD-81B3-425F-8373-47993DA9FE5D}" type="slidenum">
              <a:rPr lang="sv-SE" smtClean="0"/>
              <a:t>6</a:t>
            </a:fld>
            <a:endParaRPr lang="sv-SE"/>
          </a:p>
        </p:txBody>
      </p:sp>
    </p:spTree>
    <p:extLst>
      <p:ext uri="{BB962C8B-B14F-4D97-AF65-F5344CB8AC3E}">
        <p14:creationId xmlns:p14="http://schemas.microsoft.com/office/powerpoint/2010/main" val="34150195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2F5F"/>
                </a:solidFill>
                <a:latin typeface="Calibri" panose="020F0502020204030204" pitchFamily="34" charset="0"/>
                <a:ea typeface="Verdana" panose="020B0604030504040204" pitchFamily="34" charset="0"/>
                <a:cs typeface="Calibri" panose="020F0502020204030204" pitchFamily="34" charset="0"/>
              </a:rPr>
              <a:t>At the Department of Teaching and Learning there are three independent sections. Most of the time they work on behalf of </a:t>
            </a:r>
            <a:r>
              <a:rPr lang="en-US" dirty="0" err="1">
                <a:solidFill>
                  <a:srgbClr val="002F5F"/>
                </a:solidFill>
                <a:latin typeface="Calibri" panose="020F0502020204030204" pitchFamily="34" charset="0"/>
                <a:ea typeface="Verdana" panose="020B0604030504040204" pitchFamily="34" charset="0"/>
                <a:cs typeface="Calibri" panose="020F0502020204030204" pitchFamily="34" charset="0"/>
              </a:rPr>
              <a:t>Skolverket</a:t>
            </a:r>
            <a:r>
              <a:rPr lang="en-US" dirty="0">
                <a:solidFill>
                  <a:srgbClr val="002F5F"/>
                </a:solidFill>
                <a:latin typeface="Calibri" panose="020F0502020204030204" pitchFamily="34" charset="0"/>
                <a:ea typeface="Verdana" panose="020B0604030504040204" pitchFamily="34" charset="0"/>
                <a:cs typeface="Calibri" panose="020F0502020204030204" pitchFamily="34" charset="0"/>
              </a:rPr>
              <a:t>. The National Centre for Swedish as a Second Language also has an assignment via the appropriation direction.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2F5F"/>
              </a:solidFill>
              <a:latin typeface="Calibri" panose="020F0502020204030204" pitchFamily="34" charset="0"/>
              <a:ea typeface="Verdana" panose="020B060403050404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2F5F"/>
                </a:solidFill>
                <a:latin typeface="Calibri" panose="020F0502020204030204" pitchFamily="34" charset="0"/>
                <a:ea typeface="Verdana" panose="020B0604030504040204" pitchFamily="34" charset="0"/>
                <a:cs typeface="Calibri" panose="020F0502020204030204" pitchFamily="34" charset="0"/>
              </a:rPr>
              <a:t>The unit National tests in SFI works with national tests in municipal adult education. The aim is to provide support for equal assessment of pupils' linguistic ability in Swedish. National Centre for Swedish as a Second Language works to ensure that newly arrived and multilingual children and pupils are offered good opportunities to complete their studies. And the PRIM is a research and test development group with a primary focus on assessing knowledge and competence, primarily in the field of mathematics.</a:t>
            </a:r>
            <a:endParaRPr lang="sv-SE" dirty="0">
              <a:solidFill>
                <a:srgbClr val="002F5F"/>
              </a:solidFill>
              <a:latin typeface="Calibri" panose="020F0502020204030204" pitchFamily="34" charset="0"/>
              <a:ea typeface="Verdana" panose="020B060403050404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44A61BDD-81B3-425F-8373-47993DA9FE5D}" type="slidenum">
              <a:rPr lang="sv-SE" smtClean="0"/>
              <a:t>7</a:t>
            </a:fld>
            <a:endParaRPr lang="sv-SE"/>
          </a:p>
        </p:txBody>
      </p:sp>
    </p:spTree>
    <p:extLst>
      <p:ext uri="{BB962C8B-B14F-4D97-AF65-F5344CB8AC3E}">
        <p14:creationId xmlns:p14="http://schemas.microsoft.com/office/powerpoint/2010/main" val="1992833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solidFill>
                  <a:srgbClr val="002F5F"/>
                </a:solidFill>
                <a:latin typeface="Calibri" panose="020F0502020204030204" pitchFamily="34" charset="0"/>
                <a:ea typeface="Verdana" panose="020B0604030504040204" pitchFamily="34" charset="0"/>
                <a:cs typeface="Calibri" panose="020F0502020204030204" pitchFamily="34" charset="0"/>
              </a:rPr>
              <a:t>The support activities at the Department of Teaching and Learning are gathered in the Technical Administration Division, also called the TA Division.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solidFill>
                  <a:srgbClr val="002F5F"/>
                </a:solidFill>
                <a:latin typeface="Calibri" panose="020F0502020204030204" pitchFamily="34" charset="0"/>
                <a:ea typeface="Verdana" panose="020B0604030504040204" pitchFamily="34" charset="0"/>
                <a:cs typeface="Calibri" panose="020F0502020204030204" pitchFamily="34" charset="0"/>
              </a:rPr>
              <a:t>   Each group has its own assignments and tasks - and works to support the entire department. In addition they manage contacts with and commitments to the central administrative departments. </a:t>
            </a:r>
            <a:endParaRPr lang="sv-SE" dirty="0">
              <a:solidFill>
                <a:srgbClr val="002F5F"/>
              </a:solidFill>
              <a:latin typeface="Calibri" panose="020F0502020204030204" pitchFamily="34" charset="0"/>
              <a:ea typeface="Verdana" panose="020B060403050404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44A61BDD-81B3-425F-8373-47993DA9FE5D}" type="slidenum">
              <a:rPr lang="sv-SE" smtClean="0"/>
              <a:t>8</a:t>
            </a:fld>
            <a:endParaRPr lang="sv-SE"/>
          </a:p>
        </p:txBody>
      </p:sp>
    </p:spTree>
    <p:extLst>
      <p:ext uri="{BB962C8B-B14F-4D97-AF65-F5344CB8AC3E}">
        <p14:creationId xmlns:p14="http://schemas.microsoft.com/office/powerpoint/2010/main" val="3289644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sv-SE" dirty="0">
              <a:solidFill>
                <a:srgbClr val="002F5F"/>
              </a:solidFill>
              <a:latin typeface="Calibri" panose="020F0502020204030204" pitchFamily="34" charset="0"/>
              <a:ea typeface="Verdana" panose="020B060403050404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44A61BDD-81B3-425F-8373-47993DA9FE5D}" type="slidenum">
              <a:rPr lang="sv-SE" smtClean="0"/>
              <a:t>9</a:t>
            </a:fld>
            <a:endParaRPr lang="sv-SE"/>
          </a:p>
        </p:txBody>
      </p:sp>
    </p:spTree>
    <p:extLst>
      <p:ext uri="{BB962C8B-B14F-4D97-AF65-F5344CB8AC3E}">
        <p14:creationId xmlns:p14="http://schemas.microsoft.com/office/powerpoint/2010/main" val="3507677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54551-5B66-4D6A-8A4F-3F64120A1C9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3DA55049-1760-42DF-8DE4-EC36DADAF2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7600829D-8F7B-40B3-8DEE-1B035BE65114}"/>
              </a:ext>
            </a:extLst>
          </p:cNvPr>
          <p:cNvSpPr>
            <a:spLocks noGrp="1"/>
          </p:cNvSpPr>
          <p:nvPr>
            <p:ph type="dt" sz="half" idx="10"/>
          </p:nvPr>
        </p:nvSpPr>
        <p:spPr/>
        <p:txBody>
          <a:bodyPr/>
          <a:lstStyle/>
          <a:p>
            <a:fld id="{D36005AF-877F-4949-A5BC-A2BA311AD537}" type="datetimeFigureOut">
              <a:rPr lang="sv-SE" smtClean="0"/>
              <a:t>2024-04-12</a:t>
            </a:fld>
            <a:endParaRPr lang="sv-SE"/>
          </a:p>
        </p:txBody>
      </p:sp>
      <p:sp>
        <p:nvSpPr>
          <p:cNvPr id="5" name="Footer Placeholder 4">
            <a:extLst>
              <a:ext uri="{FF2B5EF4-FFF2-40B4-BE49-F238E27FC236}">
                <a16:creationId xmlns:a16="http://schemas.microsoft.com/office/drawing/2014/main" id="{E485D526-830D-4B8E-94ED-C54EDE305A28}"/>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B3B4A6B-6E4B-441E-A4EE-6186E046B6E7}"/>
              </a:ext>
            </a:extLst>
          </p:cNvPr>
          <p:cNvSpPr>
            <a:spLocks noGrp="1"/>
          </p:cNvSpPr>
          <p:nvPr>
            <p:ph type="sldNum" sz="quarter" idx="12"/>
          </p:nvPr>
        </p:nvSpPr>
        <p:spPr/>
        <p:txBody>
          <a:bodyPr/>
          <a:lstStyle/>
          <a:p>
            <a:fld id="{365CF1D2-8769-4B1F-A11F-AEC7DDEDBA76}" type="slidenum">
              <a:rPr lang="sv-SE" smtClean="0"/>
              <a:t>‹#›</a:t>
            </a:fld>
            <a:endParaRPr lang="sv-SE"/>
          </a:p>
        </p:txBody>
      </p:sp>
    </p:spTree>
    <p:extLst>
      <p:ext uri="{BB962C8B-B14F-4D97-AF65-F5344CB8AC3E}">
        <p14:creationId xmlns:p14="http://schemas.microsoft.com/office/powerpoint/2010/main" val="2626500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D6146-8C00-46AF-A413-81E2DB038AC4}"/>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6EDACB17-01B0-48F5-AF08-869CD0795E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A4BBC699-AF11-458E-B094-BBAC62B6818F}"/>
              </a:ext>
            </a:extLst>
          </p:cNvPr>
          <p:cNvSpPr>
            <a:spLocks noGrp="1"/>
          </p:cNvSpPr>
          <p:nvPr>
            <p:ph type="dt" sz="half" idx="10"/>
          </p:nvPr>
        </p:nvSpPr>
        <p:spPr/>
        <p:txBody>
          <a:bodyPr/>
          <a:lstStyle/>
          <a:p>
            <a:fld id="{D36005AF-877F-4949-A5BC-A2BA311AD537}" type="datetimeFigureOut">
              <a:rPr lang="sv-SE" smtClean="0"/>
              <a:t>2024-04-12</a:t>
            </a:fld>
            <a:endParaRPr lang="sv-SE"/>
          </a:p>
        </p:txBody>
      </p:sp>
      <p:sp>
        <p:nvSpPr>
          <p:cNvPr id="5" name="Footer Placeholder 4">
            <a:extLst>
              <a:ext uri="{FF2B5EF4-FFF2-40B4-BE49-F238E27FC236}">
                <a16:creationId xmlns:a16="http://schemas.microsoft.com/office/drawing/2014/main" id="{515974D2-4806-411E-B4BB-19F38CFC5DDF}"/>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C400A10-C44E-4910-A5D2-BCA8BBD21617}"/>
              </a:ext>
            </a:extLst>
          </p:cNvPr>
          <p:cNvSpPr>
            <a:spLocks noGrp="1"/>
          </p:cNvSpPr>
          <p:nvPr>
            <p:ph type="sldNum" sz="quarter" idx="12"/>
          </p:nvPr>
        </p:nvSpPr>
        <p:spPr/>
        <p:txBody>
          <a:bodyPr/>
          <a:lstStyle/>
          <a:p>
            <a:fld id="{365CF1D2-8769-4B1F-A11F-AEC7DDEDBA76}" type="slidenum">
              <a:rPr lang="sv-SE" smtClean="0"/>
              <a:t>‹#›</a:t>
            </a:fld>
            <a:endParaRPr lang="sv-SE"/>
          </a:p>
        </p:txBody>
      </p:sp>
    </p:spTree>
    <p:extLst>
      <p:ext uri="{BB962C8B-B14F-4D97-AF65-F5344CB8AC3E}">
        <p14:creationId xmlns:p14="http://schemas.microsoft.com/office/powerpoint/2010/main" val="4128233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041861-A899-4218-B4D5-55E6BC606FA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64AB9F15-3971-4A26-A2C7-31FF9114BC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0B6FE33B-D886-4676-ADD8-70E2A767A197}"/>
              </a:ext>
            </a:extLst>
          </p:cNvPr>
          <p:cNvSpPr>
            <a:spLocks noGrp="1"/>
          </p:cNvSpPr>
          <p:nvPr>
            <p:ph type="dt" sz="half" idx="10"/>
          </p:nvPr>
        </p:nvSpPr>
        <p:spPr/>
        <p:txBody>
          <a:bodyPr/>
          <a:lstStyle/>
          <a:p>
            <a:fld id="{D36005AF-877F-4949-A5BC-A2BA311AD537}" type="datetimeFigureOut">
              <a:rPr lang="sv-SE" smtClean="0"/>
              <a:t>2024-04-12</a:t>
            </a:fld>
            <a:endParaRPr lang="sv-SE"/>
          </a:p>
        </p:txBody>
      </p:sp>
      <p:sp>
        <p:nvSpPr>
          <p:cNvPr id="5" name="Footer Placeholder 4">
            <a:extLst>
              <a:ext uri="{FF2B5EF4-FFF2-40B4-BE49-F238E27FC236}">
                <a16:creationId xmlns:a16="http://schemas.microsoft.com/office/drawing/2014/main" id="{B43BB8B0-EE78-4D75-ABF1-DEE4FAC62F81}"/>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F6A227FA-BDE3-4C8B-923B-E9AB05ADB06D}"/>
              </a:ext>
            </a:extLst>
          </p:cNvPr>
          <p:cNvSpPr>
            <a:spLocks noGrp="1"/>
          </p:cNvSpPr>
          <p:nvPr>
            <p:ph type="sldNum" sz="quarter" idx="12"/>
          </p:nvPr>
        </p:nvSpPr>
        <p:spPr/>
        <p:txBody>
          <a:bodyPr/>
          <a:lstStyle/>
          <a:p>
            <a:fld id="{365CF1D2-8769-4B1F-A11F-AEC7DDEDBA76}" type="slidenum">
              <a:rPr lang="sv-SE" smtClean="0"/>
              <a:t>‹#›</a:t>
            </a:fld>
            <a:endParaRPr lang="sv-SE"/>
          </a:p>
        </p:txBody>
      </p:sp>
    </p:spTree>
    <p:extLst>
      <p:ext uri="{BB962C8B-B14F-4D97-AF65-F5344CB8AC3E}">
        <p14:creationId xmlns:p14="http://schemas.microsoft.com/office/powerpoint/2010/main" val="156101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F4B4C-792F-4AE6-BA6C-27EA7D62988A}"/>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076C058B-41A2-4495-A07E-9DA8844363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4B264085-377B-4076-ACB5-A3E7D2495227}"/>
              </a:ext>
            </a:extLst>
          </p:cNvPr>
          <p:cNvSpPr>
            <a:spLocks noGrp="1"/>
          </p:cNvSpPr>
          <p:nvPr>
            <p:ph type="dt" sz="half" idx="10"/>
          </p:nvPr>
        </p:nvSpPr>
        <p:spPr/>
        <p:txBody>
          <a:bodyPr/>
          <a:lstStyle/>
          <a:p>
            <a:fld id="{D36005AF-877F-4949-A5BC-A2BA311AD537}" type="datetimeFigureOut">
              <a:rPr lang="sv-SE" smtClean="0"/>
              <a:t>2024-04-12</a:t>
            </a:fld>
            <a:endParaRPr lang="sv-SE"/>
          </a:p>
        </p:txBody>
      </p:sp>
      <p:sp>
        <p:nvSpPr>
          <p:cNvPr id="5" name="Footer Placeholder 4">
            <a:extLst>
              <a:ext uri="{FF2B5EF4-FFF2-40B4-BE49-F238E27FC236}">
                <a16:creationId xmlns:a16="http://schemas.microsoft.com/office/drawing/2014/main" id="{45D4F45E-B356-4E06-951E-F62E77D5B276}"/>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B23433AF-C61C-4B76-A53A-B863C27AD0E8}"/>
              </a:ext>
            </a:extLst>
          </p:cNvPr>
          <p:cNvSpPr>
            <a:spLocks noGrp="1"/>
          </p:cNvSpPr>
          <p:nvPr>
            <p:ph type="sldNum" sz="quarter" idx="12"/>
          </p:nvPr>
        </p:nvSpPr>
        <p:spPr/>
        <p:txBody>
          <a:bodyPr/>
          <a:lstStyle/>
          <a:p>
            <a:fld id="{365CF1D2-8769-4B1F-A11F-AEC7DDEDBA76}" type="slidenum">
              <a:rPr lang="sv-SE" smtClean="0"/>
              <a:t>‹#›</a:t>
            </a:fld>
            <a:endParaRPr lang="sv-SE"/>
          </a:p>
        </p:txBody>
      </p:sp>
    </p:spTree>
    <p:extLst>
      <p:ext uri="{BB962C8B-B14F-4D97-AF65-F5344CB8AC3E}">
        <p14:creationId xmlns:p14="http://schemas.microsoft.com/office/powerpoint/2010/main" val="179499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869E7-1C3E-4285-8730-44E5F27AB2A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233C3FDD-CCD1-48F4-8C70-03C98C86118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953C7B-0DAC-417A-B7E9-119C79B1DFF7}"/>
              </a:ext>
            </a:extLst>
          </p:cNvPr>
          <p:cNvSpPr>
            <a:spLocks noGrp="1"/>
          </p:cNvSpPr>
          <p:nvPr>
            <p:ph type="dt" sz="half" idx="10"/>
          </p:nvPr>
        </p:nvSpPr>
        <p:spPr/>
        <p:txBody>
          <a:bodyPr/>
          <a:lstStyle/>
          <a:p>
            <a:fld id="{D36005AF-877F-4949-A5BC-A2BA311AD537}" type="datetimeFigureOut">
              <a:rPr lang="sv-SE" smtClean="0"/>
              <a:t>2024-04-12</a:t>
            </a:fld>
            <a:endParaRPr lang="sv-SE"/>
          </a:p>
        </p:txBody>
      </p:sp>
      <p:sp>
        <p:nvSpPr>
          <p:cNvPr id="5" name="Footer Placeholder 4">
            <a:extLst>
              <a:ext uri="{FF2B5EF4-FFF2-40B4-BE49-F238E27FC236}">
                <a16:creationId xmlns:a16="http://schemas.microsoft.com/office/drawing/2014/main" id="{99BE76D9-2A42-42A8-9182-FB3AD09BD259}"/>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4825A345-BBB7-4A17-9DDB-845186B4BCE0}"/>
              </a:ext>
            </a:extLst>
          </p:cNvPr>
          <p:cNvSpPr>
            <a:spLocks noGrp="1"/>
          </p:cNvSpPr>
          <p:nvPr>
            <p:ph type="sldNum" sz="quarter" idx="12"/>
          </p:nvPr>
        </p:nvSpPr>
        <p:spPr/>
        <p:txBody>
          <a:bodyPr/>
          <a:lstStyle/>
          <a:p>
            <a:fld id="{365CF1D2-8769-4B1F-A11F-AEC7DDEDBA76}" type="slidenum">
              <a:rPr lang="sv-SE" smtClean="0"/>
              <a:t>‹#›</a:t>
            </a:fld>
            <a:endParaRPr lang="sv-SE"/>
          </a:p>
        </p:txBody>
      </p:sp>
    </p:spTree>
    <p:extLst>
      <p:ext uri="{BB962C8B-B14F-4D97-AF65-F5344CB8AC3E}">
        <p14:creationId xmlns:p14="http://schemas.microsoft.com/office/powerpoint/2010/main" val="3909734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A08A6-F2F8-4070-A5AC-CC541329F247}"/>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EC594B8B-80D6-4690-8788-33B8F30D8EC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1A04E435-E387-4B10-8B53-CD6CB76096A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FF092A1A-38CD-4996-8D0A-FB00224F854E}"/>
              </a:ext>
            </a:extLst>
          </p:cNvPr>
          <p:cNvSpPr>
            <a:spLocks noGrp="1"/>
          </p:cNvSpPr>
          <p:nvPr>
            <p:ph type="dt" sz="half" idx="10"/>
          </p:nvPr>
        </p:nvSpPr>
        <p:spPr/>
        <p:txBody>
          <a:bodyPr/>
          <a:lstStyle/>
          <a:p>
            <a:fld id="{D36005AF-877F-4949-A5BC-A2BA311AD537}" type="datetimeFigureOut">
              <a:rPr lang="sv-SE" smtClean="0"/>
              <a:t>2024-04-12</a:t>
            </a:fld>
            <a:endParaRPr lang="sv-SE"/>
          </a:p>
        </p:txBody>
      </p:sp>
      <p:sp>
        <p:nvSpPr>
          <p:cNvPr id="6" name="Footer Placeholder 5">
            <a:extLst>
              <a:ext uri="{FF2B5EF4-FFF2-40B4-BE49-F238E27FC236}">
                <a16:creationId xmlns:a16="http://schemas.microsoft.com/office/drawing/2014/main" id="{61E2D09E-5A92-448D-92F5-45388D832FC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64E51201-2704-42D2-9022-8B7544D6B40D}"/>
              </a:ext>
            </a:extLst>
          </p:cNvPr>
          <p:cNvSpPr>
            <a:spLocks noGrp="1"/>
          </p:cNvSpPr>
          <p:nvPr>
            <p:ph type="sldNum" sz="quarter" idx="12"/>
          </p:nvPr>
        </p:nvSpPr>
        <p:spPr/>
        <p:txBody>
          <a:bodyPr/>
          <a:lstStyle/>
          <a:p>
            <a:fld id="{365CF1D2-8769-4B1F-A11F-AEC7DDEDBA76}" type="slidenum">
              <a:rPr lang="sv-SE" smtClean="0"/>
              <a:t>‹#›</a:t>
            </a:fld>
            <a:endParaRPr lang="sv-SE"/>
          </a:p>
        </p:txBody>
      </p:sp>
    </p:spTree>
    <p:extLst>
      <p:ext uri="{BB962C8B-B14F-4D97-AF65-F5344CB8AC3E}">
        <p14:creationId xmlns:p14="http://schemas.microsoft.com/office/powerpoint/2010/main" val="2196539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8DAD3-9411-407F-A50B-F737B3D693C3}"/>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B3597599-FDF2-4493-BB0E-1D97E3D953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1375859-1ED7-4F95-A4CE-1401FA2652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E4C35B0C-573C-430A-9D8A-3EDD2437E7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CE703B-3938-47F6-82A4-7E32945EF9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353B065C-517B-457C-BDDB-D05E5D1E41A6}"/>
              </a:ext>
            </a:extLst>
          </p:cNvPr>
          <p:cNvSpPr>
            <a:spLocks noGrp="1"/>
          </p:cNvSpPr>
          <p:nvPr>
            <p:ph type="dt" sz="half" idx="10"/>
          </p:nvPr>
        </p:nvSpPr>
        <p:spPr/>
        <p:txBody>
          <a:bodyPr/>
          <a:lstStyle/>
          <a:p>
            <a:fld id="{D36005AF-877F-4949-A5BC-A2BA311AD537}" type="datetimeFigureOut">
              <a:rPr lang="sv-SE" smtClean="0"/>
              <a:t>2024-04-12</a:t>
            </a:fld>
            <a:endParaRPr lang="sv-SE"/>
          </a:p>
        </p:txBody>
      </p:sp>
      <p:sp>
        <p:nvSpPr>
          <p:cNvPr id="8" name="Footer Placeholder 7">
            <a:extLst>
              <a:ext uri="{FF2B5EF4-FFF2-40B4-BE49-F238E27FC236}">
                <a16:creationId xmlns:a16="http://schemas.microsoft.com/office/drawing/2014/main" id="{D0C572BC-FA01-4F4F-A102-6A5857A76F7D}"/>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5A8BBA0A-F348-42A2-ABB2-A4114559AC0B}"/>
              </a:ext>
            </a:extLst>
          </p:cNvPr>
          <p:cNvSpPr>
            <a:spLocks noGrp="1"/>
          </p:cNvSpPr>
          <p:nvPr>
            <p:ph type="sldNum" sz="quarter" idx="12"/>
          </p:nvPr>
        </p:nvSpPr>
        <p:spPr/>
        <p:txBody>
          <a:bodyPr/>
          <a:lstStyle/>
          <a:p>
            <a:fld id="{365CF1D2-8769-4B1F-A11F-AEC7DDEDBA76}" type="slidenum">
              <a:rPr lang="sv-SE" smtClean="0"/>
              <a:t>‹#›</a:t>
            </a:fld>
            <a:endParaRPr lang="sv-SE"/>
          </a:p>
        </p:txBody>
      </p:sp>
    </p:spTree>
    <p:extLst>
      <p:ext uri="{BB962C8B-B14F-4D97-AF65-F5344CB8AC3E}">
        <p14:creationId xmlns:p14="http://schemas.microsoft.com/office/powerpoint/2010/main" val="1418468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773CB-5656-4D15-8A88-FA1DBBA1DB8B}"/>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1EA75545-BAE1-44DC-A22F-1A4809CD4C28}"/>
              </a:ext>
            </a:extLst>
          </p:cNvPr>
          <p:cNvSpPr>
            <a:spLocks noGrp="1"/>
          </p:cNvSpPr>
          <p:nvPr>
            <p:ph type="dt" sz="half" idx="10"/>
          </p:nvPr>
        </p:nvSpPr>
        <p:spPr/>
        <p:txBody>
          <a:bodyPr/>
          <a:lstStyle/>
          <a:p>
            <a:fld id="{D36005AF-877F-4949-A5BC-A2BA311AD537}" type="datetimeFigureOut">
              <a:rPr lang="sv-SE" smtClean="0"/>
              <a:t>2024-04-12</a:t>
            </a:fld>
            <a:endParaRPr lang="sv-SE"/>
          </a:p>
        </p:txBody>
      </p:sp>
      <p:sp>
        <p:nvSpPr>
          <p:cNvPr id="4" name="Footer Placeholder 3">
            <a:extLst>
              <a:ext uri="{FF2B5EF4-FFF2-40B4-BE49-F238E27FC236}">
                <a16:creationId xmlns:a16="http://schemas.microsoft.com/office/drawing/2014/main" id="{4D1321CB-A425-4E23-AE83-D1360DD5CCAA}"/>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3FBEB772-2177-41FE-BF89-2D93FCB91347}"/>
              </a:ext>
            </a:extLst>
          </p:cNvPr>
          <p:cNvSpPr>
            <a:spLocks noGrp="1"/>
          </p:cNvSpPr>
          <p:nvPr>
            <p:ph type="sldNum" sz="quarter" idx="12"/>
          </p:nvPr>
        </p:nvSpPr>
        <p:spPr/>
        <p:txBody>
          <a:bodyPr/>
          <a:lstStyle/>
          <a:p>
            <a:fld id="{365CF1D2-8769-4B1F-A11F-AEC7DDEDBA76}" type="slidenum">
              <a:rPr lang="sv-SE" smtClean="0"/>
              <a:t>‹#›</a:t>
            </a:fld>
            <a:endParaRPr lang="sv-SE"/>
          </a:p>
        </p:txBody>
      </p:sp>
    </p:spTree>
    <p:extLst>
      <p:ext uri="{BB962C8B-B14F-4D97-AF65-F5344CB8AC3E}">
        <p14:creationId xmlns:p14="http://schemas.microsoft.com/office/powerpoint/2010/main" val="2917925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B0A04E2-829C-48CB-AB6B-46F2BE86969A}"/>
              </a:ext>
            </a:extLst>
          </p:cNvPr>
          <p:cNvSpPr>
            <a:spLocks noGrp="1"/>
          </p:cNvSpPr>
          <p:nvPr>
            <p:ph type="dt" sz="half" idx="10"/>
          </p:nvPr>
        </p:nvSpPr>
        <p:spPr/>
        <p:txBody>
          <a:bodyPr/>
          <a:lstStyle/>
          <a:p>
            <a:fld id="{D36005AF-877F-4949-A5BC-A2BA311AD537}" type="datetimeFigureOut">
              <a:rPr lang="sv-SE" smtClean="0"/>
              <a:t>2024-04-12</a:t>
            </a:fld>
            <a:endParaRPr lang="sv-SE"/>
          </a:p>
        </p:txBody>
      </p:sp>
      <p:sp>
        <p:nvSpPr>
          <p:cNvPr id="3" name="Footer Placeholder 2">
            <a:extLst>
              <a:ext uri="{FF2B5EF4-FFF2-40B4-BE49-F238E27FC236}">
                <a16:creationId xmlns:a16="http://schemas.microsoft.com/office/drawing/2014/main" id="{F0B274B3-610E-4BD5-918F-EB91C0DB25C4}"/>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FE03818F-C786-47DD-9667-5A20C52BAE6C}"/>
              </a:ext>
            </a:extLst>
          </p:cNvPr>
          <p:cNvSpPr>
            <a:spLocks noGrp="1"/>
          </p:cNvSpPr>
          <p:nvPr>
            <p:ph type="sldNum" sz="quarter" idx="12"/>
          </p:nvPr>
        </p:nvSpPr>
        <p:spPr/>
        <p:txBody>
          <a:bodyPr/>
          <a:lstStyle/>
          <a:p>
            <a:fld id="{365CF1D2-8769-4B1F-A11F-AEC7DDEDBA76}" type="slidenum">
              <a:rPr lang="sv-SE" smtClean="0"/>
              <a:t>‹#›</a:t>
            </a:fld>
            <a:endParaRPr lang="sv-SE"/>
          </a:p>
        </p:txBody>
      </p:sp>
    </p:spTree>
    <p:extLst>
      <p:ext uri="{BB962C8B-B14F-4D97-AF65-F5344CB8AC3E}">
        <p14:creationId xmlns:p14="http://schemas.microsoft.com/office/powerpoint/2010/main" val="1761763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CD653-6F91-42DC-9190-18E6096047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B1221B06-2938-4750-B2AF-11936CCFCF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E4EAD4AF-B4B4-4309-89A6-E8389AE0DA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C343E0-5774-465F-97E1-228999A1AAA1}"/>
              </a:ext>
            </a:extLst>
          </p:cNvPr>
          <p:cNvSpPr>
            <a:spLocks noGrp="1"/>
          </p:cNvSpPr>
          <p:nvPr>
            <p:ph type="dt" sz="half" idx="10"/>
          </p:nvPr>
        </p:nvSpPr>
        <p:spPr/>
        <p:txBody>
          <a:bodyPr/>
          <a:lstStyle/>
          <a:p>
            <a:fld id="{D36005AF-877F-4949-A5BC-A2BA311AD537}" type="datetimeFigureOut">
              <a:rPr lang="sv-SE" smtClean="0"/>
              <a:t>2024-04-12</a:t>
            </a:fld>
            <a:endParaRPr lang="sv-SE"/>
          </a:p>
        </p:txBody>
      </p:sp>
      <p:sp>
        <p:nvSpPr>
          <p:cNvPr id="6" name="Footer Placeholder 5">
            <a:extLst>
              <a:ext uri="{FF2B5EF4-FFF2-40B4-BE49-F238E27FC236}">
                <a16:creationId xmlns:a16="http://schemas.microsoft.com/office/drawing/2014/main" id="{84E1580D-C2B3-4CCF-AF67-4E12AF10AAE3}"/>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66D7961A-0D90-4082-8FE3-4A2A5C539915}"/>
              </a:ext>
            </a:extLst>
          </p:cNvPr>
          <p:cNvSpPr>
            <a:spLocks noGrp="1"/>
          </p:cNvSpPr>
          <p:nvPr>
            <p:ph type="sldNum" sz="quarter" idx="12"/>
          </p:nvPr>
        </p:nvSpPr>
        <p:spPr/>
        <p:txBody>
          <a:bodyPr/>
          <a:lstStyle/>
          <a:p>
            <a:fld id="{365CF1D2-8769-4B1F-A11F-AEC7DDEDBA76}" type="slidenum">
              <a:rPr lang="sv-SE" smtClean="0"/>
              <a:t>‹#›</a:t>
            </a:fld>
            <a:endParaRPr lang="sv-SE"/>
          </a:p>
        </p:txBody>
      </p:sp>
    </p:spTree>
    <p:extLst>
      <p:ext uri="{BB962C8B-B14F-4D97-AF65-F5344CB8AC3E}">
        <p14:creationId xmlns:p14="http://schemas.microsoft.com/office/powerpoint/2010/main" val="2287243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120E0-286C-47C6-AC33-1F0BDFD77F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7D5FCA60-D12B-4CD9-ADBB-FD6C7121F8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5933FC5E-8A40-4630-8C04-39E5B68079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AF4EFB3-7D33-407D-A69F-08564B8DEE88}"/>
              </a:ext>
            </a:extLst>
          </p:cNvPr>
          <p:cNvSpPr>
            <a:spLocks noGrp="1"/>
          </p:cNvSpPr>
          <p:nvPr>
            <p:ph type="dt" sz="half" idx="10"/>
          </p:nvPr>
        </p:nvSpPr>
        <p:spPr/>
        <p:txBody>
          <a:bodyPr/>
          <a:lstStyle/>
          <a:p>
            <a:fld id="{D36005AF-877F-4949-A5BC-A2BA311AD537}" type="datetimeFigureOut">
              <a:rPr lang="sv-SE" smtClean="0"/>
              <a:t>2024-04-12</a:t>
            </a:fld>
            <a:endParaRPr lang="sv-SE"/>
          </a:p>
        </p:txBody>
      </p:sp>
      <p:sp>
        <p:nvSpPr>
          <p:cNvPr id="6" name="Footer Placeholder 5">
            <a:extLst>
              <a:ext uri="{FF2B5EF4-FFF2-40B4-BE49-F238E27FC236}">
                <a16:creationId xmlns:a16="http://schemas.microsoft.com/office/drawing/2014/main" id="{E173D287-6256-4573-8E85-4770C63FF96E}"/>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C89967B0-2AF4-459A-A2EE-DFDBE5BE7762}"/>
              </a:ext>
            </a:extLst>
          </p:cNvPr>
          <p:cNvSpPr>
            <a:spLocks noGrp="1"/>
          </p:cNvSpPr>
          <p:nvPr>
            <p:ph type="sldNum" sz="quarter" idx="12"/>
          </p:nvPr>
        </p:nvSpPr>
        <p:spPr/>
        <p:txBody>
          <a:bodyPr/>
          <a:lstStyle/>
          <a:p>
            <a:fld id="{365CF1D2-8769-4B1F-A11F-AEC7DDEDBA76}" type="slidenum">
              <a:rPr lang="sv-SE" smtClean="0"/>
              <a:t>‹#›</a:t>
            </a:fld>
            <a:endParaRPr lang="sv-SE"/>
          </a:p>
        </p:txBody>
      </p:sp>
    </p:spTree>
    <p:extLst>
      <p:ext uri="{BB962C8B-B14F-4D97-AF65-F5344CB8AC3E}">
        <p14:creationId xmlns:p14="http://schemas.microsoft.com/office/powerpoint/2010/main" val="1472138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416EA2-371B-4E0A-A107-C4905F1748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920B3F1E-DFB9-4FF2-8769-1205F52652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7BF8FC67-B1A8-4B7C-9DA5-76994BA18B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6005AF-877F-4949-A5BC-A2BA311AD537}" type="datetimeFigureOut">
              <a:rPr lang="sv-SE" smtClean="0"/>
              <a:t>2024-04-12</a:t>
            </a:fld>
            <a:endParaRPr lang="sv-SE"/>
          </a:p>
        </p:txBody>
      </p:sp>
      <p:sp>
        <p:nvSpPr>
          <p:cNvPr id="5" name="Footer Placeholder 4">
            <a:extLst>
              <a:ext uri="{FF2B5EF4-FFF2-40B4-BE49-F238E27FC236}">
                <a16:creationId xmlns:a16="http://schemas.microsoft.com/office/drawing/2014/main" id="{9B4E73B5-841C-4971-B2D5-46BF6B7A56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622DD80A-3119-4080-91EC-F04B758B02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5CF1D2-8769-4B1F-A11F-AEC7DDEDBA76}" type="slidenum">
              <a:rPr lang="sv-SE" smtClean="0"/>
              <a:t>‹#›</a:t>
            </a:fld>
            <a:endParaRPr lang="sv-SE"/>
          </a:p>
        </p:txBody>
      </p:sp>
    </p:spTree>
    <p:extLst>
      <p:ext uri="{BB962C8B-B14F-4D97-AF65-F5344CB8AC3E}">
        <p14:creationId xmlns:p14="http://schemas.microsoft.com/office/powerpoint/2010/main" val="30199256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0EAEF7-B7C4-4E02-A434-B3C0402A69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16" y="0"/>
            <a:ext cx="12246432" cy="6858000"/>
          </a:xfrm>
          <a:prstGeom prst="rect">
            <a:avLst/>
          </a:prstGeom>
        </p:spPr>
      </p:pic>
      <p:sp>
        <p:nvSpPr>
          <p:cNvPr id="9" name="Rectangle 8">
            <a:extLst>
              <a:ext uri="{FF2B5EF4-FFF2-40B4-BE49-F238E27FC236}">
                <a16:creationId xmlns:a16="http://schemas.microsoft.com/office/drawing/2014/main" id="{5540FF0F-AD47-4557-9110-CF7550A6897A}"/>
              </a:ext>
            </a:extLst>
          </p:cNvPr>
          <p:cNvSpPr/>
          <p:nvPr/>
        </p:nvSpPr>
        <p:spPr>
          <a:xfrm>
            <a:off x="-54432" y="0"/>
            <a:ext cx="12273648" cy="11334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highlight>
                <a:srgbClr val="FFFF00"/>
              </a:highlight>
            </a:endParaRPr>
          </a:p>
        </p:txBody>
      </p:sp>
      <p:sp>
        <p:nvSpPr>
          <p:cNvPr id="5" name="TextBox 4">
            <a:extLst>
              <a:ext uri="{FF2B5EF4-FFF2-40B4-BE49-F238E27FC236}">
                <a16:creationId xmlns:a16="http://schemas.microsoft.com/office/drawing/2014/main" id="{D87BA83F-8F8F-4E0E-95CB-908EF12D46AE}"/>
              </a:ext>
            </a:extLst>
          </p:cNvPr>
          <p:cNvSpPr txBox="1"/>
          <p:nvPr/>
        </p:nvSpPr>
        <p:spPr>
          <a:xfrm>
            <a:off x="3384397" y="245330"/>
            <a:ext cx="6279556" cy="553998"/>
          </a:xfrm>
          <a:prstGeom prst="rect">
            <a:avLst/>
          </a:prstGeom>
          <a:noFill/>
        </p:spPr>
        <p:txBody>
          <a:bodyPr wrap="square" rtlCol="0">
            <a:spAutoFit/>
          </a:bodyPr>
          <a:lstStyle/>
          <a:p>
            <a:r>
              <a:rPr lang="sv-SE" sz="3000" dirty="0" err="1">
                <a:solidFill>
                  <a:srgbClr val="002F5F"/>
                </a:solidFill>
                <a:latin typeface="+mn-lt"/>
              </a:rPr>
              <a:t>Department</a:t>
            </a:r>
            <a:r>
              <a:rPr lang="sv-SE" sz="3000" dirty="0">
                <a:solidFill>
                  <a:srgbClr val="002F5F"/>
                </a:solidFill>
                <a:latin typeface="+mn-lt"/>
              </a:rPr>
              <a:t> of </a:t>
            </a:r>
            <a:r>
              <a:rPr lang="sv-SE" sz="3000" dirty="0" err="1">
                <a:solidFill>
                  <a:srgbClr val="002F5F"/>
                </a:solidFill>
              </a:rPr>
              <a:t>T</a:t>
            </a:r>
            <a:r>
              <a:rPr lang="sv-SE" sz="3000" dirty="0" err="1">
                <a:solidFill>
                  <a:srgbClr val="002F5F"/>
                </a:solidFill>
                <a:latin typeface="+mn-lt"/>
              </a:rPr>
              <a:t>eaching</a:t>
            </a:r>
            <a:r>
              <a:rPr lang="sv-SE" sz="3000" dirty="0">
                <a:solidFill>
                  <a:srgbClr val="002F5F"/>
                </a:solidFill>
                <a:latin typeface="+mn-lt"/>
              </a:rPr>
              <a:t> and </a:t>
            </a:r>
            <a:r>
              <a:rPr lang="sv-SE" sz="3000" dirty="0">
                <a:solidFill>
                  <a:srgbClr val="002F5F"/>
                </a:solidFill>
              </a:rPr>
              <a:t>L</a:t>
            </a:r>
            <a:r>
              <a:rPr lang="sv-SE" sz="3000" dirty="0">
                <a:solidFill>
                  <a:srgbClr val="002F5F"/>
                </a:solidFill>
                <a:latin typeface="+mn-lt"/>
              </a:rPr>
              <a:t>earning</a:t>
            </a:r>
          </a:p>
        </p:txBody>
      </p:sp>
      <p:pic>
        <p:nvPicPr>
          <p:cNvPr id="10" name="Picture 9">
            <a:extLst>
              <a:ext uri="{FF2B5EF4-FFF2-40B4-BE49-F238E27FC236}">
                <a16:creationId xmlns:a16="http://schemas.microsoft.com/office/drawing/2014/main" id="{A4299B4F-AC56-4935-B963-49B8ABB3A0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221" y="146033"/>
            <a:ext cx="1929670" cy="618781"/>
          </a:xfrm>
          <a:prstGeom prst="rect">
            <a:avLst/>
          </a:prstGeom>
        </p:spPr>
      </p:pic>
    </p:spTree>
    <p:extLst>
      <p:ext uri="{BB962C8B-B14F-4D97-AF65-F5344CB8AC3E}">
        <p14:creationId xmlns:p14="http://schemas.microsoft.com/office/powerpoint/2010/main" val="2769129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F70AF5-C50A-4BD1-AA53-BB8F3DBF3B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 y="13127"/>
            <a:ext cx="12190476" cy="6831746"/>
          </a:xfrm>
          <a:prstGeom prst="rect">
            <a:avLst/>
          </a:prstGeom>
        </p:spPr>
      </p:pic>
      <p:pic>
        <p:nvPicPr>
          <p:cNvPr id="4" name="Bildobjekt 9">
            <a:extLst>
              <a:ext uri="{FF2B5EF4-FFF2-40B4-BE49-F238E27FC236}">
                <a16:creationId xmlns:a16="http://schemas.microsoft.com/office/drawing/2014/main" id="{10C0DE12-BA6F-48E6-AEFF-F3E3EF3396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504" y="102803"/>
            <a:ext cx="1800000" cy="547631"/>
          </a:xfrm>
          <a:prstGeom prst="rect">
            <a:avLst/>
          </a:prstGeom>
        </p:spPr>
      </p:pic>
    </p:spTree>
    <p:extLst>
      <p:ext uri="{BB962C8B-B14F-4D97-AF65-F5344CB8AC3E}">
        <p14:creationId xmlns:p14="http://schemas.microsoft.com/office/powerpoint/2010/main" val="1567775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0EAEF7-B7C4-4E02-A434-B3C0402A69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41"/>
            <a:ext cx="12273648" cy="6873241"/>
          </a:xfrm>
          <a:prstGeom prst="rect">
            <a:avLst/>
          </a:prstGeom>
        </p:spPr>
      </p:pic>
      <p:sp>
        <p:nvSpPr>
          <p:cNvPr id="6" name="Rectangle 3">
            <a:extLst>
              <a:ext uri="{FF2B5EF4-FFF2-40B4-BE49-F238E27FC236}">
                <a16:creationId xmlns:a16="http://schemas.microsoft.com/office/drawing/2014/main" id="{884EFAF2-806A-4199-8468-C79EEC956502}"/>
              </a:ext>
            </a:extLst>
          </p:cNvPr>
          <p:cNvSpPr/>
          <p:nvPr/>
        </p:nvSpPr>
        <p:spPr>
          <a:xfrm>
            <a:off x="320251" y="-15242"/>
            <a:ext cx="5901255" cy="6873242"/>
          </a:xfrm>
          <a:prstGeom prst="rect">
            <a:avLst/>
          </a:prstGeom>
          <a:solidFill>
            <a:srgbClr val="FFFFFF">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ubrik 1">
            <a:extLst>
              <a:ext uri="{FF2B5EF4-FFF2-40B4-BE49-F238E27FC236}">
                <a16:creationId xmlns:a16="http://schemas.microsoft.com/office/drawing/2014/main" id="{7C0C562B-ACD1-47BA-8990-7746A228E7F9}"/>
              </a:ext>
            </a:extLst>
          </p:cNvPr>
          <p:cNvSpPr txBox="1">
            <a:spLocks/>
          </p:cNvSpPr>
          <p:nvPr/>
        </p:nvSpPr>
        <p:spPr bwMode="auto">
          <a:xfrm>
            <a:off x="598373" y="1016604"/>
            <a:ext cx="5282473" cy="4968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1" fontAlgn="base" hangingPunct="1">
              <a:lnSpc>
                <a:spcPts val="3200"/>
              </a:lnSpc>
              <a:spcBef>
                <a:spcPct val="0"/>
              </a:spcBef>
              <a:spcAft>
                <a:spcPct val="0"/>
              </a:spcAft>
              <a:defRPr sz="2600" b="1" kern="1200">
                <a:solidFill>
                  <a:srgbClr val="002F5F"/>
                </a:solidFill>
                <a:latin typeface="+mj-lt"/>
                <a:ea typeface="+mj-ea"/>
                <a:cs typeface="+mj-cs"/>
              </a:defRPr>
            </a:lvl1pPr>
            <a:lvl2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2pPr>
            <a:lvl3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3pPr>
            <a:lvl4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4pPr>
            <a:lvl5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5pPr>
            <a:lvl6pPr marL="4572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6pPr>
            <a:lvl7pPr marL="9144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7pPr>
            <a:lvl8pPr marL="13716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8pPr>
            <a:lvl9pPr marL="18288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9pPr>
          </a:lstStyle>
          <a:p>
            <a:r>
              <a:rPr lang="en-US" sz="2500" dirty="0">
                <a:latin typeface="+mn-lt"/>
                <a:ea typeface="Verdana" charset="0"/>
                <a:cs typeface="Verdana" charset="0"/>
              </a:rPr>
              <a:t>Department of Teaching and Learning</a:t>
            </a:r>
            <a:endParaRPr lang="sv-SE" sz="2500" dirty="0">
              <a:latin typeface="+mn-lt"/>
              <a:ea typeface="Verdana" charset="0"/>
              <a:cs typeface="Verdana" charset="0"/>
            </a:endParaRPr>
          </a:p>
        </p:txBody>
      </p:sp>
      <p:sp>
        <p:nvSpPr>
          <p:cNvPr id="10" name="textruta 3">
            <a:extLst>
              <a:ext uri="{FF2B5EF4-FFF2-40B4-BE49-F238E27FC236}">
                <a16:creationId xmlns:a16="http://schemas.microsoft.com/office/drawing/2014/main" id="{90358E6E-E1DA-45DF-9063-99FA83C5D6DF}"/>
              </a:ext>
            </a:extLst>
          </p:cNvPr>
          <p:cNvSpPr txBox="1"/>
          <p:nvPr/>
        </p:nvSpPr>
        <p:spPr>
          <a:xfrm>
            <a:off x="598374" y="1513489"/>
            <a:ext cx="4721771" cy="3016210"/>
          </a:xfrm>
          <a:prstGeom prst="rect">
            <a:avLst/>
          </a:prstGeom>
          <a:noFill/>
        </p:spPr>
        <p:txBody>
          <a:bodyPr wrap="square" rtlCol="0">
            <a:spAutoFit/>
          </a:bodyPr>
          <a:lstStyle/>
          <a:p>
            <a:r>
              <a:rPr lang="en-US" sz="1900" dirty="0">
                <a:solidFill>
                  <a:srgbClr val="002060"/>
                </a:solidFill>
              </a:rPr>
              <a:t>The department is primarily responsible for teacher education and research within the education of aesthetic, humanistic, and social science subjects, as well as within mathematics education, science education, and language education.</a:t>
            </a:r>
          </a:p>
          <a:p>
            <a:endParaRPr lang="en-US" sz="1900" dirty="0">
              <a:solidFill>
                <a:srgbClr val="002060"/>
              </a:solidFill>
            </a:endParaRPr>
          </a:p>
          <a:p>
            <a:r>
              <a:rPr lang="en-US" sz="1900" dirty="0">
                <a:solidFill>
                  <a:srgbClr val="002060"/>
                </a:solidFill>
              </a:rPr>
              <a:t>The Department of Teaching and Learning was formed on January 1, 2022, through a merger of three previous departments.</a:t>
            </a:r>
            <a:endParaRPr lang="sv-SE" sz="2000" i="1" dirty="0">
              <a:solidFill>
                <a:srgbClr val="002060"/>
              </a:solidFill>
            </a:endParaRPr>
          </a:p>
        </p:txBody>
      </p:sp>
      <p:pic>
        <p:nvPicPr>
          <p:cNvPr id="11" name="Picture 10">
            <a:extLst>
              <a:ext uri="{FF2B5EF4-FFF2-40B4-BE49-F238E27FC236}">
                <a16:creationId xmlns:a16="http://schemas.microsoft.com/office/drawing/2014/main" id="{DE0C9552-7CEA-42A5-8062-E7AF7C7A9F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156" y="74317"/>
            <a:ext cx="1929670" cy="618781"/>
          </a:xfrm>
          <a:prstGeom prst="rect">
            <a:avLst/>
          </a:prstGeom>
        </p:spPr>
      </p:pic>
    </p:spTree>
    <p:extLst>
      <p:ext uri="{BB962C8B-B14F-4D97-AF65-F5344CB8AC3E}">
        <p14:creationId xmlns:p14="http://schemas.microsoft.com/office/powerpoint/2010/main" val="3271746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E67B1A-0E6B-4358-B214-C2B6E29FFD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237323" cy="6858000"/>
          </a:xfrm>
          <a:prstGeom prst="rect">
            <a:avLst/>
          </a:prstGeom>
        </p:spPr>
      </p:pic>
      <p:sp>
        <p:nvSpPr>
          <p:cNvPr id="6" name="Rectangle 3">
            <a:extLst>
              <a:ext uri="{FF2B5EF4-FFF2-40B4-BE49-F238E27FC236}">
                <a16:creationId xmlns:a16="http://schemas.microsoft.com/office/drawing/2014/main" id="{884EFAF2-806A-4199-8468-C79EEC956502}"/>
              </a:ext>
            </a:extLst>
          </p:cNvPr>
          <p:cNvSpPr/>
          <p:nvPr/>
        </p:nvSpPr>
        <p:spPr>
          <a:xfrm>
            <a:off x="1" y="42194"/>
            <a:ext cx="12237321" cy="6857999"/>
          </a:xfrm>
          <a:prstGeom prst="rect">
            <a:avLst/>
          </a:prstGeom>
          <a:solidFill>
            <a:srgbClr val="FFFFFF">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Rektangel 82">
            <a:extLst>
              <a:ext uri="{FF2B5EF4-FFF2-40B4-BE49-F238E27FC236}">
                <a16:creationId xmlns:a16="http://schemas.microsoft.com/office/drawing/2014/main" id="{AE003964-DDAC-4B18-A739-10D3B0D5CF3D}"/>
              </a:ext>
            </a:extLst>
          </p:cNvPr>
          <p:cNvSpPr/>
          <p:nvPr/>
        </p:nvSpPr>
        <p:spPr>
          <a:xfrm>
            <a:off x="4393854" y="1813517"/>
            <a:ext cx="3366688" cy="44729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11" name="Rubrik 1">
            <a:extLst>
              <a:ext uri="{FF2B5EF4-FFF2-40B4-BE49-F238E27FC236}">
                <a16:creationId xmlns:a16="http://schemas.microsoft.com/office/drawing/2014/main" id="{C8216AA4-5FEA-423B-9294-A85840256982}"/>
              </a:ext>
            </a:extLst>
          </p:cNvPr>
          <p:cNvSpPr txBox="1">
            <a:spLocks/>
          </p:cNvSpPr>
          <p:nvPr/>
        </p:nvSpPr>
        <p:spPr bwMode="auto">
          <a:xfrm>
            <a:off x="8184996" y="72422"/>
            <a:ext cx="2056136" cy="458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1" fontAlgn="base" hangingPunct="1">
              <a:lnSpc>
                <a:spcPts val="3200"/>
              </a:lnSpc>
              <a:spcBef>
                <a:spcPct val="0"/>
              </a:spcBef>
              <a:spcAft>
                <a:spcPct val="0"/>
              </a:spcAft>
              <a:defRPr sz="2600" b="1" kern="1200">
                <a:solidFill>
                  <a:srgbClr val="002F5F"/>
                </a:solidFill>
                <a:latin typeface="+mj-lt"/>
                <a:ea typeface="+mj-ea"/>
                <a:cs typeface="+mj-cs"/>
              </a:defRPr>
            </a:lvl1pPr>
            <a:lvl2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2pPr>
            <a:lvl3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3pPr>
            <a:lvl4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4pPr>
            <a:lvl5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5pPr>
            <a:lvl6pPr marL="4572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6pPr>
            <a:lvl7pPr marL="9144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7pPr>
            <a:lvl8pPr marL="13716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8pPr>
            <a:lvl9pPr marL="18288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9pPr>
          </a:lstStyle>
          <a:p>
            <a:r>
              <a:rPr lang="sv-SE" sz="2500" dirty="0" err="1">
                <a:solidFill>
                  <a:schemeClr val="tx2"/>
                </a:solidFill>
                <a:latin typeface="+mn-lt"/>
                <a:ea typeface="Verdana" charset="0"/>
                <a:cs typeface="Verdana" charset="0"/>
              </a:rPr>
              <a:t>Organization</a:t>
            </a:r>
            <a:endParaRPr lang="sv-SE" sz="2500" b="0" i="1" dirty="0">
              <a:solidFill>
                <a:schemeClr val="tx2"/>
              </a:solidFill>
              <a:latin typeface="+mn-lt"/>
              <a:ea typeface="Verdana" charset="0"/>
              <a:cs typeface="Verdana" charset="0"/>
            </a:endParaRPr>
          </a:p>
        </p:txBody>
      </p:sp>
      <p:sp>
        <p:nvSpPr>
          <p:cNvPr id="13" name="Rektangel 54">
            <a:extLst>
              <a:ext uri="{FF2B5EF4-FFF2-40B4-BE49-F238E27FC236}">
                <a16:creationId xmlns:a16="http://schemas.microsoft.com/office/drawing/2014/main" id="{CC32B27E-B76F-4607-835A-EA9867E9A86D}"/>
              </a:ext>
            </a:extLst>
          </p:cNvPr>
          <p:cNvSpPr/>
          <p:nvPr/>
        </p:nvSpPr>
        <p:spPr>
          <a:xfrm>
            <a:off x="950714" y="2461116"/>
            <a:ext cx="10252968" cy="473219"/>
          </a:xfrm>
          <a:prstGeom prst="rect">
            <a:avLst/>
          </a:prstGeom>
          <a:solidFill>
            <a:srgbClr val="9BB2CE"/>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sv-SE" sz="850" dirty="0">
              <a:latin typeface="Verdana" charset="0"/>
              <a:ea typeface="Verdana" charset="0"/>
              <a:cs typeface="Verdana" charset="0"/>
            </a:endParaRPr>
          </a:p>
        </p:txBody>
      </p:sp>
      <p:sp>
        <p:nvSpPr>
          <p:cNvPr id="19" name="Rektangel 77">
            <a:extLst>
              <a:ext uri="{FF2B5EF4-FFF2-40B4-BE49-F238E27FC236}">
                <a16:creationId xmlns:a16="http://schemas.microsoft.com/office/drawing/2014/main" id="{C761CA1F-99DB-42F4-80FF-3367801CC4F7}"/>
              </a:ext>
            </a:extLst>
          </p:cNvPr>
          <p:cNvSpPr/>
          <p:nvPr/>
        </p:nvSpPr>
        <p:spPr>
          <a:xfrm>
            <a:off x="939284" y="664892"/>
            <a:ext cx="3366688" cy="491111"/>
          </a:xfrm>
          <a:prstGeom prst="rect">
            <a:avLst/>
          </a:prstGeom>
          <a:solidFill>
            <a:srgbClr val="002F5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0" name="Rektangel 78">
            <a:extLst>
              <a:ext uri="{FF2B5EF4-FFF2-40B4-BE49-F238E27FC236}">
                <a16:creationId xmlns:a16="http://schemas.microsoft.com/office/drawing/2014/main" id="{A71C3D33-761E-4BFF-B0DF-A47EA93F625A}"/>
              </a:ext>
            </a:extLst>
          </p:cNvPr>
          <p:cNvSpPr/>
          <p:nvPr/>
        </p:nvSpPr>
        <p:spPr>
          <a:xfrm>
            <a:off x="950714" y="718481"/>
            <a:ext cx="3346714" cy="338554"/>
          </a:xfrm>
          <a:prstGeom prst="rect">
            <a:avLst/>
          </a:prstGeom>
        </p:spPr>
        <p:txBody>
          <a:bodyPr wrap="square">
            <a:spAutoFit/>
          </a:bodyPr>
          <a:lstStyle/>
          <a:p>
            <a:pPr algn="ctr"/>
            <a:r>
              <a:rPr lang="sv-SE" sz="1600" b="1" dirty="0">
                <a:solidFill>
                  <a:schemeClr val="bg1"/>
                </a:solidFill>
                <a:ea typeface="Verdana" charset="0"/>
                <a:cs typeface="Verdana" charset="0"/>
              </a:rPr>
              <a:t>Council</a:t>
            </a:r>
          </a:p>
        </p:txBody>
      </p:sp>
      <p:sp>
        <p:nvSpPr>
          <p:cNvPr id="27" name="Rektangel 78">
            <a:extLst>
              <a:ext uri="{FF2B5EF4-FFF2-40B4-BE49-F238E27FC236}">
                <a16:creationId xmlns:a16="http://schemas.microsoft.com/office/drawing/2014/main" id="{53A20AE9-40C1-4D6B-A414-FEDBDA4104DD}"/>
              </a:ext>
            </a:extLst>
          </p:cNvPr>
          <p:cNvSpPr/>
          <p:nvPr/>
        </p:nvSpPr>
        <p:spPr>
          <a:xfrm>
            <a:off x="986823" y="2472707"/>
            <a:ext cx="10193481" cy="338554"/>
          </a:xfrm>
          <a:prstGeom prst="rect">
            <a:avLst/>
          </a:prstGeom>
        </p:spPr>
        <p:txBody>
          <a:bodyPr wrap="square">
            <a:spAutoFit/>
          </a:bodyPr>
          <a:lstStyle/>
          <a:p>
            <a:pPr algn="ctr"/>
            <a:r>
              <a:rPr lang="sv-SE" sz="1600" b="1" dirty="0" err="1">
                <a:solidFill>
                  <a:srgbClr val="002F5F"/>
                </a:solidFill>
                <a:ea typeface="Verdana" charset="0"/>
                <a:cs typeface="Verdana" charset="0"/>
              </a:rPr>
              <a:t>Subjects</a:t>
            </a:r>
            <a:endParaRPr lang="sv-SE" sz="1600" b="1" dirty="0">
              <a:solidFill>
                <a:srgbClr val="002F5F"/>
              </a:solidFill>
              <a:ea typeface="Verdana" charset="0"/>
              <a:cs typeface="Verdana" charset="0"/>
            </a:endParaRPr>
          </a:p>
        </p:txBody>
      </p:sp>
      <p:sp>
        <p:nvSpPr>
          <p:cNvPr id="78" name="Rektangel 77">
            <a:extLst>
              <a:ext uri="{FF2B5EF4-FFF2-40B4-BE49-F238E27FC236}">
                <a16:creationId xmlns:a16="http://schemas.microsoft.com/office/drawing/2014/main" id="{2F5A80AC-EBA4-41BC-82FD-2C8FE69A2BF6}"/>
              </a:ext>
            </a:extLst>
          </p:cNvPr>
          <p:cNvSpPr/>
          <p:nvPr/>
        </p:nvSpPr>
        <p:spPr>
          <a:xfrm>
            <a:off x="4393854" y="666916"/>
            <a:ext cx="3366688" cy="491111"/>
          </a:xfrm>
          <a:prstGeom prst="rect">
            <a:avLst/>
          </a:prstGeom>
          <a:solidFill>
            <a:srgbClr val="002F5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7" name="Rektangel 77">
            <a:extLst>
              <a:ext uri="{FF2B5EF4-FFF2-40B4-BE49-F238E27FC236}">
                <a16:creationId xmlns:a16="http://schemas.microsoft.com/office/drawing/2014/main" id="{FAC609FA-97F2-42CF-9AC0-B300B3C47A7B}"/>
              </a:ext>
            </a:extLst>
          </p:cNvPr>
          <p:cNvSpPr/>
          <p:nvPr/>
        </p:nvSpPr>
        <p:spPr>
          <a:xfrm>
            <a:off x="7836994" y="646557"/>
            <a:ext cx="3366688" cy="491111"/>
          </a:xfrm>
          <a:prstGeom prst="rect">
            <a:avLst/>
          </a:prstGeom>
          <a:solidFill>
            <a:srgbClr val="002F5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9" name="Rektangel 77">
            <a:extLst>
              <a:ext uri="{FF2B5EF4-FFF2-40B4-BE49-F238E27FC236}">
                <a16:creationId xmlns:a16="http://schemas.microsoft.com/office/drawing/2014/main" id="{D8AEE7A4-7B1B-4728-97CB-ECD41C43E5B3}"/>
              </a:ext>
            </a:extLst>
          </p:cNvPr>
          <p:cNvSpPr/>
          <p:nvPr/>
        </p:nvSpPr>
        <p:spPr>
          <a:xfrm>
            <a:off x="4374556" y="98181"/>
            <a:ext cx="3366688" cy="491111"/>
          </a:xfrm>
          <a:prstGeom prst="rect">
            <a:avLst/>
          </a:prstGeom>
          <a:solidFill>
            <a:srgbClr val="002F5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15" name="Rektangel 78">
            <a:extLst>
              <a:ext uri="{FF2B5EF4-FFF2-40B4-BE49-F238E27FC236}">
                <a16:creationId xmlns:a16="http://schemas.microsoft.com/office/drawing/2014/main" id="{88D2A662-8FD9-4F8D-9556-D35DD2B2290C}"/>
              </a:ext>
            </a:extLst>
          </p:cNvPr>
          <p:cNvSpPr/>
          <p:nvPr/>
        </p:nvSpPr>
        <p:spPr>
          <a:xfrm>
            <a:off x="4417610" y="731912"/>
            <a:ext cx="3323634" cy="345140"/>
          </a:xfrm>
          <a:prstGeom prst="rect">
            <a:avLst/>
          </a:prstGeom>
        </p:spPr>
        <p:txBody>
          <a:bodyPr wrap="square">
            <a:spAutoFit/>
          </a:bodyPr>
          <a:lstStyle/>
          <a:p>
            <a:pPr algn="ctr"/>
            <a:r>
              <a:rPr lang="sv-SE" sz="1600" b="1" dirty="0" err="1">
                <a:solidFill>
                  <a:schemeClr val="bg1"/>
                </a:solidFill>
                <a:ea typeface="Verdana" charset="0"/>
                <a:cs typeface="Verdana" charset="0"/>
              </a:rPr>
              <a:t>Department</a:t>
            </a:r>
            <a:r>
              <a:rPr lang="sv-SE" sz="1600" b="1" dirty="0">
                <a:solidFill>
                  <a:schemeClr val="bg1"/>
                </a:solidFill>
                <a:ea typeface="Verdana" charset="0"/>
                <a:cs typeface="Verdana" charset="0"/>
              </a:rPr>
              <a:t> Management</a:t>
            </a:r>
          </a:p>
        </p:txBody>
      </p:sp>
      <p:sp>
        <p:nvSpPr>
          <p:cNvPr id="17" name="Rektangel 83">
            <a:extLst>
              <a:ext uri="{FF2B5EF4-FFF2-40B4-BE49-F238E27FC236}">
                <a16:creationId xmlns:a16="http://schemas.microsoft.com/office/drawing/2014/main" id="{4E634D44-A047-430A-B20E-D6FAA6B8129D}"/>
              </a:ext>
            </a:extLst>
          </p:cNvPr>
          <p:cNvSpPr/>
          <p:nvPr/>
        </p:nvSpPr>
        <p:spPr>
          <a:xfrm>
            <a:off x="7848424" y="691802"/>
            <a:ext cx="3355258" cy="338554"/>
          </a:xfrm>
          <a:prstGeom prst="rect">
            <a:avLst/>
          </a:prstGeom>
        </p:spPr>
        <p:txBody>
          <a:bodyPr wrap="square">
            <a:spAutoFit/>
          </a:bodyPr>
          <a:lstStyle/>
          <a:p>
            <a:pPr algn="ctr"/>
            <a:r>
              <a:rPr lang="en-GB" sz="1600" b="1" dirty="0">
                <a:solidFill>
                  <a:schemeClr val="bg1"/>
                </a:solidFill>
                <a:ea typeface="Verdana" charset="0"/>
                <a:cs typeface="Verdana" charset="0"/>
              </a:rPr>
              <a:t>Committee</a:t>
            </a:r>
          </a:p>
        </p:txBody>
      </p:sp>
      <p:sp>
        <p:nvSpPr>
          <p:cNvPr id="69" name="Rektangel 78">
            <a:extLst>
              <a:ext uri="{FF2B5EF4-FFF2-40B4-BE49-F238E27FC236}">
                <a16:creationId xmlns:a16="http://schemas.microsoft.com/office/drawing/2014/main" id="{F815B9CB-B93F-4271-8546-253B3559A451}"/>
              </a:ext>
            </a:extLst>
          </p:cNvPr>
          <p:cNvSpPr/>
          <p:nvPr/>
        </p:nvSpPr>
        <p:spPr>
          <a:xfrm>
            <a:off x="4385121" y="183650"/>
            <a:ext cx="3356123" cy="338554"/>
          </a:xfrm>
          <a:prstGeom prst="rect">
            <a:avLst/>
          </a:prstGeom>
        </p:spPr>
        <p:txBody>
          <a:bodyPr wrap="square">
            <a:spAutoFit/>
          </a:bodyPr>
          <a:lstStyle/>
          <a:p>
            <a:pPr algn="ctr"/>
            <a:r>
              <a:rPr lang="sv-SE" sz="1600" b="1" dirty="0" err="1">
                <a:solidFill>
                  <a:schemeClr val="bg1"/>
                </a:solidFill>
                <a:ea typeface="Verdana" charset="0"/>
                <a:cs typeface="Verdana" charset="0"/>
              </a:rPr>
              <a:t>Department</a:t>
            </a:r>
            <a:r>
              <a:rPr lang="sv-SE" sz="1600" b="1" dirty="0">
                <a:solidFill>
                  <a:schemeClr val="bg1"/>
                </a:solidFill>
                <a:ea typeface="Verdana" charset="0"/>
                <a:cs typeface="Verdana" charset="0"/>
              </a:rPr>
              <a:t> Board</a:t>
            </a:r>
          </a:p>
        </p:txBody>
      </p:sp>
      <p:sp>
        <p:nvSpPr>
          <p:cNvPr id="80" name="Rektangel 54">
            <a:extLst>
              <a:ext uri="{FF2B5EF4-FFF2-40B4-BE49-F238E27FC236}">
                <a16:creationId xmlns:a16="http://schemas.microsoft.com/office/drawing/2014/main" id="{B7EC7D42-EE5D-47FD-BD62-D2DFD6859974}"/>
              </a:ext>
            </a:extLst>
          </p:cNvPr>
          <p:cNvSpPr/>
          <p:nvPr/>
        </p:nvSpPr>
        <p:spPr>
          <a:xfrm>
            <a:off x="943408" y="3882287"/>
            <a:ext cx="10252968" cy="473219"/>
          </a:xfrm>
          <a:prstGeom prst="rect">
            <a:avLst/>
          </a:prstGeom>
          <a:solidFill>
            <a:srgbClr val="9BB2CE"/>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sv-SE" sz="850" dirty="0">
              <a:latin typeface="Verdana" charset="0"/>
              <a:ea typeface="Verdana" charset="0"/>
              <a:cs typeface="Verdana" charset="0"/>
            </a:endParaRPr>
          </a:p>
        </p:txBody>
      </p:sp>
      <p:sp>
        <p:nvSpPr>
          <p:cNvPr id="32" name="Rektangel 78">
            <a:extLst>
              <a:ext uri="{FF2B5EF4-FFF2-40B4-BE49-F238E27FC236}">
                <a16:creationId xmlns:a16="http://schemas.microsoft.com/office/drawing/2014/main" id="{3572FEA9-0BFE-4125-8877-033E3E568161}"/>
              </a:ext>
            </a:extLst>
          </p:cNvPr>
          <p:cNvSpPr/>
          <p:nvPr/>
        </p:nvSpPr>
        <p:spPr>
          <a:xfrm>
            <a:off x="927336" y="3898918"/>
            <a:ext cx="10252968" cy="338554"/>
          </a:xfrm>
          <a:prstGeom prst="rect">
            <a:avLst/>
          </a:prstGeom>
        </p:spPr>
        <p:txBody>
          <a:bodyPr wrap="square">
            <a:spAutoFit/>
          </a:bodyPr>
          <a:lstStyle/>
          <a:p>
            <a:pPr algn="ctr"/>
            <a:r>
              <a:rPr lang="sv-SE" sz="1600" b="1" dirty="0">
                <a:solidFill>
                  <a:srgbClr val="002F5F"/>
                </a:solidFill>
                <a:ea typeface="Verdana" charset="0"/>
                <a:cs typeface="Verdana" charset="0"/>
              </a:rPr>
              <a:t>Research </a:t>
            </a:r>
            <a:r>
              <a:rPr lang="sv-SE" sz="1600" b="1" dirty="0" err="1">
                <a:solidFill>
                  <a:srgbClr val="002F5F"/>
                </a:solidFill>
                <a:ea typeface="Verdana" charset="0"/>
                <a:cs typeface="Verdana" charset="0"/>
              </a:rPr>
              <a:t>education</a:t>
            </a:r>
            <a:endParaRPr lang="sv-SE" sz="1600" b="1" dirty="0">
              <a:solidFill>
                <a:srgbClr val="002F5F"/>
              </a:solidFill>
              <a:ea typeface="Verdana" charset="0"/>
              <a:cs typeface="Verdana" charset="0"/>
            </a:endParaRPr>
          </a:p>
        </p:txBody>
      </p:sp>
      <p:sp>
        <p:nvSpPr>
          <p:cNvPr id="81" name="Rektangel 54">
            <a:extLst>
              <a:ext uri="{FF2B5EF4-FFF2-40B4-BE49-F238E27FC236}">
                <a16:creationId xmlns:a16="http://schemas.microsoft.com/office/drawing/2014/main" id="{C451FFD5-1507-4885-B543-17C01273ACF8}"/>
              </a:ext>
            </a:extLst>
          </p:cNvPr>
          <p:cNvSpPr/>
          <p:nvPr/>
        </p:nvSpPr>
        <p:spPr>
          <a:xfrm>
            <a:off x="945972" y="4847930"/>
            <a:ext cx="10252968" cy="473219"/>
          </a:xfrm>
          <a:prstGeom prst="rect">
            <a:avLst/>
          </a:prstGeom>
          <a:solidFill>
            <a:srgbClr val="9BB2CE"/>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sv-SE" sz="850" dirty="0">
              <a:latin typeface="Verdana" charset="0"/>
              <a:ea typeface="Verdana" charset="0"/>
              <a:cs typeface="Verdana" charset="0"/>
            </a:endParaRPr>
          </a:p>
        </p:txBody>
      </p:sp>
      <p:sp>
        <p:nvSpPr>
          <p:cNvPr id="33" name="Rektangel 78">
            <a:extLst>
              <a:ext uri="{FF2B5EF4-FFF2-40B4-BE49-F238E27FC236}">
                <a16:creationId xmlns:a16="http://schemas.microsoft.com/office/drawing/2014/main" id="{8EA64F9B-1298-4BA6-A54F-BE19C38A6DB5}"/>
              </a:ext>
            </a:extLst>
          </p:cNvPr>
          <p:cNvSpPr/>
          <p:nvPr/>
        </p:nvSpPr>
        <p:spPr>
          <a:xfrm>
            <a:off x="927336" y="4866683"/>
            <a:ext cx="10266372" cy="338554"/>
          </a:xfrm>
          <a:prstGeom prst="rect">
            <a:avLst/>
          </a:prstGeom>
        </p:spPr>
        <p:txBody>
          <a:bodyPr wrap="square">
            <a:spAutoFit/>
          </a:bodyPr>
          <a:lstStyle/>
          <a:p>
            <a:pPr algn="ctr"/>
            <a:r>
              <a:rPr lang="sv-SE" sz="1600" b="1" dirty="0">
                <a:solidFill>
                  <a:srgbClr val="002F5F"/>
                </a:solidFill>
                <a:ea typeface="Verdana" charset="0"/>
                <a:cs typeface="Verdana" charset="0"/>
              </a:rPr>
              <a:t>Administration</a:t>
            </a:r>
          </a:p>
        </p:txBody>
      </p:sp>
      <p:sp>
        <p:nvSpPr>
          <p:cNvPr id="72" name="Rektangel 45">
            <a:extLst>
              <a:ext uri="{FF2B5EF4-FFF2-40B4-BE49-F238E27FC236}">
                <a16:creationId xmlns:a16="http://schemas.microsoft.com/office/drawing/2014/main" id="{F36391C7-484A-4914-84FB-E21C399F64B9}"/>
              </a:ext>
            </a:extLst>
          </p:cNvPr>
          <p:cNvSpPr/>
          <p:nvPr/>
        </p:nvSpPr>
        <p:spPr>
          <a:xfrm>
            <a:off x="4417608" y="1884541"/>
            <a:ext cx="3330985" cy="276999"/>
          </a:xfrm>
          <a:prstGeom prst="rect">
            <a:avLst/>
          </a:prstGeom>
        </p:spPr>
        <p:txBody>
          <a:bodyPr wrap="square">
            <a:spAutoFit/>
          </a:bodyPr>
          <a:lstStyle/>
          <a:p>
            <a:pPr algn="ctr"/>
            <a:r>
              <a:rPr lang="sv-SE" sz="1200" dirty="0">
                <a:latin typeface="+mj-lt"/>
              </a:rPr>
              <a:t>Management team</a:t>
            </a:r>
          </a:p>
        </p:txBody>
      </p:sp>
      <p:sp>
        <p:nvSpPr>
          <p:cNvPr id="82" name="Rektangel 54">
            <a:extLst>
              <a:ext uri="{FF2B5EF4-FFF2-40B4-BE49-F238E27FC236}">
                <a16:creationId xmlns:a16="http://schemas.microsoft.com/office/drawing/2014/main" id="{5C4D2BBC-8C45-47AA-902F-69B0D568BA1B}"/>
              </a:ext>
            </a:extLst>
          </p:cNvPr>
          <p:cNvSpPr/>
          <p:nvPr/>
        </p:nvSpPr>
        <p:spPr>
          <a:xfrm>
            <a:off x="950714" y="5853294"/>
            <a:ext cx="10245662" cy="473219"/>
          </a:xfrm>
          <a:prstGeom prst="rect">
            <a:avLst/>
          </a:prstGeom>
          <a:solidFill>
            <a:srgbClr val="9BB2CE"/>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sv-SE" sz="850" dirty="0">
              <a:latin typeface="Verdana" charset="0"/>
              <a:ea typeface="Verdana" charset="0"/>
              <a:cs typeface="Verdana" charset="0"/>
            </a:endParaRPr>
          </a:p>
        </p:txBody>
      </p:sp>
      <p:sp>
        <p:nvSpPr>
          <p:cNvPr id="83" name="Rektangel 82">
            <a:extLst>
              <a:ext uri="{FF2B5EF4-FFF2-40B4-BE49-F238E27FC236}">
                <a16:creationId xmlns:a16="http://schemas.microsoft.com/office/drawing/2014/main" id="{929C1B50-C3BD-4789-96FD-9E003EDDA59B}"/>
              </a:ext>
            </a:extLst>
          </p:cNvPr>
          <p:cNvSpPr/>
          <p:nvPr/>
        </p:nvSpPr>
        <p:spPr>
          <a:xfrm>
            <a:off x="4393430" y="1202704"/>
            <a:ext cx="3366688" cy="542322"/>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71" name="Rektangel 45">
            <a:extLst>
              <a:ext uri="{FF2B5EF4-FFF2-40B4-BE49-F238E27FC236}">
                <a16:creationId xmlns:a16="http://schemas.microsoft.com/office/drawing/2014/main" id="{2261E5AC-70A0-4DA6-AF11-0081BED1645C}"/>
              </a:ext>
            </a:extLst>
          </p:cNvPr>
          <p:cNvSpPr/>
          <p:nvPr/>
        </p:nvSpPr>
        <p:spPr>
          <a:xfrm>
            <a:off x="4393854" y="1257321"/>
            <a:ext cx="3354740" cy="461665"/>
          </a:xfrm>
          <a:prstGeom prst="rect">
            <a:avLst/>
          </a:prstGeom>
        </p:spPr>
        <p:txBody>
          <a:bodyPr wrap="square">
            <a:spAutoFit/>
          </a:bodyPr>
          <a:lstStyle/>
          <a:p>
            <a:pPr algn="ctr"/>
            <a:r>
              <a:rPr lang="en-US" sz="1200" dirty="0">
                <a:latin typeface="+mj-lt"/>
              </a:rPr>
              <a:t>Head of Department and </a:t>
            </a:r>
            <a:br>
              <a:rPr lang="en-US" sz="1200" dirty="0">
                <a:latin typeface="+mj-lt"/>
              </a:rPr>
            </a:br>
            <a:r>
              <a:rPr lang="en-US" sz="1200" dirty="0">
                <a:latin typeface="+mj-lt"/>
              </a:rPr>
              <a:t>Deputy Head of Department</a:t>
            </a:r>
            <a:endParaRPr lang="sv-SE" sz="1200" dirty="0">
              <a:latin typeface="+mj-lt"/>
            </a:endParaRPr>
          </a:p>
        </p:txBody>
      </p:sp>
      <p:sp>
        <p:nvSpPr>
          <p:cNvPr id="84" name="Rektangel 82">
            <a:extLst>
              <a:ext uri="{FF2B5EF4-FFF2-40B4-BE49-F238E27FC236}">
                <a16:creationId xmlns:a16="http://schemas.microsoft.com/office/drawing/2014/main" id="{E3E69305-49B0-4985-99E6-6CD8908CBB12}"/>
              </a:ext>
            </a:extLst>
          </p:cNvPr>
          <p:cNvSpPr/>
          <p:nvPr/>
        </p:nvSpPr>
        <p:spPr>
          <a:xfrm>
            <a:off x="950462" y="1607635"/>
            <a:ext cx="3366687"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70" name="Rektangel 45">
            <a:extLst>
              <a:ext uri="{FF2B5EF4-FFF2-40B4-BE49-F238E27FC236}">
                <a16:creationId xmlns:a16="http://schemas.microsoft.com/office/drawing/2014/main" id="{74326C4D-6234-470B-8D5A-840DA9E2039B}"/>
              </a:ext>
            </a:extLst>
          </p:cNvPr>
          <p:cNvSpPr/>
          <p:nvPr/>
        </p:nvSpPr>
        <p:spPr>
          <a:xfrm>
            <a:off x="945972" y="1656056"/>
            <a:ext cx="3360000" cy="276999"/>
          </a:xfrm>
          <a:prstGeom prst="rect">
            <a:avLst/>
          </a:prstGeom>
        </p:spPr>
        <p:txBody>
          <a:bodyPr wrap="square">
            <a:spAutoFit/>
          </a:bodyPr>
          <a:lstStyle/>
          <a:p>
            <a:pPr algn="ctr"/>
            <a:r>
              <a:rPr lang="sv-SE" sz="1200" dirty="0">
                <a:latin typeface="+mj-lt"/>
              </a:rPr>
              <a:t>Management </a:t>
            </a:r>
            <a:r>
              <a:rPr lang="sv-SE" sz="1200" dirty="0" err="1">
                <a:latin typeface="+mj-lt"/>
              </a:rPr>
              <a:t>group</a:t>
            </a:r>
            <a:endParaRPr lang="sv-SE" sz="1200" dirty="0">
              <a:latin typeface="+mj-lt"/>
            </a:endParaRPr>
          </a:p>
        </p:txBody>
      </p:sp>
      <p:sp>
        <p:nvSpPr>
          <p:cNvPr id="85" name="Rektangel 82">
            <a:extLst>
              <a:ext uri="{FF2B5EF4-FFF2-40B4-BE49-F238E27FC236}">
                <a16:creationId xmlns:a16="http://schemas.microsoft.com/office/drawing/2014/main" id="{5F9B38C2-5093-4365-9055-A0556833A63A}"/>
              </a:ext>
            </a:extLst>
          </p:cNvPr>
          <p:cNvSpPr/>
          <p:nvPr/>
        </p:nvSpPr>
        <p:spPr>
          <a:xfrm>
            <a:off x="950714" y="1190249"/>
            <a:ext cx="3355004" cy="365569"/>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26" name="Rektangel 45">
            <a:extLst>
              <a:ext uri="{FF2B5EF4-FFF2-40B4-BE49-F238E27FC236}">
                <a16:creationId xmlns:a16="http://schemas.microsoft.com/office/drawing/2014/main" id="{F6E4AD19-3F4C-4CA3-A7B8-1EF7B565AB89}"/>
              </a:ext>
            </a:extLst>
          </p:cNvPr>
          <p:cNvSpPr/>
          <p:nvPr/>
        </p:nvSpPr>
        <p:spPr>
          <a:xfrm>
            <a:off x="939284" y="1219023"/>
            <a:ext cx="3354740" cy="276999"/>
          </a:xfrm>
          <a:prstGeom prst="rect">
            <a:avLst/>
          </a:prstGeom>
        </p:spPr>
        <p:txBody>
          <a:bodyPr wrap="square">
            <a:spAutoFit/>
          </a:bodyPr>
          <a:lstStyle/>
          <a:p>
            <a:pPr algn="ctr"/>
            <a:r>
              <a:rPr lang="sv-SE" sz="1200" dirty="0" err="1">
                <a:latin typeface="+mj-lt"/>
              </a:rPr>
              <a:t>Programme</a:t>
            </a:r>
            <a:r>
              <a:rPr lang="sv-SE" sz="1200" dirty="0">
                <a:latin typeface="+mj-lt"/>
              </a:rPr>
              <a:t> Management Team</a:t>
            </a:r>
          </a:p>
        </p:txBody>
      </p:sp>
      <p:sp>
        <p:nvSpPr>
          <p:cNvPr id="86" name="Rektangel 82">
            <a:extLst>
              <a:ext uri="{FF2B5EF4-FFF2-40B4-BE49-F238E27FC236}">
                <a16:creationId xmlns:a16="http://schemas.microsoft.com/office/drawing/2014/main" id="{365827E3-E756-46ED-85D8-F9E2ECB0AE2E}"/>
              </a:ext>
            </a:extLst>
          </p:cNvPr>
          <p:cNvSpPr/>
          <p:nvPr/>
        </p:nvSpPr>
        <p:spPr>
          <a:xfrm>
            <a:off x="7848678" y="1195031"/>
            <a:ext cx="3355004" cy="361298"/>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73" name="Rektangel 45">
            <a:extLst>
              <a:ext uri="{FF2B5EF4-FFF2-40B4-BE49-F238E27FC236}">
                <a16:creationId xmlns:a16="http://schemas.microsoft.com/office/drawing/2014/main" id="{C87D8648-2A2B-4A3B-A99C-323C2EC33B47}"/>
              </a:ext>
            </a:extLst>
          </p:cNvPr>
          <p:cNvSpPr/>
          <p:nvPr/>
        </p:nvSpPr>
        <p:spPr>
          <a:xfrm>
            <a:off x="7847830" y="1231687"/>
            <a:ext cx="3348546" cy="276999"/>
          </a:xfrm>
          <a:prstGeom prst="rect">
            <a:avLst/>
          </a:prstGeom>
        </p:spPr>
        <p:txBody>
          <a:bodyPr wrap="square">
            <a:spAutoFit/>
          </a:bodyPr>
          <a:lstStyle/>
          <a:p>
            <a:pPr algn="ctr"/>
            <a:r>
              <a:rPr lang="sv-SE" sz="1200" dirty="0" err="1">
                <a:latin typeface="+mj-lt"/>
              </a:rPr>
              <a:t>Local</a:t>
            </a:r>
            <a:r>
              <a:rPr lang="sv-SE" sz="1200" dirty="0">
                <a:latin typeface="+mj-lt"/>
              </a:rPr>
              <a:t> RALV</a:t>
            </a:r>
          </a:p>
        </p:txBody>
      </p:sp>
      <p:sp>
        <p:nvSpPr>
          <p:cNvPr id="87" name="Rektangel 82">
            <a:extLst>
              <a:ext uri="{FF2B5EF4-FFF2-40B4-BE49-F238E27FC236}">
                <a16:creationId xmlns:a16="http://schemas.microsoft.com/office/drawing/2014/main" id="{B9B03C4A-82F7-4FAF-82AF-C1CCC8E5BBCF}"/>
              </a:ext>
            </a:extLst>
          </p:cNvPr>
          <p:cNvSpPr/>
          <p:nvPr/>
        </p:nvSpPr>
        <p:spPr>
          <a:xfrm>
            <a:off x="7859248" y="1602657"/>
            <a:ext cx="3355004" cy="361299"/>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74" name="Rektangel 45">
            <a:extLst>
              <a:ext uri="{FF2B5EF4-FFF2-40B4-BE49-F238E27FC236}">
                <a16:creationId xmlns:a16="http://schemas.microsoft.com/office/drawing/2014/main" id="{A12C69AC-8068-4024-861D-721664A73689}"/>
              </a:ext>
            </a:extLst>
          </p:cNvPr>
          <p:cNvSpPr/>
          <p:nvPr/>
        </p:nvSpPr>
        <p:spPr>
          <a:xfrm>
            <a:off x="7880300" y="1643676"/>
            <a:ext cx="3316076" cy="276999"/>
          </a:xfrm>
          <a:prstGeom prst="rect">
            <a:avLst/>
          </a:prstGeom>
        </p:spPr>
        <p:txBody>
          <a:bodyPr wrap="square">
            <a:spAutoFit/>
          </a:bodyPr>
          <a:lstStyle/>
          <a:p>
            <a:pPr algn="ctr"/>
            <a:r>
              <a:rPr lang="sv-SE" sz="1200" dirty="0" err="1">
                <a:latin typeface="+mj-lt"/>
              </a:rPr>
              <a:t>Education</a:t>
            </a:r>
            <a:r>
              <a:rPr lang="sv-SE" sz="1200" dirty="0">
                <a:latin typeface="+mj-lt"/>
              </a:rPr>
              <a:t> </a:t>
            </a:r>
            <a:r>
              <a:rPr lang="sv-SE" sz="1200" dirty="0" err="1">
                <a:latin typeface="+mj-lt"/>
              </a:rPr>
              <a:t>Committee</a:t>
            </a:r>
            <a:endParaRPr lang="sv-SE" sz="1200" dirty="0">
              <a:latin typeface="+mj-lt"/>
            </a:endParaRPr>
          </a:p>
        </p:txBody>
      </p:sp>
      <p:sp>
        <p:nvSpPr>
          <p:cNvPr id="90" name="Rektangel 82">
            <a:extLst>
              <a:ext uri="{FF2B5EF4-FFF2-40B4-BE49-F238E27FC236}">
                <a16:creationId xmlns:a16="http://schemas.microsoft.com/office/drawing/2014/main" id="{06E5D050-EF90-4477-9957-182EF343396C}"/>
              </a:ext>
            </a:extLst>
          </p:cNvPr>
          <p:cNvSpPr/>
          <p:nvPr/>
        </p:nvSpPr>
        <p:spPr>
          <a:xfrm>
            <a:off x="7863058" y="2017947"/>
            <a:ext cx="3355004" cy="361299"/>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75" name="Rektangel 45">
            <a:extLst>
              <a:ext uri="{FF2B5EF4-FFF2-40B4-BE49-F238E27FC236}">
                <a16:creationId xmlns:a16="http://schemas.microsoft.com/office/drawing/2014/main" id="{77D3342D-CC68-4229-9CC2-A369C49DD1F3}"/>
              </a:ext>
            </a:extLst>
          </p:cNvPr>
          <p:cNvSpPr/>
          <p:nvPr/>
        </p:nvSpPr>
        <p:spPr>
          <a:xfrm>
            <a:off x="7880300" y="2070751"/>
            <a:ext cx="3333952" cy="276999"/>
          </a:xfrm>
          <a:prstGeom prst="rect">
            <a:avLst/>
          </a:prstGeom>
        </p:spPr>
        <p:txBody>
          <a:bodyPr wrap="square">
            <a:spAutoFit/>
          </a:bodyPr>
          <a:lstStyle/>
          <a:p>
            <a:pPr algn="ctr"/>
            <a:r>
              <a:rPr lang="sv-SE" sz="1200" dirty="0">
                <a:latin typeface="+mj-lt"/>
              </a:rPr>
              <a:t>Research </a:t>
            </a:r>
            <a:r>
              <a:rPr lang="sv-SE" sz="1200" dirty="0" err="1">
                <a:latin typeface="+mj-lt"/>
              </a:rPr>
              <a:t>Advisory</a:t>
            </a:r>
            <a:r>
              <a:rPr lang="sv-SE" sz="1200" dirty="0">
                <a:latin typeface="+mj-lt"/>
              </a:rPr>
              <a:t> Board</a:t>
            </a:r>
          </a:p>
        </p:txBody>
      </p:sp>
      <p:sp>
        <p:nvSpPr>
          <p:cNvPr id="91" name="Rektangel 82">
            <a:extLst>
              <a:ext uri="{FF2B5EF4-FFF2-40B4-BE49-F238E27FC236}">
                <a16:creationId xmlns:a16="http://schemas.microsoft.com/office/drawing/2014/main" id="{D0CBBA2A-5BFA-40FD-8DEE-56FCC7B41D92}"/>
              </a:ext>
            </a:extLst>
          </p:cNvPr>
          <p:cNvSpPr/>
          <p:nvPr/>
        </p:nvSpPr>
        <p:spPr>
          <a:xfrm>
            <a:off x="945972" y="2971797"/>
            <a:ext cx="3375989"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28" name="Rektangel 45">
            <a:extLst>
              <a:ext uri="{FF2B5EF4-FFF2-40B4-BE49-F238E27FC236}">
                <a16:creationId xmlns:a16="http://schemas.microsoft.com/office/drawing/2014/main" id="{E52F5CE9-4B71-4D8A-9BE8-316F5BE3F106}"/>
              </a:ext>
            </a:extLst>
          </p:cNvPr>
          <p:cNvSpPr/>
          <p:nvPr/>
        </p:nvSpPr>
        <p:spPr>
          <a:xfrm>
            <a:off x="939284" y="3005297"/>
            <a:ext cx="3343562" cy="276999"/>
          </a:xfrm>
          <a:prstGeom prst="rect">
            <a:avLst/>
          </a:prstGeom>
        </p:spPr>
        <p:txBody>
          <a:bodyPr wrap="square">
            <a:spAutoFit/>
          </a:bodyPr>
          <a:lstStyle/>
          <a:p>
            <a:pPr algn="ctr"/>
            <a:r>
              <a:rPr lang="en-US" sz="1200" dirty="0">
                <a:latin typeface="+mj-lt"/>
              </a:rPr>
              <a:t>Teaching and Learning in Arts</a:t>
            </a:r>
            <a:endParaRPr lang="sv-SE" sz="1200" dirty="0">
              <a:latin typeface="+mj-lt"/>
            </a:endParaRPr>
          </a:p>
        </p:txBody>
      </p:sp>
      <p:sp>
        <p:nvSpPr>
          <p:cNvPr id="92" name="Rektangel 82">
            <a:extLst>
              <a:ext uri="{FF2B5EF4-FFF2-40B4-BE49-F238E27FC236}">
                <a16:creationId xmlns:a16="http://schemas.microsoft.com/office/drawing/2014/main" id="{D61D4F94-F7F7-41B8-BBFC-C46D8E42E2A3}"/>
              </a:ext>
            </a:extLst>
          </p:cNvPr>
          <p:cNvSpPr/>
          <p:nvPr/>
        </p:nvSpPr>
        <p:spPr>
          <a:xfrm>
            <a:off x="949783" y="3409947"/>
            <a:ext cx="2447180"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42" name="Rektangel 45">
            <a:extLst>
              <a:ext uri="{FF2B5EF4-FFF2-40B4-BE49-F238E27FC236}">
                <a16:creationId xmlns:a16="http://schemas.microsoft.com/office/drawing/2014/main" id="{F748BCDE-B78C-4C2D-9BB4-471C944ADF39}"/>
              </a:ext>
            </a:extLst>
          </p:cNvPr>
          <p:cNvSpPr/>
          <p:nvPr/>
        </p:nvSpPr>
        <p:spPr>
          <a:xfrm>
            <a:off x="953449" y="3426974"/>
            <a:ext cx="2447180" cy="276999"/>
          </a:xfrm>
          <a:prstGeom prst="rect">
            <a:avLst/>
          </a:prstGeom>
        </p:spPr>
        <p:txBody>
          <a:bodyPr wrap="square">
            <a:spAutoFit/>
          </a:bodyPr>
          <a:lstStyle/>
          <a:p>
            <a:pPr algn="ctr"/>
            <a:r>
              <a:rPr lang="sv-SE" sz="1200" dirty="0" err="1">
                <a:latin typeface="+mj-lt"/>
              </a:rPr>
              <a:t>Mathematics</a:t>
            </a:r>
            <a:r>
              <a:rPr lang="sv-SE" sz="1200" dirty="0">
                <a:latin typeface="+mj-lt"/>
              </a:rPr>
              <a:t> </a:t>
            </a:r>
            <a:r>
              <a:rPr lang="sv-SE" sz="1200" dirty="0" err="1">
                <a:latin typeface="+mj-lt"/>
              </a:rPr>
              <a:t>Education</a:t>
            </a:r>
            <a:endParaRPr lang="sv-SE" sz="1200" dirty="0">
              <a:latin typeface="+mj-lt"/>
            </a:endParaRPr>
          </a:p>
        </p:txBody>
      </p:sp>
      <p:sp>
        <p:nvSpPr>
          <p:cNvPr id="93" name="Rektangel 82">
            <a:extLst>
              <a:ext uri="{FF2B5EF4-FFF2-40B4-BE49-F238E27FC236}">
                <a16:creationId xmlns:a16="http://schemas.microsoft.com/office/drawing/2014/main" id="{7DC0CF69-52CE-42B6-8976-4B7559498AAC}"/>
              </a:ext>
            </a:extLst>
          </p:cNvPr>
          <p:cNvSpPr/>
          <p:nvPr/>
        </p:nvSpPr>
        <p:spPr>
          <a:xfrm>
            <a:off x="945972" y="5359503"/>
            <a:ext cx="5150028"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66" name="Rektangel 45">
            <a:extLst>
              <a:ext uri="{FF2B5EF4-FFF2-40B4-BE49-F238E27FC236}">
                <a16:creationId xmlns:a16="http://schemas.microsoft.com/office/drawing/2014/main" id="{61E634A4-0D5F-4775-A3AD-3BAA98F80380}"/>
              </a:ext>
            </a:extLst>
          </p:cNvPr>
          <p:cNvSpPr/>
          <p:nvPr/>
        </p:nvSpPr>
        <p:spPr>
          <a:xfrm>
            <a:off x="1016209" y="5397901"/>
            <a:ext cx="5079792" cy="276999"/>
          </a:xfrm>
          <a:prstGeom prst="rect">
            <a:avLst/>
          </a:prstGeom>
        </p:spPr>
        <p:txBody>
          <a:bodyPr wrap="square">
            <a:spAutoFit/>
          </a:bodyPr>
          <a:lstStyle/>
          <a:p>
            <a:pPr algn="ctr"/>
            <a:r>
              <a:rPr lang="sv-SE" sz="1200" dirty="0" err="1">
                <a:latin typeface="+mj-lt"/>
              </a:rPr>
              <a:t>Internal</a:t>
            </a:r>
            <a:r>
              <a:rPr lang="sv-SE" sz="1200" dirty="0">
                <a:latin typeface="+mj-lt"/>
              </a:rPr>
              <a:t> support</a:t>
            </a:r>
          </a:p>
        </p:txBody>
      </p:sp>
      <p:sp>
        <p:nvSpPr>
          <p:cNvPr id="94" name="Rektangel 82">
            <a:extLst>
              <a:ext uri="{FF2B5EF4-FFF2-40B4-BE49-F238E27FC236}">
                <a16:creationId xmlns:a16="http://schemas.microsoft.com/office/drawing/2014/main" id="{D939536D-ECEF-4486-A9AA-A6E84259BEB3}"/>
              </a:ext>
            </a:extLst>
          </p:cNvPr>
          <p:cNvSpPr/>
          <p:nvPr/>
        </p:nvSpPr>
        <p:spPr>
          <a:xfrm>
            <a:off x="6148300" y="5377227"/>
            <a:ext cx="5079792"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67" name="Rektangel 45">
            <a:extLst>
              <a:ext uri="{FF2B5EF4-FFF2-40B4-BE49-F238E27FC236}">
                <a16:creationId xmlns:a16="http://schemas.microsoft.com/office/drawing/2014/main" id="{28A05C2E-E3AA-4478-B4C4-C7B660019419}"/>
              </a:ext>
            </a:extLst>
          </p:cNvPr>
          <p:cNvSpPr/>
          <p:nvPr/>
        </p:nvSpPr>
        <p:spPr>
          <a:xfrm>
            <a:off x="6166237" y="5403526"/>
            <a:ext cx="5027471" cy="276999"/>
          </a:xfrm>
          <a:prstGeom prst="rect">
            <a:avLst/>
          </a:prstGeom>
        </p:spPr>
        <p:txBody>
          <a:bodyPr wrap="square">
            <a:spAutoFit/>
          </a:bodyPr>
          <a:lstStyle/>
          <a:p>
            <a:pPr algn="ctr"/>
            <a:r>
              <a:rPr lang="sv-SE" sz="1200" dirty="0" err="1">
                <a:latin typeface="+mj-lt"/>
              </a:rPr>
              <a:t>Education</a:t>
            </a:r>
            <a:r>
              <a:rPr lang="sv-SE" sz="1200" dirty="0">
                <a:latin typeface="+mj-lt"/>
              </a:rPr>
              <a:t> Administration</a:t>
            </a:r>
          </a:p>
        </p:txBody>
      </p:sp>
      <p:sp>
        <p:nvSpPr>
          <p:cNvPr id="95" name="Rektangel 82">
            <a:extLst>
              <a:ext uri="{FF2B5EF4-FFF2-40B4-BE49-F238E27FC236}">
                <a16:creationId xmlns:a16="http://schemas.microsoft.com/office/drawing/2014/main" id="{490B20DE-5AFD-44B0-A3F6-8BC3633EBE29}"/>
              </a:ext>
            </a:extLst>
          </p:cNvPr>
          <p:cNvSpPr/>
          <p:nvPr/>
        </p:nvSpPr>
        <p:spPr>
          <a:xfrm>
            <a:off x="943223" y="4387498"/>
            <a:ext cx="1868557"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45" name="Rektangel 45">
            <a:extLst>
              <a:ext uri="{FF2B5EF4-FFF2-40B4-BE49-F238E27FC236}">
                <a16:creationId xmlns:a16="http://schemas.microsoft.com/office/drawing/2014/main" id="{CD1CFA62-D42B-4AE1-898A-A70D76F4C4A5}"/>
              </a:ext>
            </a:extLst>
          </p:cNvPr>
          <p:cNvSpPr/>
          <p:nvPr/>
        </p:nvSpPr>
        <p:spPr>
          <a:xfrm>
            <a:off x="958423" y="4414573"/>
            <a:ext cx="1842136" cy="276999"/>
          </a:xfrm>
          <a:prstGeom prst="rect">
            <a:avLst/>
          </a:prstGeom>
        </p:spPr>
        <p:txBody>
          <a:bodyPr wrap="square">
            <a:spAutoFit/>
          </a:bodyPr>
          <a:lstStyle/>
          <a:p>
            <a:pPr algn="ctr"/>
            <a:r>
              <a:rPr lang="sv-SE" sz="1200" dirty="0" err="1">
                <a:latin typeface="+mj-lt"/>
              </a:rPr>
              <a:t>Mathematics</a:t>
            </a:r>
            <a:r>
              <a:rPr lang="sv-SE" sz="1200" dirty="0">
                <a:latin typeface="+mj-lt"/>
              </a:rPr>
              <a:t> </a:t>
            </a:r>
            <a:r>
              <a:rPr lang="sv-SE" sz="1200" dirty="0" err="1">
                <a:latin typeface="+mj-lt"/>
              </a:rPr>
              <a:t>Education</a:t>
            </a:r>
            <a:endParaRPr lang="sv-SE" sz="1200" dirty="0">
              <a:latin typeface="+mj-lt"/>
            </a:endParaRPr>
          </a:p>
        </p:txBody>
      </p:sp>
      <p:sp>
        <p:nvSpPr>
          <p:cNvPr id="96" name="Rektangel 82">
            <a:extLst>
              <a:ext uri="{FF2B5EF4-FFF2-40B4-BE49-F238E27FC236}">
                <a16:creationId xmlns:a16="http://schemas.microsoft.com/office/drawing/2014/main" id="{9EC9B48C-0912-481A-94DC-1BCCE6D621A7}"/>
              </a:ext>
            </a:extLst>
          </p:cNvPr>
          <p:cNvSpPr/>
          <p:nvPr/>
        </p:nvSpPr>
        <p:spPr>
          <a:xfrm>
            <a:off x="2865710" y="4391488"/>
            <a:ext cx="2419498"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97" name="Rektangel 82">
            <a:extLst>
              <a:ext uri="{FF2B5EF4-FFF2-40B4-BE49-F238E27FC236}">
                <a16:creationId xmlns:a16="http://schemas.microsoft.com/office/drawing/2014/main" id="{D4DFE9C0-7A91-49DE-BC49-C16559EAB514}"/>
              </a:ext>
            </a:extLst>
          </p:cNvPr>
          <p:cNvSpPr/>
          <p:nvPr/>
        </p:nvSpPr>
        <p:spPr>
          <a:xfrm>
            <a:off x="7140751" y="4393675"/>
            <a:ext cx="4073502"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51" name="Rektangel 45">
            <a:extLst>
              <a:ext uri="{FF2B5EF4-FFF2-40B4-BE49-F238E27FC236}">
                <a16:creationId xmlns:a16="http://schemas.microsoft.com/office/drawing/2014/main" id="{01266917-249B-4367-AAFC-39F6D85DAF6F}"/>
              </a:ext>
            </a:extLst>
          </p:cNvPr>
          <p:cNvSpPr/>
          <p:nvPr/>
        </p:nvSpPr>
        <p:spPr>
          <a:xfrm>
            <a:off x="7152930" y="4349519"/>
            <a:ext cx="3956851" cy="461665"/>
          </a:xfrm>
          <a:prstGeom prst="rect">
            <a:avLst/>
          </a:prstGeom>
        </p:spPr>
        <p:txBody>
          <a:bodyPr wrap="square">
            <a:spAutoFit/>
          </a:bodyPr>
          <a:lstStyle/>
          <a:p>
            <a:pPr algn="ctr"/>
            <a:r>
              <a:rPr lang="sv-SE" sz="1200" dirty="0">
                <a:latin typeface="+mj-lt"/>
              </a:rPr>
              <a:t> </a:t>
            </a:r>
            <a:r>
              <a:rPr lang="en-US" sz="1200" dirty="0">
                <a:latin typeface="+mj-lt"/>
              </a:rPr>
              <a:t>Subject-specific didactics with a focus on the education of the aesthetics, humanities and social sciences</a:t>
            </a:r>
            <a:endParaRPr lang="sv-SE" sz="1200" dirty="0">
              <a:latin typeface="+mj-lt"/>
            </a:endParaRPr>
          </a:p>
        </p:txBody>
      </p:sp>
      <p:sp>
        <p:nvSpPr>
          <p:cNvPr id="98" name="Rektangel 82">
            <a:extLst>
              <a:ext uri="{FF2B5EF4-FFF2-40B4-BE49-F238E27FC236}">
                <a16:creationId xmlns:a16="http://schemas.microsoft.com/office/drawing/2014/main" id="{F270BF35-1AFA-40C5-A27B-FAD62A2F2B67}"/>
              </a:ext>
            </a:extLst>
          </p:cNvPr>
          <p:cNvSpPr/>
          <p:nvPr/>
        </p:nvSpPr>
        <p:spPr>
          <a:xfrm>
            <a:off x="5336816" y="4393565"/>
            <a:ext cx="1762186"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47" name="Rektangel 45">
            <a:extLst>
              <a:ext uri="{FF2B5EF4-FFF2-40B4-BE49-F238E27FC236}">
                <a16:creationId xmlns:a16="http://schemas.microsoft.com/office/drawing/2014/main" id="{8F8DAD00-B58A-4593-9D32-4B4845BAC29D}"/>
              </a:ext>
            </a:extLst>
          </p:cNvPr>
          <p:cNvSpPr/>
          <p:nvPr/>
        </p:nvSpPr>
        <p:spPr>
          <a:xfrm>
            <a:off x="2960946" y="4425664"/>
            <a:ext cx="2142346" cy="276999"/>
          </a:xfrm>
          <a:prstGeom prst="rect">
            <a:avLst/>
          </a:prstGeom>
        </p:spPr>
        <p:txBody>
          <a:bodyPr wrap="square">
            <a:spAutoFit/>
          </a:bodyPr>
          <a:lstStyle/>
          <a:p>
            <a:pPr algn="ctr"/>
            <a:r>
              <a:rPr lang="sv-SE" sz="1200" dirty="0">
                <a:latin typeface="+mj-lt"/>
              </a:rPr>
              <a:t>Science </a:t>
            </a:r>
            <a:r>
              <a:rPr lang="sv-SE" sz="1200" dirty="0" err="1">
                <a:latin typeface="+mj-lt"/>
              </a:rPr>
              <a:t>Education</a:t>
            </a:r>
            <a:endParaRPr lang="sv-SE" sz="1200" dirty="0">
              <a:latin typeface="+mj-lt"/>
            </a:endParaRPr>
          </a:p>
        </p:txBody>
      </p:sp>
      <p:sp>
        <p:nvSpPr>
          <p:cNvPr id="50" name="Rektangel 45">
            <a:extLst>
              <a:ext uri="{FF2B5EF4-FFF2-40B4-BE49-F238E27FC236}">
                <a16:creationId xmlns:a16="http://schemas.microsoft.com/office/drawing/2014/main" id="{3486D28F-67F9-4DB9-8F1D-700FE520FDD1}"/>
              </a:ext>
            </a:extLst>
          </p:cNvPr>
          <p:cNvSpPr/>
          <p:nvPr/>
        </p:nvSpPr>
        <p:spPr>
          <a:xfrm>
            <a:off x="5336815" y="4405064"/>
            <a:ext cx="1762187" cy="276999"/>
          </a:xfrm>
          <a:prstGeom prst="rect">
            <a:avLst/>
          </a:prstGeom>
        </p:spPr>
        <p:txBody>
          <a:bodyPr wrap="square">
            <a:spAutoFit/>
          </a:bodyPr>
          <a:lstStyle/>
          <a:p>
            <a:pPr algn="ctr"/>
            <a:r>
              <a:rPr lang="sv-SE" sz="1200" dirty="0" err="1">
                <a:latin typeface="+mj-lt"/>
              </a:rPr>
              <a:t>Language</a:t>
            </a:r>
            <a:r>
              <a:rPr lang="sv-SE" sz="1200" dirty="0">
                <a:latin typeface="+mj-lt"/>
              </a:rPr>
              <a:t> </a:t>
            </a:r>
            <a:r>
              <a:rPr lang="sv-SE" sz="1200" dirty="0" err="1">
                <a:latin typeface="+mj-lt"/>
              </a:rPr>
              <a:t>Education</a:t>
            </a:r>
            <a:endParaRPr lang="sv-SE" sz="1200" dirty="0">
              <a:latin typeface="+mj-lt"/>
            </a:endParaRPr>
          </a:p>
        </p:txBody>
      </p:sp>
      <p:sp>
        <p:nvSpPr>
          <p:cNvPr id="99" name="Rektangel 82">
            <a:extLst>
              <a:ext uri="{FF2B5EF4-FFF2-40B4-BE49-F238E27FC236}">
                <a16:creationId xmlns:a16="http://schemas.microsoft.com/office/drawing/2014/main" id="{66C5DEB1-B968-43B1-8A56-4EAC4B4515D8}"/>
              </a:ext>
            </a:extLst>
          </p:cNvPr>
          <p:cNvSpPr/>
          <p:nvPr/>
        </p:nvSpPr>
        <p:spPr>
          <a:xfrm>
            <a:off x="949783" y="6390105"/>
            <a:ext cx="3403727"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60" name="Rektangel 45">
            <a:extLst>
              <a:ext uri="{FF2B5EF4-FFF2-40B4-BE49-F238E27FC236}">
                <a16:creationId xmlns:a16="http://schemas.microsoft.com/office/drawing/2014/main" id="{A49B57E5-539B-4701-B9D2-66769965F014}"/>
              </a:ext>
            </a:extLst>
          </p:cNvPr>
          <p:cNvSpPr/>
          <p:nvPr/>
        </p:nvSpPr>
        <p:spPr>
          <a:xfrm>
            <a:off x="998253" y="6413600"/>
            <a:ext cx="3366687" cy="276999"/>
          </a:xfrm>
          <a:prstGeom prst="rect">
            <a:avLst/>
          </a:prstGeom>
        </p:spPr>
        <p:txBody>
          <a:bodyPr wrap="square">
            <a:spAutoFit/>
          </a:bodyPr>
          <a:lstStyle/>
          <a:p>
            <a:pPr algn="ctr"/>
            <a:r>
              <a:rPr lang="sv-SE" sz="1200" dirty="0">
                <a:latin typeface="+mj-lt"/>
              </a:rPr>
              <a:t>National tests in SFI</a:t>
            </a:r>
          </a:p>
        </p:txBody>
      </p:sp>
      <p:sp>
        <p:nvSpPr>
          <p:cNvPr id="100" name="Rektangel 82">
            <a:extLst>
              <a:ext uri="{FF2B5EF4-FFF2-40B4-BE49-F238E27FC236}">
                <a16:creationId xmlns:a16="http://schemas.microsoft.com/office/drawing/2014/main" id="{C3361F1E-5CB7-4FB7-BF5D-30397EC7313E}"/>
              </a:ext>
            </a:extLst>
          </p:cNvPr>
          <p:cNvSpPr/>
          <p:nvPr/>
        </p:nvSpPr>
        <p:spPr>
          <a:xfrm>
            <a:off x="4418968" y="6393698"/>
            <a:ext cx="3366687"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61" name="Rektangel 45">
            <a:extLst>
              <a:ext uri="{FF2B5EF4-FFF2-40B4-BE49-F238E27FC236}">
                <a16:creationId xmlns:a16="http://schemas.microsoft.com/office/drawing/2014/main" id="{E63670EA-41CB-4085-A45E-CCF510238A1A}"/>
              </a:ext>
            </a:extLst>
          </p:cNvPr>
          <p:cNvSpPr/>
          <p:nvPr/>
        </p:nvSpPr>
        <p:spPr>
          <a:xfrm>
            <a:off x="4417608" y="6361568"/>
            <a:ext cx="3342510" cy="461665"/>
          </a:xfrm>
          <a:prstGeom prst="rect">
            <a:avLst/>
          </a:prstGeom>
        </p:spPr>
        <p:txBody>
          <a:bodyPr wrap="square">
            <a:spAutoFit/>
          </a:bodyPr>
          <a:lstStyle/>
          <a:p>
            <a:pPr algn="ctr"/>
            <a:r>
              <a:rPr lang="en-US" sz="1200" dirty="0">
                <a:latin typeface="+mj-lt"/>
              </a:rPr>
              <a:t>The National Centre for Swedish as a</a:t>
            </a:r>
            <a:br>
              <a:rPr lang="en-US" sz="1200" dirty="0">
                <a:latin typeface="+mj-lt"/>
              </a:rPr>
            </a:br>
            <a:r>
              <a:rPr lang="en-US" sz="1200" dirty="0">
                <a:latin typeface="+mj-lt"/>
              </a:rPr>
              <a:t> Second Language</a:t>
            </a:r>
            <a:endParaRPr lang="sv-SE" sz="1200" dirty="0">
              <a:latin typeface="+mj-lt"/>
            </a:endParaRPr>
          </a:p>
        </p:txBody>
      </p:sp>
      <p:sp>
        <p:nvSpPr>
          <p:cNvPr id="101" name="Rektangel 82">
            <a:extLst>
              <a:ext uri="{FF2B5EF4-FFF2-40B4-BE49-F238E27FC236}">
                <a16:creationId xmlns:a16="http://schemas.microsoft.com/office/drawing/2014/main" id="{BA053B8B-61C9-49E7-840C-FCF878E69F48}"/>
              </a:ext>
            </a:extLst>
          </p:cNvPr>
          <p:cNvSpPr/>
          <p:nvPr/>
        </p:nvSpPr>
        <p:spPr>
          <a:xfrm>
            <a:off x="7848424" y="6378810"/>
            <a:ext cx="3366687"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62" name="Rektangel 45">
            <a:extLst>
              <a:ext uri="{FF2B5EF4-FFF2-40B4-BE49-F238E27FC236}">
                <a16:creationId xmlns:a16="http://schemas.microsoft.com/office/drawing/2014/main" id="{41AFC976-5DD9-441C-A4BA-7F7C74454066}"/>
              </a:ext>
            </a:extLst>
          </p:cNvPr>
          <p:cNvSpPr/>
          <p:nvPr/>
        </p:nvSpPr>
        <p:spPr>
          <a:xfrm>
            <a:off x="7831437" y="6390105"/>
            <a:ext cx="3342510" cy="276999"/>
          </a:xfrm>
          <a:prstGeom prst="rect">
            <a:avLst/>
          </a:prstGeom>
        </p:spPr>
        <p:txBody>
          <a:bodyPr wrap="square">
            <a:spAutoFit/>
          </a:bodyPr>
          <a:lstStyle/>
          <a:p>
            <a:pPr algn="ctr"/>
            <a:r>
              <a:rPr lang="sv-SE" sz="1200" dirty="0">
                <a:latin typeface="+mj-lt"/>
              </a:rPr>
              <a:t>PRIM</a:t>
            </a:r>
          </a:p>
        </p:txBody>
      </p:sp>
      <p:sp>
        <p:nvSpPr>
          <p:cNvPr id="34" name="Rektangel 78">
            <a:extLst>
              <a:ext uri="{FF2B5EF4-FFF2-40B4-BE49-F238E27FC236}">
                <a16:creationId xmlns:a16="http://schemas.microsoft.com/office/drawing/2014/main" id="{0AB70FC6-0C6C-4335-B9F9-7746D0131658}"/>
              </a:ext>
            </a:extLst>
          </p:cNvPr>
          <p:cNvSpPr/>
          <p:nvPr/>
        </p:nvSpPr>
        <p:spPr>
          <a:xfrm>
            <a:off x="939284" y="5921327"/>
            <a:ext cx="10241020" cy="337579"/>
          </a:xfrm>
          <a:prstGeom prst="rect">
            <a:avLst/>
          </a:prstGeom>
        </p:spPr>
        <p:txBody>
          <a:bodyPr wrap="square">
            <a:spAutoFit/>
          </a:bodyPr>
          <a:lstStyle/>
          <a:p>
            <a:pPr algn="ctr"/>
            <a:r>
              <a:rPr lang="sv-SE" sz="1600" b="1" dirty="0">
                <a:solidFill>
                  <a:srgbClr val="002F5F"/>
                </a:solidFill>
                <a:ea typeface="Verdana" charset="0"/>
                <a:cs typeface="Verdana" charset="0"/>
              </a:rPr>
              <a:t>Independent </a:t>
            </a:r>
            <a:r>
              <a:rPr lang="sv-SE" sz="1600" b="1" dirty="0" err="1">
                <a:solidFill>
                  <a:srgbClr val="002F5F"/>
                </a:solidFill>
                <a:ea typeface="Verdana" charset="0"/>
                <a:cs typeface="Verdana" charset="0"/>
              </a:rPr>
              <a:t>units</a:t>
            </a:r>
            <a:endParaRPr lang="sv-SE" sz="1600" b="1" dirty="0">
              <a:solidFill>
                <a:srgbClr val="002F5F"/>
              </a:solidFill>
              <a:ea typeface="Verdana" charset="0"/>
              <a:cs typeface="Verdana" charset="0"/>
            </a:endParaRPr>
          </a:p>
        </p:txBody>
      </p:sp>
      <p:sp>
        <p:nvSpPr>
          <p:cNvPr id="102" name="Rektangel 82">
            <a:extLst>
              <a:ext uri="{FF2B5EF4-FFF2-40B4-BE49-F238E27FC236}">
                <a16:creationId xmlns:a16="http://schemas.microsoft.com/office/drawing/2014/main" id="{E2A1A67D-898A-4BA8-A399-A45EA17288D8}"/>
              </a:ext>
            </a:extLst>
          </p:cNvPr>
          <p:cNvSpPr/>
          <p:nvPr/>
        </p:nvSpPr>
        <p:spPr>
          <a:xfrm>
            <a:off x="4390040" y="2975701"/>
            <a:ext cx="3375989"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103" name="Rektangel 82">
            <a:extLst>
              <a:ext uri="{FF2B5EF4-FFF2-40B4-BE49-F238E27FC236}">
                <a16:creationId xmlns:a16="http://schemas.microsoft.com/office/drawing/2014/main" id="{DECF2913-03E5-4190-98EB-26CFCE6AD89C}"/>
              </a:ext>
            </a:extLst>
          </p:cNvPr>
          <p:cNvSpPr/>
          <p:nvPr/>
        </p:nvSpPr>
        <p:spPr>
          <a:xfrm>
            <a:off x="7831437" y="2986867"/>
            <a:ext cx="3375989"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104" name="Rektangel 82">
            <a:extLst>
              <a:ext uri="{FF2B5EF4-FFF2-40B4-BE49-F238E27FC236}">
                <a16:creationId xmlns:a16="http://schemas.microsoft.com/office/drawing/2014/main" id="{C785898A-4209-479E-A1ED-75C80C2218D9}"/>
              </a:ext>
            </a:extLst>
          </p:cNvPr>
          <p:cNvSpPr/>
          <p:nvPr/>
        </p:nvSpPr>
        <p:spPr>
          <a:xfrm>
            <a:off x="3473349" y="3402601"/>
            <a:ext cx="2226719"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105" name="Rektangel 82">
            <a:extLst>
              <a:ext uri="{FF2B5EF4-FFF2-40B4-BE49-F238E27FC236}">
                <a16:creationId xmlns:a16="http://schemas.microsoft.com/office/drawing/2014/main" id="{93B5ED1F-4749-48BE-ABAD-B9661A600B33}"/>
              </a:ext>
            </a:extLst>
          </p:cNvPr>
          <p:cNvSpPr/>
          <p:nvPr/>
        </p:nvSpPr>
        <p:spPr>
          <a:xfrm>
            <a:off x="7825568" y="3402507"/>
            <a:ext cx="3375989"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43" name="Rektangel 45">
            <a:extLst>
              <a:ext uri="{FF2B5EF4-FFF2-40B4-BE49-F238E27FC236}">
                <a16:creationId xmlns:a16="http://schemas.microsoft.com/office/drawing/2014/main" id="{B1031535-13D5-4FDB-8D3A-0CF2E0C302A5}"/>
              </a:ext>
            </a:extLst>
          </p:cNvPr>
          <p:cNvSpPr/>
          <p:nvPr/>
        </p:nvSpPr>
        <p:spPr>
          <a:xfrm>
            <a:off x="3473349" y="3407562"/>
            <a:ext cx="2192041" cy="276999"/>
          </a:xfrm>
          <a:prstGeom prst="rect">
            <a:avLst/>
          </a:prstGeom>
        </p:spPr>
        <p:txBody>
          <a:bodyPr wrap="square">
            <a:spAutoFit/>
          </a:bodyPr>
          <a:lstStyle/>
          <a:p>
            <a:pPr algn="ctr"/>
            <a:r>
              <a:rPr lang="sv-SE" sz="1200" dirty="0">
                <a:latin typeface="+mj-lt"/>
              </a:rPr>
              <a:t>Science </a:t>
            </a:r>
            <a:r>
              <a:rPr lang="sv-SE" sz="1200" dirty="0" err="1">
                <a:latin typeface="+mj-lt"/>
              </a:rPr>
              <a:t>Education</a:t>
            </a:r>
            <a:endParaRPr lang="sv-SE" sz="1200" dirty="0">
              <a:latin typeface="+mj-lt"/>
            </a:endParaRPr>
          </a:p>
        </p:txBody>
      </p:sp>
      <p:sp>
        <p:nvSpPr>
          <p:cNvPr id="40" name="Rektangel 45">
            <a:extLst>
              <a:ext uri="{FF2B5EF4-FFF2-40B4-BE49-F238E27FC236}">
                <a16:creationId xmlns:a16="http://schemas.microsoft.com/office/drawing/2014/main" id="{479E5D60-6B65-4F7C-9561-05DDBD85BD2F}"/>
              </a:ext>
            </a:extLst>
          </p:cNvPr>
          <p:cNvSpPr/>
          <p:nvPr/>
        </p:nvSpPr>
        <p:spPr>
          <a:xfrm>
            <a:off x="4400098" y="2928907"/>
            <a:ext cx="3348495" cy="461665"/>
          </a:xfrm>
          <a:prstGeom prst="rect">
            <a:avLst/>
          </a:prstGeom>
        </p:spPr>
        <p:txBody>
          <a:bodyPr wrap="square">
            <a:spAutoFit/>
          </a:bodyPr>
          <a:lstStyle/>
          <a:p>
            <a:pPr algn="ctr"/>
            <a:r>
              <a:rPr lang="en-US" sz="1200" dirty="0">
                <a:latin typeface="+mj-lt"/>
              </a:rPr>
              <a:t>Teaching and Learning in Humanities and Social Sciences</a:t>
            </a:r>
            <a:endParaRPr lang="sv-SE" sz="1200" dirty="0">
              <a:latin typeface="+mj-lt"/>
            </a:endParaRPr>
          </a:p>
        </p:txBody>
      </p:sp>
      <p:sp>
        <p:nvSpPr>
          <p:cNvPr id="39" name="Rektangel 45">
            <a:extLst>
              <a:ext uri="{FF2B5EF4-FFF2-40B4-BE49-F238E27FC236}">
                <a16:creationId xmlns:a16="http://schemas.microsoft.com/office/drawing/2014/main" id="{834EB117-C82E-4BA7-9F86-A4963EF045CB}"/>
              </a:ext>
            </a:extLst>
          </p:cNvPr>
          <p:cNvSpPr/>
          <p:nvPr/>
        </p:nvSpPr>
        <p:spPr>
          <a:xfrm>
            <a:off x="7808618" y="2955000"/>
            <a:ext cx="3392939" cy="461665"/>
          </a:xfrm>
          <a:prstGeom prst="rect">
            <a:avLst/>
          </a:prstGeom>
        </p:spPr>
        <p:txBody>
          <a:bodyPr wrap="square">
            <a:spAutoFit/>
          </a:bodyPr>
          <a:lstStyle/>
          <a:p>
            <a:pPr algn="ctr"/>
            <a:r>
              <a:rPr lang="en-US" sz="1200" dirty="0">
                <a:latin typeface="+mj-lt"/>
              </a:rPr>
              <a:t>Swedish as a second language with an educational perspective</a:t>
            </a:r>
            <a:endParaRPr lang="sv-SE" sz="1200" dirty="0">
              <a:latin typeface="+mj-lt"/>
            </a:endParaRPr>
          </a:p>
        </p:txBody>
      </p:sp>
      <p:sp>
        <p:nvSpPr>
          <p:cNvPr id="37" name="Rektangel 45">
            <a:extLst>
              <a:ext uri="{FF2B5EF4-FFF2-40B4-BE49-F238E27FC236}">
                <a16:creationId xmlns:a16="http://schemas.microsoft.com/office/drawing/2014/main" id="{7CDE0DC5-2840-4911-ACD0-2DCB54CB1265}"/>
              </a:ext>
            </a:extLst>
          </p:cNvPr>
          <p:cNvSpPr/>
          <p:nvPr/>
        </p:nvSpPr>
        <p:spPr>
          <a:xfrm>
            <a:off x="7847831" y="3383203"/>
            <a:ext cx="3348546" cy="461665"/>
          </a:xfrm>
          <a:prstGeom prst="rect">
            <a:avLst/>
          </a:prstGeom>
        </p:spPr>
        <p:txBody>
          <a:bodyPr wrap="square">
            <a:spAutoFit/>
          </a:bodyPr>
          <a:lstStyle/>
          <a:p>
            <a:pPr algn="ctr"/>
            <a:r>
              <a:rPr lang="en-US" sz="1200" dirty="0">
                <a:latin typeface="+mj-lt"/>
              </a:rPr>
              <a:t>English and modern languages with an educational focus</a:t>
            </a:r>
            <a:endParaRPr lang="sv-SE" sz="1200" dirty="0">
              <a:latin typeface="+mj-lt"/>
            </a:endParaRPr>
          </a:p>
        </p:txBody>
      </p:sp>
      <p:sp>
        <p:nvSpPr>
          <p:cNvPr id="106" name="Rektangel 82">
            <a:extLst>
              <a:ext uri="{FF2B5EF4-FFF2-40B4-BE49-F238E27FC236}">
                <a16:creationId xmlns:a16="http://schemas.microsoft.com/office/drawing/2014/main" id="{4339EE1D-A2C7-4F02-B7AA-D0AC7E7BB3B4}"/>
              </a:ext>
            </a:extLst>
          </p:cNvPr>
          <p:cNvSpPr/>
          <p:nvPr/>
        </p:nvSpPr>
        <p:spPr>
          <a:xfrm>
            <a:off x="5776453" y="3407326"/>
            <a:ext cx="1993241" cy="385764"/>
          </a:xfrm>
          <a:prstGeom prst="rect">
            <a:avLst/>
          </a:prstGeom>
          <a:solidFill>
            <a:srgbClr val="A1D8E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rgbClr val="002F5F"/>
              </a:solidFill>
            </a:endParaRPr>
          </a:p>
        </p:txBody>
      </p:sp>
      <p:sp>
        <p:nvSpPr>
          <p:cNvPr id="38" name="Rektangel 45">
            <a:extLst>
              <a:ext uri="{FF2B5EF4-FFF2-40B4-BE49-F238E27FC236}">
                <a16:creationId xmlns:a16="http://schemas.microsoft.com/office/drawing/2014/main" id="{76CBD02A-2470-4974-952C-2F3ABD8D4904}"/>
              </a:ext>
            </a:extLst>
          </p:cNvPr>
          <p:cNvSpPr/>
          <p:nvPr/>
        </p:nvSpPr>
        <p:spPr>
          <a:xfrm>
            <a:off x="5768788" y="3373349"/>
            <a:ext cx="1989929" cy="461665"/>
          </a:xfrm>
          <a:prstGeom prst="rect">
            <a:avLst/>
          </a:prstGeom>
        </p:spPr>
        <p:txBody>
          <a:bodyPr wrap="square">
            <a:spAutoFit/>
          </a:bodyPr>
          <a:lstStyle/>
          <a:p>
            <a:pPr algn="ctr"/>
            <a:r>
              <a:rPr lang="en-US" sz="1200" dirty="0">
                <a:latin typeface="+mj-lt"/>
              </a:rPr>
              <a:t>Swedish with an </a:t>
            </a:r>
            <a:br>
              <a:rPr lang="en-US" sz="1200" dirty="0">
                <a:latin typeface="+mj-lt"/>
              </a:rPr>
            </a:br>
            <a:r>
              <a:rPr lang="en-US" sz="1200" dirty="0">
                <a:latin typeface="+mj-lt"/>
              </a:rPr>
              <a:t>educational focus</a:t>
            </a:r>
            <a:endParaRPr lang="sv-SE" sz="1200" dirty="0">
              <a:latin typeface="+mj-lt"/>
            </a:endParaRPr>
          </a:p>
        </p:txBody>
      </p:sp>
      <p:pic>
        <p:nvPicPr>
          <p:cNvPr id="89" name="Picture 88">
            <a:extLst>
              <a:ext uri="{FF2B5EF4-FFF2-40B4-BE49-F238E27FC236}">
                <a16:creationId xmlns:a16="http://schemas.microsoft.com/office/drawing/2014/main" id="{F9D76AB8-6DC9-4208-90BD-7305B307A0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150" y="56388"/>
            <a:ext cx="1929670" cy="618781"/>
          </a:xfrm>
          <a:prstGeom prst="rect">
            <a:avLst/>
          </a:prstGeom>
        </p:spPr>
      </p:pic>
    </p:spTree>
    <p:extLst>
      <p:ext uri="{BB962C8B-B14F-4D97-AF65-F5344CB8AC3E}">
        <p14:creationId xmlns:p14="http://schemas.microsoft.com/office/powerpoint/2010/main" val="341499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D9AF38-C02A-4734-9845-C23F4CEFF6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63" y="-15242"/>
            <a:ext cx="12264521" cy="6873242"/>
          </a:xfrm>
          <a:prstGeom prst="rect">
            <a:avLst/>
          </a:prstGeom>
        </p:spPr>
      </p:pic>
      <p:sp>
        <p:nvSpPr>
          <p:cNvPr id="6" name="Rectangle 3">
            <a:extLst>
              <a:ext uri="{FF2B5EF4-FFF2-40B4-BE49-F238E27FC236}">
                <a16:creationId xmlns:a16="http://schemas.microsoft.com/office/drawing/2014/main" id="{884EFAF2-806A-4199-8468-C79EEC956502}"/>
              </a:ext>
            </a:extLst>
          </p:cNvPr>
          <p:cNvSpPr/>
          <p:nvPr/>
        </p:nvSpPr>
        <p:spPr>
          <a:xfrm>
            <a:off x="320251" y="-15242"/>
            <a:ext cx="5901255" cy="6873242"/>
          </a:xfrm>
          <a:prstGeom prst="rect">
            <a:avLst/>
          </a:prstGeom>
          <a:solidFill>
            <a:srgbClr val="FFFFFF">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ruta 3">
            <a:extLst>
              <a:ext uri="{FF2B5EF4-FFF2-40B4-BE49-F238E27FC236}">
                <a16:creationId xmlns:a16="http://schemas.microsoft.com/office/drawing/2014/main" id="{29F542C9-F2E3-4D81-9A97-62041D8E5F8B}"/>
              </a:ext>
            </a:extLst>
          </p:cNvPr>
          <p:cNvSpPr txBox="1"/>
          <p:nvPr/>
        </p:nvSpPr>
        <p:spPr>
          <a:xfrm>
            <a:off x="454943" y="2970148"/>
            <a:ext cx="4671895" cy="3477875"/>
          </a:xfrm>
          <a:prstGeom prst="rect">
            <a:avLst/>
          </a:prstGeom>
          <a:noFill/>
        </p:spPr>
        <p:txBody>
          <a:bodyPr wrap="square" rtlCol="0">
            <a:spAutoFit/>
          </a:bodyPr>
          <a:lstStyle/>
          <a:p>
            <a:pPr marL="180000"/>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Examples </a:t>
            </a:r>
            <a:r>
              <a:rPr lang="sv-SE" sz="2000" b="1" dirty="0" err="1">
                <a:solidFill>
                  <a:srgbClr val="002F5F"/>
                </a:solidFill>
                <a:latin typeface="Calibri" panose="020F0502020204030204" pitchFamily="34" charset="0"/>
                <a:ea typeface="Verdana" panose="020B0604030504040204" pitchFamily="34" charset="0"/>
                <a:cs typeface="Calibri" panose="020F0502020204030204" pitchFamily="34" charset="0"/>
              </a:rPr>
              <a:t>of</a:t>
            </a:r>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 </a:t>
            </a:r>
            <a:r>
              <a:rPr lang="sv-SE" sz="2000" b="1" dirty="0" err="1">
                <a:solidFill>
                  <a:srgbClr val="002F5F"/>
                </a:solidFill>
                <a:latin typeface="Calibri" panose="020F0502020204030204" pitchFamily="34" charset="0"/>
                <a:ea typeface="Verdana" panose="020B0604030504040204" pitchFamily="34" charset="0"/>
                <a:cs typeface="Calibri" panose="020F0502020204030204" pitchFamily="34" charset="0"/>
              </a:rPr>
              <a:t>our</a:t>
            </a:r>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 </a:t>
            </a:r>
            <a:r>
              <a:rPr lang="sv-SE" sz="2000" b="1" dirty="0" err="1">
                <a:solidFill>
                  <a:srgbClr val="002F5F"/>
                </a:solidFill>
                <a:latin typeface="Calibri" panose="020F0502020204030204" pitchFamily="34" charset="0"/>
                <a:ea typeface="Verdana" panose="020B0604030504040204" pitchFamily="34" charset="0"/>
                <a:cs typeface="Calibri" panose="020F0502020204030204" pitchFamily="34" charset="0"/>
              </a:rPr>
              <a:t>course</a:t>
            </a:r>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 </a:t>
            </a:r>
            <a:r>
              <a:rPr lang="sv-SE" sz="2000" b="1" dirty="0" err="1">
                <a:solidFill>
                  <a:srgbClr val="002F5F"/>
                </a:solidFill>
                <a:latin typeface="Calibri" panose="020F0502020204030204" pitchFamily="34" charset="0"/>
                <a:ea typeface="Verdana" panose="020B0604030504040204" pitchFamily="34" charset="0"/>
                <a:cs typeface="Calibri" panose="020F0502020204030204" pitchFamily="34" charset="0"/>
              </a:rPr>
              <a:t>offering</a:t>
            </a:r>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a:t>
            </a:r>
          </a:p>
          <a:p>
            <a:pPr marL="465750" indent="-28575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Primary School Teacher Education</a:t>
            </a:r>
          </a:p>
          <a:p>
            <a:pPr marL="465750" indent="-28575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Subject Teacher Education</a:t>
            </a:r>
          </a:p>
          <a:p>
            <a:pPr marL="465750" indent="-28575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Complementary Pedagogical education</a:t>
            </a:r>
          </a:p>
          <a:p>
            <a:pPr marL="465750" indent="-28575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Master's programmes</a:t>
            </a:r>
          </a:p>
          <a:p>
            <a:pPr marL="465750" indent="-28575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PhD education</a:t>
            </a:r>
          </a:p>
          <a:p>
            <a:pPr marL="465750" indent="-28575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Free-standing courses</a:t>
            </a:r>
            <a:b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br>
            <a:endParaRPr lang="sv-SE" sz="2000" dirty="0">
              <a:solidFill>
                <a:srgbClr val="002F5F"/>
              </a:solidFill>
              <a:latin typeface="Calibri" panose="020F0502020204030204" pitchFamily="34" charset="0"/>
              <a:ea typeface="Verdana" panose="020B0604030504040204" pitchFamily="34" charset="0"/>
              <a:cs typeface="Calibri" panose="020F0502020204030204" pitchFamily="34" charset="0"/>
            </a:endParaRPr>
          </a:p>
          <a:p>
            <a:pPr marL="180000"/>
            <a:r>
              <a:rPr lang="en-US" sz="2000" i="1" dirty="0">
                <a:solidFill>
                  <a:srgbClr val="002F5F"/>
                </a:solidFill>
                <a:latin typeface="Calibri" panose="020F0502020204030204" pitchFamily="34" charset="0"/>
                <a:ea typeface="Verdana" panose="020B0604030504040204" pitchFamily="34" charset="0"/>
                <a:cs typeface="Calibri" panose="020F0502020204030204" pitchFamily="34" charset="0"/>
              </a:rPr>
              <a:t>Approximately 3,800 students </a:t>
            </a:r>
            <a:br>
              <a:rPr lang="en-US" sz="2000" i="1" dirty="0">
                <a:solidFill>
                  <a:srgbClr val="002F5F"/>
                </a:solidFill>
                <a:latin typeface="Calibri" panose="020F0502020204030204" pitchFamily="34" charset="0"/>
                <a:ea typeface="Verdana" panose="020B0604030504040204" pitchFamily="34" charset="0"/>
                <a:cs typeface="Calibri" panose="020F0502020204030204" pitchFamily="34" charset="0"/>
              </a:rPr>
            </a:br>
            <a:r>
              <a:rPr lang="en-US" sz="2000" i="1" dirty="0">
                <a:solidFill>
                  <a:srgbClr val="002F5F"/>
                </a:solidFill>
                <a:latin typeface="Calibri" panose="020F0502020204030204" pitchFamily="34" charset="0"/>
                <a:ea typeface="Verdana" panose="020B0604030504040204" pitchFamily="34" charset="0"/>
                <a:cs typeface="Calibri" panose="020F0502020204030204" pitchFamily="34" charset="0"/>
              </a:rPr>
              <a:t>and 40 PhD students</a:t>
            </a:r>
            <a:endParaRPr lang="sv-SE" sz="2000" i="1" dirty="0">
              <a:solidFill>
                <a:srgbClr val="002F5F"/>
              </a:solidFill>
              <a:latin typeface="Calibri" panose="020F0502020204030204" pitchFamily="34" charset="0"/>
              <a:ea typeface="Verdana" panose="020B0604030504040204" pitchFamily="34" charset="0"/>
              <a:cs typeface="Calibri" panose="020F0502020204030204" pitchFamily="34" charset="0"/>
            </a:endParaRPr>
          </a:p>
        </p:txBody>
      </p:sp>
      <p:sp>
        <p:nvSpPr>
          <p:cNvPr id="8" name="Rubrik 1">
            <a:extLst>
              <a:ext uri="{FF2B5EF4-FFF2-40B4-BE49-F238E27FC236}">
                <a16:creationId xmlns:a16="http://schemas.microsoft.com/office/drawing/2014/main" id="{7C0C562B-ACD1-47BA-8990-7746A228E7F9}"/>
              </a:ext>
            </a:extLst>
          </p:cNvPr>
          <p:cNvSpPr txBox="1">
            <a:spLocks/>
          </p:cNvSpPr>
          <p:nvPr/>
        </p:nvSpPr>
        <p:spPr bwMode="auto">
          <a:xfrm>
            <a:off x="598374" y="862632"/>
            <a:ext cx="4916696" cy="4620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1" fontAlgn="base" hangingPunct="1">
              <a:lnSpc>
                <a:spcPts val="3200"/>
              </a:lnSpc>
              <a:spcBef>
                <a:spcPct val="0"/>
              </a:spcBef>
              <a:spcAft>
                <a:spcPct val="0"/>
              </a:spcAft>
              <a:defRPr sz="2600" b="1" kern="1200">
                <a:solidFill>
                  <a:srgbClr val="002F5F"/>
                </a:solidFill>
                <a:latin typeface="+mj-lt"/>
                <a:ea typeface="+mj-ea"/>
                <a:cs typeface="+mj-cs"/>
              </a:defRPr>
            </a:lvl1pPr>
            <a:lvl2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2pPr>
            <a:lvl3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3pPr>
            <a:lvl4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4pPr>
            <a:lvl5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5pPr>
            <a:lvl6pPr marL="4572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6pPr>
            <a:lvl7pPr marL="9144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7pPr>
            <a:lvl8pPr marL="13716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8pPr>
            <a:lvl9pPr marL="18288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9pPr>
          </a:lstStyle>
          <a:p>
            <a:r>
              <a:rPr lang="sv-SE" sz="2500" dirty="0">
                <a:latin typeface="+mn-lt"/>
                <a:ea typeface="Verdana" charset="0"/>
                <a:cs typeface="Verdana" charset="0"/>
              </a:rPr>
              <a:t>Education</a:t>
            </a:r>
          </a:p>
        </p:txBody>
      </p:sp>
      <p:sp>
        <p:nvSpPr>
          <p:cNvPr id="9" name="textruta 3">
            <a:extLst>
              <a:ext uri="{FF2B5EF4-FFF2-40B4-BE49-F238E27FC236}">
                <a16:creationId xmlns:a16="http://schemas.microsoft.com/office/drawing/2014/main" id="{2D854B93-5314-40EF-999E-1E1DB1AB5704}"/>
              </a:ext>
            </a:extLst>
          </p:cNvPr>
          <p:cNvSpPr txBox="1"/>
          <p:nvPr/>
        </p:nvSpPr>
        <p:spPr>
          <a:xfrm>
            <a:off x="598375" y="1458359"/>
            <a:ext cx="5623131" cy="1323439"/>
          </a:xfrm>
          <a:prstGeom prst="rect">
            <a:avLst/>
          </a:prstGeom>
          <a:noFill/>
        </p:spPr>
        <p:txBody>
          <a:bodyPr wrap="square" rtlCol="0">
            <a:spAutoFit/>
          </a:bodyPr>
          <a:lstStyle/>
          <a:p>
            <a:pPr>
              <a:lnSpc>
                <a:spcPct val="100000"/>
              </a:lnSpc>
            </a:pPr>
            <a:r>
              <a:rPr lang="en-US" sz="2000" b="0" dirty="0">
                <a:solidFill>
                  <a:srgbClr val="002060"/>
                </a:solidFill>
                <a:latin typeface="Calibri" panose="020F0502020204030204" pitchFamily="34" charset="0"/>
                <a:ea typeface="Verdana" panose="020B0604030504040204" pitchFamily="34" charset="0"/>
                <a:cs typeface="Calibri" panose="020F0502020204030204" pitchFamily="34" charset="0"/>
              </a:rPr>
              <a:t>We offer a wide range of courses and educate teachers from preschool class to upper secondary level. </a:t>
            </a:r>
            <a:r>
              <a:rPr lang="en-US" sz="2000" dirty="0">
                <a:solidFill>
                  <a:srgbClr val="002060"/>
                </a:solidFill>
                <a:latin typeface="Calibri" panose="020F0502020204030204" pitchFamily="34" charset="0"/>
                <a:ea typeface="Verdana" panose="020B0604030504040204" pitchFamily="34" charset="0"/>
                <a:cs typeface="Calibri" panose="020F0502020204030204" pitchFamily="34" charset="0"/>
              </a:rPr>
              <a:t>T</a:t>
            </a:r>
            <a:r>
              <a:rPr lang="en-US" sz="2000" b="0" dirty="0">
                <a:solidFill>
                  <a:srgbClr val="002060"/>
                </a:solidFill>
                <a:latin typeface="Calibri" panose="020F0502020204030204" pitchFamily="34" charset="0"/>
                <a:ea typeface="Verdana" panose="020B0604030504040204" pitchFamily="34" charset="0"/>
                <a:cs typeface="Calibri" panose="020F0502020204030204" pitchFamily="34" charset="0"/>
              </a:rPr>
              <a:t>eachers can also take courses as part of their continuous professional development</a:t>
            </a:r>
            <a:r>
              <a:rPr lang="sv-SE" sz="2000" b="0" dirty="0">
                <a:solidFill>
                  <a:srgbClr val="002060"/>
                </a:solidFill>
                <a:latin typeface="Calibri" panose="020F0502020204030204" pitchFamily="34" charset="0"/>
                <a:ea typeface="Verdana" panose="020B0604030504040204" pitchFamily="34" charset="0"/>
                <a:cs typeface="Calibri" panose="020F0502020204030204" pitchFamily="34" charset="0"/>
              </a:rPr>
              <a:t>.</a:t>
            </a:r>
            <a:endParaRPr lang="sv-SE" sz="2000" b="0" dirty="0">
              <a:solidFill>
                <a:srgbClr val="002060"/>
              </a:solidFill>
              <a:effectLst>
                <a:outerShdw blurRad="38100" dist="38100" dir="2700000" algn="tl">
                  <a:srgbClr val="000000">
                    <a:alpha val="43137"/>
                  </a:srgbClr>
                </a:outerShdw>
              </a:effectLst>
              <a:latin typeface="+mn-lt"/>
              <a:ea typeface="Verdana" charset="0"/>
              <a:cs typeface="Verdana" charset="0"/>
            </a:endParaRPr>
          </a:p>
        </p:txBody>
      </p:sp>
      <p:pic>
        <p:nvPicPr>
          <p:cNvPr id="10" name="Picture 9">
            <a:extLst>
              <a:ext uri="{FF2B5EF4-FFF2-40B4-BE49-F238E27FC236}">
                <a16:creationId xmlns:a16="http://schemas.microsoft.com/office/drawing/2014/main" id="{A3C08D95-7B0A-491B-BC3E-6F549C8664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943" y="110175"/>
            <a:ext cx="1929670" cy="618781"/>
          </a:xfrm>
          <a:prstGeom prst="rect">
            <a:avLst/>
          </a:prstGeom>
        </p:spPr>
      </p:pic>
    </p:spTree>
    <p:extLst>
      <p:ext uri="{BB962C8B-B14F-4D97-AF65-F5344CB8AC3E}">
        <p14:creationId xmlns:p14="http://schemas.microsoft.com/office/powerpoint/2010/main" val="1986362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06F6DC0-1931-447C-BB46-FCF76A5812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547"/>
            <a:ext cx="12335435" cy="6907844"/>
          </a:xfrm>
          <a:prstGeom prst="rect">
            <a:avLst/>
          </a:prstGeom>
        </p:spPr>
      </p:pic>
      <p:sp>
        <p:nvSpPr>
          <p:cNvPr id="6" name="Rectangle 3">
            <a:extLst>
              <a:ext uri="{FF2B5EF4-FFF2-40B4-BE49-F238E27FC236}">
                <a16:creationId xmlns:a16="http://schemas.microsoft.com/office/drawing/2014/main" id="{884EFAF2-806A-4199-8468-C79EEC956502}"/>
              </a:ext>
            </a:extLst>
          </p:cNvPr>
          <p:cNvSpPr/>
          <p:nvPr/>
        </p:nvSpPr>
        <p:spPr>
          <a:xfrm>
            <a:off x="304801" y="-38549"/>
            <a:ext cx="5791200" cy="6907845"/>
          </a:xfrm>
          <a:prstGeom prst="rect">
            <a:avLst/>
          </a:prstGeom>
          <a:solidFill>
            <a:srgbClr val="FFFFFF">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ruta 3">
            <a:extLst>
              <a:ext uri="{FF2B5EF4-FFF2-40B4-BE49-F238E27FC236}">
                <a16:creationId xmlns:a16="http://schemas.microsoft.com/office/drawing/2014/main" id="{29F542C9-F2E3-4D81-9A97-62041D8E5F8B}"/>
              </a:ext>
            </a:extLst>
          </p:cNvPr>
          <p:cNvSpPr txBox="1"/>
          <p:nvPr/>
        </p:nvSpPr>
        <p:spPr>
          <a:xfrm>
            <a:off x="598374" y="3325199"/>
            <a:ext cx="4659426" cy="2554545"/>
          </a:xfrm>
          <a:prstGeom prst="rect">
            <a:avLst/>
          </a:prstGeom>
          <a:noFill/>
        </p:spPr>
        <p:txBody>
          <a:bodyPr wrap="square" rtlCol="0">
            <a:spAutoFit/>
          </a:bodyPr>
          <a:lstStyle/>
          <a:p>
            <a:pPr marL="180000"/>
            <a:r>
              <a:rPr lang="sv-SE" sz="2000" b="1" dirty="0" err="1">
                <a:solidFill>
                  <a:srgbClr val="002F5F"/>
                </a:solidFill>
                <a:latin typeface="Calibri" panose="020F0502020204030204" pitchFamily="34" charset="0"/>
                <a:ea typeface="Verdana" panose="020B0604030504040204" pitchFamily="34" charset="0"/>
                <a:cs typeface="Calibri" panose="020F0502020204030204" pitchFamily="34" charset="0"/>
              </a:rPr>
              <a:t>We</a:t>
            </a:r>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 </a:t>
            </a:r>
            <a:r>
              <a:rPr lang="sv-SE" sz="2000" b="1" dirty="0" err="1">
                <a:solidFill>
                  <a:srgbClr val="002F5F"/>
                </a:solidFill>
                <a:latin typeface="Calibri" panose="020F0502020204030204" pitchFamily="34" charset="0"/>
                <a:ea typeface="Verdana" panose="020B0604030504040204" pitchFamily="34" charset="0"/>
                <a:cs typeface="Calibri" panose="020F0502020204030204" pitchFamily="34" charset="0"/>
              </a:rPr>
              <a:t>have</a:t>
            </a:r>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 </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Over 80 ongoing research projects</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About 20 active research groups</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A dynamic research environment with many interdisciplinary collaboration projects</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Wide-ranging research  in all school subjects and at all levels of education</a:t>
            </a:r>
            <a:endParaRPr lang="sv-SE" sz="2000" dirty="0">
              <a:solidFill>
                <a:srgbClr val="002060"/>
              </a:solidFill>
              <a:ea typeface="Verdana" panose="020B0604030504040204" pitchFamily="34" charset="0"/>
              <a:cs typeface="Calibri" panose="020F0502020204030204" pitchFamily="34" charset="0"/>
            </a:endParaRPr>
          </a:p>
        </p:txBody>
      </p:sp>
      <p:sp>
        <p:nvSpPr>
          <p:cNvPr id="8" name="Rubrik 1">
            <a:extLst>
              <a:ext uri="{FF2B5EF4-FFF2-40B4-BE49-F238E27FC236}">
                <a16:creationId xmlns:a16="http://schemas.microsoft.com/office/drawing/2014/main" id="{7C0C562B-ACD1-47BA-8990-7746A228E7F9}"/>
              </a:ext>
            </a:extLst>
          </p:cNvPr>
          <p:cNvSpPr txBox="1">
            <a:spLocks/>
          </p:cNvSpPr>
          <p:nvPr/>
        </p:nvSpPr>
        <p:spPr bwMode="auto">
          <a:xfrm>
            <a:off x="598374" y="1016604"/>
            <a:ext cx="4916696" cy="4620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1" fontAlgn="base" hangingPunct="1">
              <a:lnSpc>
                <a:spcPts val="3200"/>
              </a:lnSpc>
              <a:spcBef>
                <a:spcPct val="0"/>
              </a:spcBef>
              <a:spcAft>
                <a:spcPct val="0"/>
              </a:spcAft>
              <a:defRPr sz="2600" b="1" kern="1200">
                <a:solidFill>
                  <a:srgbClr val="002F5F"/>
                </a:solidFill>
                <a:latin typeface="+mj-lt"/>
                <a:ea typeface="+mj-ea"/>
                <a:cs typeface="+mj-cs"/>
              </a:defRPr>
            </a:lvl1pPr>
            <a:lvl2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2pPr>
            <a:lvl3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3pPr>
            <a:lvl4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4pPr>
            <a:lvl5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5pPr>
            <a:lvl6pPr marL="4572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6pPr>
            <a:lvl7pPr marL="9144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7pPr>
            <a:lvl8pPr marL="13716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8pPr>
            <a:lvl9pPr marL="18288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9pPr>
          </a:lstStyle>
          <a:p>
            <a:r>
              <a:rPr lang="sv-SE" sz="2500" dirty="0">
                <a:latin typeface="+mn-lt"/>
                <a:ea typeface="Verdana" charset="0"/>
                <a:cs typeface="Verdana" charset="0"/>
              </a:rPr>
              <a:t>Research</a:t>
            </a:r>
          </a:p>
        </p:txBody>
      </p:sp>
      <p:sp>
        <p:nvSpPr>
          <p:cNvPr id="9" name="textruta 3">
            <a:extLst>
              <a:ext uri="{FF2B5EF4-FFF2-40B4-BE49-F238E27FC236}">
                <a16:creationId xmlns:a16="http://schemas.microsoft.com/office/drawing/2014/main" id="{2D854B93-5314-40EF-999E-1E1DB1AB5704}"/>
              </a:ext>
            </a:extLst>
          </p:cNvPr>
          <p:cNvSpPr txBox="1"/>
          <p:nvPr/>
        </p:nvSpPr>
        <p:spPr>
          <a:xfrm>
            <a:off x="598374" y="1478655"/>
            <a:ext cx="5303662" cy="1631216"/>
          </a:xfrm>
          <a:prstGeom prst="rect">
            <a:avLst/>
          </a:prstGeom>
          <a:noFill/>
        </p:spPr>
        <p:txBody>
          <a:bodyPr wrap="square" rtlCol="0">
            <a:spAutoFit/>
          </a:bodyPr>
          <a:lstStyle/>
          <a:p>
            <a:r>
              <a:rPr lang="en-US" sz="2000" b="0" dirty="0">
                <a:solidFill>
                  <a:srgbClr val="002060"/>
                </a:solidFill>
                <a:effectLst>
                  <a:outerShdw sx="1000" sy="1000" algn="tl">
                    <a:srgbClr val="000000"/>
                  </a:outerShdw>
                </a:effectLst>
                <a:latin typeface="+mn-lt"/>
                <a:ea typeface="Verdana" charset="0"/>
                <a:cs typeface="Verdana" charset="0"/>
              </a:rPr>
              <a:t>Our research is about learning in theory and practice. Among other things, we investigate how teaching can be done in different subjects to provide the best possible conditions for knowledge development</a:t>
            </a:r>
            <a:r>
              <a:rPr lang="sv-SE" sz="2000" b="0" dirty="0">
                <a:solidFill>
                  <a:srgbClr val="002060"/>
                </a:solidFill>
                <a:effectLst>
                  <a:outerShdw sx="1000" sy="1000" algn="tl">
                    <a:srgbClr val="000000"/>
                  </a:outerShdw>
                </a:effectLst>
                <a:latin typeface="+mn-lt"/>
                <a:ea typeface="Verdana" charset="0"/>
                <a:cs typeface="Verdana" charset="0"/>
              </a:rPr>
              <a:t>.</a:t>
            </a:r>
            <a:endParaRPr lang="sv-SE" sz="2000" b="0" dirty="0">
              <a:solidFill>
                <a:srgbClr val="002060"/>
              </a:solidFill>
              <a:effectLst>
                <a:outerShdw blurRad="38100" dist="38100" dir="2700000" algn="tl">
                  <a:srgbClr val="000000">
                    <a:alpha val="43137"/>
                  </a:srgbClr>
                </a:outerShdw>
              </a:effectLst>
              <a:latin typeface="+mn-lt"/>
              <a:ea typeface="Verdana" charset="0"/>
              <a:cs typeface="Verdana" charset="0"/>
            </a:endParaRPr>
          </a:p>
        </p:txBody>
      </p:sp>
      <p:pic>
        <p:nvPicPr>
          <p:cNvPr id="10" name="Picture 9">
            <a:extLst>
              <a:ext uri="{FF2B5EF4-FFF2-40B4-BE49-F238E27FC236}">
                <a16:creationId xmlns:a16="http://schemas.microsoft.com/office/drawing/2014/main" id="{F084E9B0-3542-4BD6-8192-E350895D67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085" y="74317"/>
            <a:ext cx="1929670" cy="618781"/>
          </a:xfrm>
          <a:prstGeom prst="rect">
            <a:avLst/>
          </a:prstGeom>
        </p:spPr>
      </p:pic>
    </p:spTree>
    <p:extLst>
      <p:ext uri="{BB962C8B-B14F-4D97-AF65-F5344CB8AC3E}">
        <p14:creationId xmlns:p14="http://schemas.microsoft.com/office/powerpoint/2010/main" val="1196603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2B223F-0C65-43B6-A91B-61F152066C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453" y="-62973"/>
            <a:ext cx="12369845" cy="6932267"/>
          </a:xfrm>
          <a:prstGeom prst="rect">
            <a:avLst/>
          </a:prstGeom>
        </p:spPr>
      </p:pic>
      <p:sp>
        <p:nvSpPr>
          <p:cNvPr id="6" name="Rectangle 3">
            <a:extLst>
              <a:ext uri="{FF2B5EF4-FFF2-40B4-BE49-F238E27FC236}">
                <a16:creationId xmlns:a16="http://schemas.microsoft.com/office/drawing/2014/main" id="{884EFAF2-806A-4199-8468-C79EEC956502}"/>
              </a:ext>
            </a:extLst>
          </p:cNvPr>
          <p:cNvSpPr/>
          <p:nvPr/>
        </p:nvSpPr>
        <p:spPr>
          <a:xfrm>
            <a:off x="304801" y="-62971"/>
            <a:ext cx="5791199" cy="6932268"/>
          </a:xfrm>
          <a:prstGeom prst="rect">
            <a:avLst/>
          </a:prstGeom>
          <a:solidFill>
            <a:srgbClr val="FFFFFF">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ruta 3">
            <a:extLst>
              <a:ext uri="{FF2B5EF4-FFF2-40B4-BE49-F238E27FC236}">
                <a16:creationId xmlns:a16="http://schemas.microsoft.com/office/drawing/2014/main" id="{29F542C9-F2E3-4D81-9A97-62041D8E5F8B}"/>
              </a:ext>
            </a:extLst>
          </p:cNvPr>
          <p:cNvSpPr txBox="1"/>
          <p:nvPr/>
        </p:nvSpPr>
        <p:spPr>
          <a:xfrm>
            <a:off x="493504" y="3025899"/>
            <a:ext cx="5063483" cy="2246769"/>
          </a:xfrm>
          <a:prstGeom prst="rect">
            <a:avLst/>
          </a:prstGeom>
          <a:noFill/>
        </p:spPr>
        <p:txBody>
          <a:bodyPr wrap="square" rtlCol="0">
            <a:spAutoFit/>
          </a:bodyPr>
          <a:lstStyle/>
          <a:p>
            <a:pPr marL="180000"/>
            <a:r>
              <a:rPr lang="en-US" sz="2000" b="1" dirty="0">
                <a:solidFill>
                  <a:srgbClr val="002F5F"/>
                </a:solidFill>
                <a:latin typeface="Calibri" panose="020F0502020204030204" pitchFamily="34" charset="0"/>
                <a:ea typeface="Verdana" panose="020B0604030504040204" pitchFamily="34" charset="0"/>
                <a:cs typeface="Calibri" panose="020F0502020204030204" pitchFamily="34" charset="0"/>
              </a:rPr>
              <a:t>Some examples of collaborative projects:</a:t>
            </a:r>
          </a:p>
          <a:p>
            <a:pPr marL="522900" indent="-34290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STLS – Stockholm Teaching &amp; Learning Studies </a:t>
            </a:r>
          </a:p>
          <a:p>
            <a:pPr marL="465750" indent="-28575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ULF – Development, Learning and Research</a:t>
            </a:r>
          </a:p>
          <a:p>
            <a:pPr marL="465750" indent="-285750">
              <a:buFont typeface="Arial" panose="020B0604020202020204" pitchFamily="34" charset="0"/>
              <a:buChar char="•"/>
            </a:pPr>
            <a:r>
              <a:rPr lang="en-US" sz="2000" dirty="0">
                <a:solidFill>
                  <a:srgbClr val="002F5F"/>
                </a:solidFill>
                <a:latin typeface="+mn-lt"/>
                <a:ea typeface="Verdana" panose="020B0604030504040204" pitchFamily="34" charset="0"/>
                <a:cs typeface="Calibri" panose="020F0502020204030204" pitchFamily="34" charset="0"/>
              </a:rPr>
              <a:t>CIRCLE – current research conversations in language education</a:t>
            </a:r>
            <a:endParaRPr lang="sv-SE" sz="2000" b="1" dirty="0">
              <a:solidFill>
                <a:srgbClr val="002F5F"/>
              </a:solidFill>
              <a:effectLst>
                <a:outerShdw sx="1000" sy="1000" algn="tl">
                  <a:srgbClr val="000000"/>
                </a:outerShdw>
              </a:effectLst>
              <a:latin typeface="+mn-lt"/>
              <a:cs typeface="Verdana"/>
            </a:endParaRPr>
          </a:p>
        </p:txBody>
      </p:sp>
      <p:sp>
        <p:nvSpPr>
          <p:cNvPr id="8" name="Rubrik 1">
            <a:extLst>
              <a:ext uri="{FF2B5EF4-FFF2-40B4-BE49-F238E27FC236}">
                <a16:creationId xmlns:a16="http://schemas.microsoft.com/office/drawing/2014/main" id="{7C0C562B-ACD1-47BA-8990-7746A228E7F9}"/>
              </a:ext>
            </a:extLst>
          </p:cNvPr>
          <p:cNvSpPr txBox="1">
            <a:spLocks/>
          </p:cNvSpPr>
          <p:nvPr/>
        </p:nvSpPr>
        <p:spPr bwMode="auto">
          <a:xfrm>
            <a:off x="598374" y="1016604"/>
            <a:ext cx="4916696" cy="4620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1" fontAlgn="base" hangingPunct="1">
              <a:lnSpc>
                <a:spcPts val="3200"/>
              </a:lnSpc>
              <a:spcBef>
                <a:spcPct val="0"/>
              </a:spcBef>
              <a:spcAft>
                <a:spcPct val="0"/>
              </a:spcAft>
              <a:defRPr sz="2600" b="1" kern="1200">
                <a:solidFill>
                  <a:srgbClr val="002F5F"/>
                </a:solidFill>
                <a:latin typeface="+mj-lt"/>
                <a:ea typeface="+mj-ea"/>
                <a:cs typeface="+mj-cs"/>
              </a:defRPr>
            </a:lvl1pPr>
            <a:lvl2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2pPr>
            <a:lvl3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3pPr>
            <a:lvl4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4pPr>
            <a:lvl5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5pPr>
            <a:lvl6pPr marL="4572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6pPr>
            <a:lvl7pPr marL="9144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7pPr>
            <a:lvl8pPr marL="13716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8pPr>
            <a:lvl9pPr marL="18288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9pPr>
          </a:lstStyle>
          <a:p>
            <a:r>
              <a:rPr lang="sv-SE" sz="2500" dirty="0" err="1">
                <a:latin typeface="+mn-lt"/>
                <a:ea typeface="Verdana" charset="0"/>
                <a:cs typeface="Verdana" charset="0"/>
              </a:rPr>
              <a:t>Outreach</a:t>
            </a:r>
            <a:endParaRPr lang="sv-SE" sz="2500" dirty="0">
              <a:latin typeface="+mn-lt"/>
              <a:ea typeface="Verdana" charset="0"/>
              <a:cs typeface="Verdana" charset="0"/>
            </a:endParaRPr>
          </a:p>
        </p:txBody>
      </p:sp>
      <p:sp>
        <p:nvSpPr>
          <p:cNvPr id="9" name="textruta 3">
            <a:extLst>
              <a:ext uri="{FF2B5EF4-FFF2-40B4-BE49-F238E27FC236}">
                <a16:creationId xmlns:a16="http://schemas.microsoft.com/office/drawing/2014/main" id="{2D854B93-5314-40EF-999E-1E1DB1AB5704}"/>
              </a:ext>
            </a:extLst>
          </p:cNvPr>
          <p:cNvSpPr txBox="1"/>
          <p:nvPr/>
        </p:nvSpPr>
        <p:spPr>
          <a:xfrm>
            <a:off x="598374" y="1478655"/>
            <a:ext cx="5497626" cy="1323439"/>
          </a:xfrm>
          <a:prstGeom prst="rect">
            <a:avLst/>
          </a:prstGeom>
          <a:noFill/>
        </p:spPr>
        <p:txBody>
          <a:bodyPr wrap="square" rtlCol="0">
            <a:spAutoFit/>
          </a:bodyPr>
          <a:lstStyle/>
          <a:p>
            <a:pPr>
              <a:lnSpc>
                <a:spcPct val="100000"/>
              </a:lnSpc>
            </a:pPr>
            <a:r>
              <a:rPr lang="en-US" sz="2000" b="0" dirty="0">
                <a:solidFill>
                  <a:srgbClr val="002060"/>
                </a:solidFill>
                <a:effectLst>
                  <a:outerShdw sx="1000" sy="1000" algn="tl">
                    <a:srgbClr val="000000"/>
                  </a:outerShdw>
                </a:effectLst>
                <a:latin typeface="+mn-lt"/>
                <a:ea typeface="Verdana" charset="0"/>
                <a:cs typeface="Verdana" charset="0"/>
              </a:rPr>
              <a:t>We collaborate with various actors in society, both nationally and internationally. The purpose is to keep us updated on important issues, support others and spread knowledge in our field</a:t>
            </a:r>
            <a:r>
              <a:rPr lang="sv-SE" sz="2000" b="0" dirty="0">
                <a:solidFill>
                  <a:srgbClr val="002060"/>
                </a:solidFill>
                <a:effectLst>
                  <a:outerShdw sx="1000" sy="1000" algn="tl">
                    <a:srgbClr val="000000"/>
                  </a:outerShdw>
                </a:effectLst>
                <a:latin typeface="+mn-lt"/>
                <a:ea typeface="Verdana" charset="0"/>
                <a:cs typeface="Verdana" charset="0"/>
              </a:rPr>
              <a:t>.</a:t>
            </a:r>
            <a:endParaRPr lang="sv-SE" sz="2000" b="0" dirty="0">
              <a:solidFill>
                <a:srgbClr val="002060"/>
              </a:solidFill>
              <a:effectLst>
                <a:outerShdw blurRad="38100" dist="38100" dir="2700000" algn="tl">
                  <a:srgbClr val="000000">
                    <a:alpha val="43137"/>
                  </a:srgbClr>
                </a:outerShdw>
              </a:effectLst>
              <a:latin typeface="+mn-lt"/>
              <a:ea typeface="Verdana" charset="0"/>
              <a:cs typeface="Verdana" charset="0"/>
            </a:endParaRPr>
          </a:p>
        </p:txBody>
      </p:sp>
      <p:pic>
        <p:nvPicPr>
          <p:cNvPr id="10" name="Picture 9">
            <a:extLst>
              <a:ext uri="{FF2B5EF4-FFF2-40B4-BE49-F238E27FC236}">
                <a16:creationId xmlns:a16="http://schemas.microsoft.com/office/drawing/2014/main" id="{EF817642-DEFB-40E1-A935-1D72800869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085" y="56388"/>
            <a:ext cx="1929670" cy="618781"/>
          </a:xfrm>
          <a:prstGeom prst="rect">
            <a:avLst/>
          </a:prstGeom>
        </p:spPr>
      </p:pic>
    </p:spTree>
    <p:extLst>
      <p:ext uri="{BB962C8B-B14F-4D97-AF65-F5344CB8AC3E}">
        <p14:creationId xmlns:p14="http://schemas.microsoft.com/office/powerpoint/2010/main" val="2908461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872FF3-405F-4B02-A00E-0877A4424C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15" y="0"/>
            <a:ext cx="12246429" cy="6858000"/>
          </a:xfrm>
          <a:prstGeom prst="rect">
            <a:avLst/>
          </a:prstGeom>
        </p:spPr>
      </p:pic>
      <p:sp>
        <p:nvSpPr>
          <p:cNvPr id="6" name="Rectangle 3">
            <a:extLst>
              <a:ext uri="{FF2B5EF4-FFF2-40B4-BE49-F238E27FC236}">
                <a16:creationId xmlns:a16="http://schemas.microsoft.com/office/drawing/2014/main" id="{884EFAF2-806A-4199-8468-C79EEC956502}"/>
              </a:ext>
            </a:extLst>
          </p:cNvPr>
          <p:cNvSpPr/>
          <p:nvPr/>
        </p:nvSpPr>
        <p:spPr>
          <a:xfrm>
            <a:off x="304801" y="-1"/>
            <a:ext cx="5791199" cy="6869297"/>
          </a:xfrm>
          <a:prstGeom prst="rect">
            <a:avLst/>
          </a:prstGeom>
          <a:solidFill>
            <a:srgbClr val="FFFFFF">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ruta 3">
            <a:extLst>
              <a:ext uri="{FF2B5EF4-FFF2-40B4-BE49-F238E27FC236}">
                <a16:creationId xmlns:a16="http://schemas.microsoft.com/office/drawing/2014/main" id="{29F542C9-F2E3-4D81-9A97-62041D8E5F8B}"/>
              </a:ext>
            </a:extLst>
          </p:cNvPr>
          <p:cNvSpPr txBox="1"/>
          <p:nvPr/>
        </p:nvSpPr>
        <p:spPr>
          <a:xfrm>
            <a:off x="668658" y="2732467"/>
            <a:ext cx="4717989" cy="1938992"/>
          </a:xfrm>
          <a:prstGeom prst="rect">
            <a:avLst/>
          </a:prstGeom>
          <a:noFill/>
        </p:spPr>
        <p:txBody>
          <a:bodyPr wrap="square" rtlCol="0">
            <a:spAutoFit/>
          </a:bodyPr>
          <a:lstStyle/>
          <a:p>
            <a:pPr marL="180000"/>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The independent units </a:t>
            </a:r>
            <a:r>
              <a:rPr lang="sv-SE" sz="2000" b="1" dirty="0" err="1">
                <a:solidFill>
                  <a:srgbClr val="002F5F"/>
                </a:solidFill>
                <a:latin typeface="Calibri" panose="020F0502020204030204" pitchFamily="34" charset="0"/>
                <a:ea typeface="Verdana" panose="020B0604030504040204" pitchFamily="34" charset="0"/>
                <a:cs typeface="Calibri" panose="020F0502020204030204" pitchFamily="34" charset="0"/>
              </a:rPr>
              <a:t>are</a:t>
            </a:r>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National tests in Swedish as a foreign language</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The National Centre for Swedish as a Second Language</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PRIM (Assessment in mathematics)</a:t>
            </a:r>
            <a:endParaRPr lang="sv-SE" sz="1600" dirty="0">
              <a:solidFill>
                <a:srgbClr val="002060"/>
              </a:solidFill>
              <a:effectLst>
                <a:outerShdw sx="1000" sy="1000" algn="tl">
                  <a:srgbClr val="000000"/>
                </a:outerShdw>
              </a:effectLst>
              <a:cs typeface="Verdana"/>
            </a:endParaRPr>
          </a:p>
        </p:txBody>
      </p:sp>
      <p:sp>
        <p:nvSpPr>
          <p:cNvPr id="8" name="Rubrik 1">
            <a:extLst>
              <a:ext uri="{FF2B5EF4-FFF2-40B4-BE49-F238E27FC236}">
                <a16:creationId xmlns:a16="http://schemas.microsoft.com/office/drawing/2014/main" id="{7C0C562B-ACD1-47BA-8990-7746A228E7F9}"/>
              </a:ext>
            </a:extLst>
          </p:cNvPr>
          <p:cNvSpPr txBox="1">
            <a:spLocks/>
          </p:cNvSpPr>
          <p:nvPr/>
        </p:nvSpPr>
        <p:spPr bwMode="auto">
          <a:xfrm>
            <a:off x="598374" y="1016604"/>
            <a:ext cx="4916696" cy="4620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1" fontAlgn="base" hangingPunct="1">
              <a:lnSpc>
                <a:spcPts val="3200"/>
              </a:lnSpc>
              <a:spcBef>
                <a:spcPct val="0"/>
              </a:spcBef>
              <a:spcAft>
                <a:spcPct val="0"/>
              </a:spcAft>
              <a:defRPr sz="2600" b="1" kern="1200">
                <a:solidFill>
                  <a:srgbClr val="002F5F"/>
                </a:solidFill>
                <a:latin typeface="+mj-lt"/>
                <a:ea typeface="+mj-ea"/>
                <a:cs typeface="+mj-cs"/>
              </a:defRPr>
            </a:lvl1pPr>
            <a:lvl2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2pPr>
            <a:lvl3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3pPr>
            <a:lvl4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4pPr>
            <a:lvl5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5pPr>
            <a:lvl6pPr marL="4572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6pPr>
            <a:lvl7pPr marL="9144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7pPr>
            <a:lvl8pPr marL="13716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8pPr>
            <a:lvl9pPr marL="18288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9pPr>
          </a:lstStyle>
          <a:p>
            <a:r>
              <a:rPr lang="sv-SE" sz="2500" dirty="0">
                <a:latin typeface="+mn-lt"/>
                <a:ea typeface="Verdana" charset="0"/>
                <a:cs typeface="Verdana" charset="0"/>
              </a:rPr>
              <a:t>Independent units</a:t>
            </a:r>
          </a:p>
        </p:txBody>
      </p:sp>
      <p:sp>
        <p:nvSpPr>
          <p:cNvPr id="9" name="textruta 3">
            <a:extLst>
              <a:ext uri="{FF2B5EF4-FFF2-40B4-BE49-F238E27FC236}">
                <a16:creationId xmlns:a16="http://schemas.microsoft.com/office/drawing/2014/main" id="{2D854B93-5314-40EF-999E-1E1DB1AB5704}"/>
              </a:ext>
            </a:extLst>
          </p:cNvPr>
          <p:cNvSpPr txBox="1"/>
          <p:nvPr/>
        </p:nvSpPr>
        <p:spPr>
          <a:xfrm>
            <a:off x="598374" y="1478655"/>
            <a:ext cx="5497626" cy="1015663"/>
          </a:xfrm>
          <a:prstGeom prst="rect">
            <a:avLst/>
          </a:prstGeom>
          <a:noFill/>
        </p:spPr>
        <p:txBody>
          <a:bodyPr wrap="square" rtlCol="0">
            <a:spAutoFit/>
          </a:bodyPr>
          <a:lstStyle/>
          <a:p>
            <a:pPr>
              <a:lnSpc>
                <a:spcPct val="100000"/>
              </a:lnSpc>
            </a:pPr>
            <a:r>
              <a:rPr lang="en-US" sz="2000" dirty="0">
                <a:solidFill>
                  <a:srgbClr val="002060"/>
                </a:solidFill>
                <a:effectLst>
                  <a:outerShdw sx="1000" sy="1000" algn="tl">
                    <a:srgbClr val="000000"/>
                  </a:outerShdw>
                </a:effectLst>
                <a:ea typeface="Verdana" charset="0"/>
                <a:cs typeface="Verdana" charset="0"/>
              </a:rPr>
              <a:t>Three independent units belong to the Department of Teaching and Learning. They have their own missions and responsibilities</a:t>
            </a:r>
            <a:r>
              <a:rPr lang="sv-SE" sz="2000" b="0" dirty="0">
                <a:solidFill>
                  <a:srgbClr val="002060"/>
                </a:solidFill>
                <a:effectLst>
                  <a:outerShdw sx="1000" sy="1000" algn="tl">
                    <a:srgbClr val="000000"/>
                  </a:outerShdw>
                </a:effectLst>
                <a:latin typeface="+mn-lt"/>
                <a:ea typeface="Verdana" charset="0"/>
                <a:cs typeface="Verdana" charset="0"/>
              </a:rPr>
              <a:t>.</a:t>
            </a:r>
            <a:endParaRPr lang="sv-SE" sz="2000" b="0" dirty="0">
              <a:solidFill>
                <a:srgbClr val="002060"/>
              </a:solidFill>
              <a:effectLst>
                <a:outerShdw blurRad="38100" dist="38100" dir="2700000" algn="tl">
                  <a:srgbClr val="000000">
                    <a:alpha val="43137"/>
                  </a:srgbClr>
                </a:outerShdw>
              </a:effectLst>
              <a:latin typeface="+mn-lt"/>
              <a:ea typeface="Verdana" charset="0"/>
              <a:cs typeface="Verdana" charset="0"/>
            </a:endParaRPr>
          </a:p>
        </p:txBody>
      </p:sp>
      <p:pic>
        <p:nvPicPr>
          <p:cNvPr id="10" name="Picture 9">
            <a:extLst>
              <a:ext uri="{FF2B5EF4-FFF2-40B4-BE49-F238E27FC236}">
                <a16:creationId xmlns:a16="http://schemas.microsoft.com/office/drawing/2014/main" id="{87D12E0A-63AB-435F-8AB6-7A9C799951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085" y="74317"/>
            <a:ext cx="1929670" cy="618781"/>
          </a:xfrm>
          <a:prstGeom prst="rect">
            <a:avLst/>
          </a:prstGeom>
        </p:spPr>
      </p:pic>
    </p:spTree>
    <p:extLst>
      <p:ext uri="{BB962C8B-B14F-4D97-AF65-F5344CB8AC3E}">
        <p14:creationId xmlns:p14="http://schemas.microsoft.com/office/powerpoint/2010/main" val="2091179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A50F3A-5E70-4761-89D0-25DE3EC2D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7688"/>
            <a:ext cx="12223607" cy="6840312"/>
          </a:xfrm>
          <a:prstGeom prst="rect">
            <a:avLst/>
          </a:prstGeom>
        </p:spPr>
      </p:pic>
      <p:sp>
        <p:nvSpPr>
          <p:cNvPr id="6" name="Rectangle 3">
            <a:extLst>
              <a:ext uri="{FF2B5EF4-FFF2-40B4-BE49-F238E27FC236}">
                <a16:creationId xmlns:a16="http://schemas.microsoft.com/office/drawing/2014/main" id="{884EFAF2-806A-4199-8468-C79EEC956502}"/>
              </a:ext>
            </a:extLst>
          </p:cNvPr>
          <p:cNvSpPr/>
          <p:nvPr/>
        </p:nvSpPr>
        <p:spPr>
          <a:xfrm>
            <a:off x="304801" y="-1"/>
            <a:ext cx="5791199" cy="6869297"/>
          </a:xfrm>
          <a:prstGeom prst="rect">
            <a:avLst/>
          </a:prstGeom>
          <a:solidFill>
            <a:srgbClr val="FFFFFF">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ruta 3">
            <a:extLst>
              <a:ext uri="{FF2B5EF4-FFF2-40B4-BE49-F238E27FC236}">
                <a16:creationId xmlns:a16="http://schemas.microsoft.com/office/drawing/2014/main" id="{29F542C9-F2E3-4D81-9A97-62041D8E5F8B}"/>
              </a:ext>
            </a:extLst>
          </p:cNvPr>
          <p:cNvSpPr txBox="1"/>
          <p:nvPr/>
        </p:nvSpPr>
        <p:spPr>
          <a:xfrm>
            <a:off x="668658" y="2678012"/>
            <a:ext cx="5063483" cy="2554545"/>
          </a:xfrm>
          <a:prstGeom prst="rect">
            <a:avLst/>
          </a:prstGeom>
          <a:noFill/>
        </p:spPr>
        <p:txBody>
          <a:bodyPr wrap="square" rtlCol="0">
            <a:spAutoFit/>
          </a:bodyPr>
          <a:lstStyle/>
          <a:p>
            <a:pPr marL="180000"/>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Main areas:</a:t>
            </a:r>
          </a:p>
          <a:p>
            <a:pPr marL="465750" indent="-285750">
              <a:buFont typeface="Arial" panose="020B0604020202020204" pitchFamily="34" charset="0"/>
              <a:buChar char="•"/>
            </a:pPr>
            <a:r>
              <a:rPr lang="sv-SE" sz="2000" dirty="0">
                <a:solidFill>
                  <a:srgbClr val="002060"/>
                </a:solidFill>
                <a:ea typeface="Verdana" panose="020B0604030504040204" pitchFamily="34" charset="0"/>
                <a:cs typeface="Calibri" panose="020F0502020204030204" pitchFamily="34" charset="0"/>
              </a:rPr>
              <a:t>Arkiv och registratur</a:t>
            </a:r>
          </a:p>
          <a:p>
            <a:pPr marL="465750" indent="-285750">
              <a:buFont typeface="Arial" panose="020B0604020202020204" pitchFamily="34" charset="0"/>
              <a:buChar char="•"/>
            </a:pPr>
            <a:r>
              <a:rPr lang="sv-SE" sz="2000" dirty="0">
                <a:solidFill>
                  <a:srgbClr val="002060"/>
                </a:solidFill>
                <a:ea typeface="Verdana" panose="020B0604030504040204" pitchFamily="34" charset="0"/>
                <a:cs typeface="Calibri" panose="020F0502020204030204" pitchFamily="34" charset="0"/>
              </a:rPr>
              <a:t>Human resources</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Economy</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IT &amp; Real Estate</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Communication</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Educational guidance</a:t>
            </a:r>
          </a:p>
          <a:p>
            <a:pPr marL="465750" indent="-285750">
              <a:buFont typeface="Arial" panose="020B0604020202020204" pitchFamily="34" charset="0"/>
              <a:buChar char="•"/>
            </a:pPr>
            <a:r>
              <a:rPr lang="en-US" sz="2000" dirty="0">
                <a:solidFill>
                  <a:srgbClr val="002060"/>
                </a:solidFill>
                <a:ea typeface="Verdana" panose="020B0604030504040204" pitchFamily="34" charset="0"/>
                <a:cs typeface="Calibri" panose="020F0502020204030204" pitchFamily="34" charset="0"/>
              </a:rPr>
              <a:t>Education administration</a:t>
            </a:r>
            <a:endParaRPr lang="sv-SE" sz="2000" dirty="0">
              <a:solidFill>
                <a:srgbClr val="002060"/>
              </a:solidFill>
              <a:ea typeface="Verdana" panose="020B0604030504040204" pitchFamily="34" charset="0"/>
              <a:cs typeface="Calibri" panose="020F0502020204030204" pitchFamily="34" charset="0"/>
            </a:endParaRPr>
          </a:p>
        </p:txBody>
      </p:sp>
      <p:sp>
        <p:nvSpPr>
          <p:cNvPr id="8" name="Rubrik 1">
            <a:extLst>
              <a:ext uri="{FF2B5EF4-FFF2-40B4-BE49-F238E27FC236}">
                <a16:creationId xmlns:a16="http://schemas.microsoft.com/office/drawing/2014/main" id="{7C0C562B-ACD1-47BA-8990-7746A228E7F9}"/>
              </a:ext>
            </a:extLst>
          </p:cNvPr>
          <p:cNvSpPr txBox="1">
            <a:spLocks/>
          </p:cNvSpPr>
          <p:nvPr/>
        </p:nvSpPr>
        <p:spPr bwMode="auto">
          <a:xfrm>
            <a:off x="598374" y="1016604"/>
            <a:ext cx="4916696" cy="4620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1" fontAlgn="base" hangingPunct="1">
              <a:lnSpc>
                <a:spcPts val="3200"/>
              </a:lnSpc>
              <a:spcBef>
                <a:spcPct val="0"/>
              </a:spcBef>
              <a:spcAft>
                <a:spcPct val="0"/>
              </a:spcAft>
              <a:defRPr sz="2600" b="1" kern="1200">
                <a:solidFill>
                  <a:srgbClr val="002F5F"/>
                </a:solidFill>
                <a:latin typeface="+mj-lt"/>
                <a:ea typeface="+mj-ea"/>
                <a:cs typeface="+mj-cs"/>
              </a:defRPr>
            </a:lvl1pPr>
            <a:lvl2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2pPr>
            <a:lvl3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3pPr>
            <a:lvl4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4pPr>
            <a:lvl5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5pPr>
            <a:lvl6pPr marL="4572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6pPr>
            <a:lvl7pPr marL="9144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7pPr>
            <a:lvl8pPr marL="13716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8pPr>
            <a:lvl9pPr marL="18288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9pPr>
          </a:lstStyle>
          <a:p>
            <a:r>
              <a:rPr lang="sv-SE" sz="2500" dirty="0">
                <a:latin typeface="+mn-lt"/>
                <a:ea typeface="Verdana" charset="0"/>
                <a:cs typeface="Verdana" charset="0"/>
              </a:rPr>
              <a:t>Ministering</a:t>
            </a:r>
            <a:endParaRPr lang="sv-SE" sz="1800" b="0" i="1" dirty="0">
              <a:effectLst>
                <a:outerShdw sx="1000" sy="1000" algn="tl">
                  <a:srgbClr val="000000"/>
                </a:outerShdw>
              </a:effectLst>
              <a:latin typeface="+mn-lt"/>
              <a:ea typeface="Verdana" charset="0"/>
              <a:cs typeface="Verdana" charset="0"/>
            </a:endParaRPr>
          </a:p>
        </p:txBody>
      </p:sp>
      <p:sp>
        <p:nvSpPr>
          <p:cNvPr id="9" name="textruta 3">
            <a:extLst>
              <a:ext uri="{FF2B5EF4-FFF2-40B4-BE49-F238E27FC236}">
                <a16:creationId xmlns:a16="http://schemas.microsoft.com/office/drawing/2014/main" id="{2D854B93-5314-40EF-999E-1E1DB1AB5704}"/>
              </a:ext>
            </a:extLst>
          </p:cNvPr>
          <p:cNvSpPr txBox="1"/>
          <p:nvPr/>
        </p:nvSpPr>
        <p:spPr>
          <a:xfrm>
            <a:off x="598374" y="1478655"/>
            <a:ext cx="5497626" cy="707886"/>
          </a:xfrm>
          <a:prstGeom prst="rect">
            <a:avLst/>
          </a:prstGeom>
          <a:noFill/>
        </p:spPr>
        <p:txBody>
          <a:bodyPr wrap="square" rtlCol="0">
            <a:spAutoFit/>
          </a:bodyPr>
          <a:lstStyle/>
          <a:p>
            <a:pPr>
              <a:lnSpc>
                <a:spcPct val="100000"/>
              </a:lnSpc>
            </a:pPr>
            <a:r>
              <a:rPr lang="en-US" sz="2000" b="0" dirty="0">
                <a:solidFill>
                  <a:srgbClr val="002060"/>
                </a:solidFill>
                <a:effectLst>
                  <a:outerShdw sx="1000" sy="1000" algn="tl">
                    <a:srgbClr val="000000"/>
                  </a:outerShdw>
                </a:effectLst>
                <a:ea typeface="Verdana" charset="0"/>
                <a:cs typeface="Verdana" charset="0"/>
              </a:rPr>
              <a:t>We have a comprehensive administrative remit</a:t>
            </a:r>
            <a:r>
              <a:rPr lang="en-US" sz="2000" dirty="0">
                <a:solidFill>
                  <a:srgbClr val="002060"/>
                </a:solidFill>
                <a:effectLst>
                  <a:outerShdw sx="1000" sy="1000" algn="tl">
                    <a:srgbClr val="000000"/>
                  </a:outerShdw>
                </a:effectLst>
                <a:ea typeface="Verdana" charset="0"/>
                <a:cs typeface="Verdana" charset="0"/>
              </a:rPr>
              <a:t> </a:t>
            </a:r>
            <a:r>
              <a:rPr lang="en-US" sz="2000" b="0" dirty="0">
                <a:solidFill>
                  <a:srgbClr val="002060"/>
                </a:solidFill>
                <a:effectLst>
                  <a:outerShdw sx="1000" sy="1000" algn="tl">
                    <a:srgbClr val="000000"/>
                  </a:outerShdw>
                </a:effectLst>
                <a:ea typeface="Verdana" charset="0"/>
                <a:cs typeface="Verdana" charset="0"/>
              </a:rPr>
              <a:t>that service the whole department.</a:t>
            </a:r>
            <a:endParaRPr lang="sv-SE" sz="2000" b="0" dirty="0">
              <a:solidFill>
                <a:srgbClr val="002060"/>
              </a:solidFill>
              <a:effectLst>
                <a:outerShdw blurRad="38100" dist="38100" dir="2700000" algn="tl">
                  <a:srgbClr val="000000">
                    <a:alpha val="43137"/>
                  </a:srgbClr>
                </a:outerShdw>
              </a:effectLst>
              <a:ea typeface="Verdana" charset="0"/>
              <a:cs typeface="Verdana" charset="0"/>
            </a:endParaRPr>
          </a:p>
        </p:txBody>
      </p:sp>
      <p:pic>
        <p:nvPicPr>
          <p:cNvPr id="10" name="Picture 9">
            <a:extLst>
              <a:ext uri="{FF2B5EF4-FFF2-40B4-BE49-F238E27FC236}">
                <a16:creationId xmlns:a16="http://schemas.microsoft.com/office/drawing/2014/main" id="{2A352639-E37C-4454-969B-9AE5668028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014" y="110175"/>
            <a:ext cx="1929670" cy="618781"/>
          </a:xfrm>
          <a:prstGeom prst="rect">
            <a:avLst/>
          </a:prstGeom>
        </p:spPr>
      </p:pic>
    </p:spTree>
    <p:extLst>
      <p:ext uri="{BB962C8B-B14F-4D97-AF65-F5344CB8AC3E}">
        <p14:creationId xmlns:p14="http://schemas.microsoft.com/office/powerpoint/2010/main" val="4054621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4A1DA5D-308A-4501-A594-127F80F0ED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57" y="20552"/>
            <a:ext cx="12228757" cy="6837448"/>
          </a:xfrm>
          <a:prstGeom prst="rect">
            <a:avLst/>
          </a:prstGeom>
        </p:spPr>
      </p:pic>
      <p:sp>
        <p:nvSpPr>
          <p:cNvPr id="6" name="Rectangle 3">
            <a:extLst>
              <a:ext uri="{FF2B5EF4-FFF2-40B4-BE49-F238E27FC236}">
                <a16:creationId xmlns:a16="http://schemas.microsoft.com/office/drawing/2014/main" id="{884EFAF2-806A-4199-8468-C79EEC956502}"/>
              </a:ext>
            </a:extLst>
          </p:cNvPr>
          <p:cNvSpPr/>
          <p:nvPr/>
        </p:nvSpPr>
        <p:spPr>
          <a:xfrm>
            <a:off x="326571" y="-1"/>
            <a:ext cx="5769429" cy="6858001"/>
          </a:xfrm>
          <a:prstGeom prst="rect">
            <a:avLst/>
          </a:prstGeom>
          <a:solidFill>
            <a:srgbClr val="FFFFFF">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ruta 3">
            <a:extLst>
              <a:ext uri="{FF2B5EF4-FFF2-40B4-BE49-F238E27FC236}">
                <a16:creationId xmlns:a16="http://schemas.microsoft.com/office/drawing/2014/main" id="{29F542C9-F2E3-4D81-9A97-62041D8E5F8B}"/>
              </a:ext>
            </a:extLst>
          </p:cNvPr>
          <p:cNvSpPr txBox="1"/>
          <p:nvPr/>
        </p:nvSpPr>
        <p:spPr>
          <a:xfrm>
            <a:off x="451587" y="2891161"/>
            <a:ext cx="5497626" cy="3477875"/>
          </a:xfrm>
          <a:prstGeom prst="rect">
            <a:avLst/>
          </a:prstGeom>
          <a:noFill/>
        </p:spPr>
        <p:txBody>
          <a:bodyPr wrap="square" rtlCol="0">
            <a:spAutoFit/>
          </a:bodyPr>
          <a:lstStyle/>
          <a:p>
            <a:pPr marL="180000"/>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Quick </a:t>
            </a:r>
            <a:r>
              <a:rPr lang="sv-SE" sz="2000" b="1" dirty="0" err="1">
                <a:solidFill>
                  <a:srgbClr val="002F5F"/>
                </a:solidFill>
                <a:latin typeface="Calibri" panose="020F0502020204030204" pitchFamily="34" charset="0"/>
                <a:ea typeface="Verdana" panose="020B0604030504040204" pitchFamily="34" charset="0"/>
                <a:cs typeface="Calibri" panose="020F0502020204030204" pitchFamily="34" charset="0"/>
              </a:rPr>
              <a:t>facts</a:t>
            </a:r>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 </a:t>
            </a:r>
            <a:r>
              <a:rPr lang="sv-SE" sz="2000" b="1" dirty="0" err="1">
                <a:solidFill>
                  <a:srgbClr val="002F5F"/>
                </a:solidFill>
                <a:latin typeface="Calibri" panose="020F0502020204030204" pitchFamily="34" charset="0"/>
                <a:ea typeface="Verdana" panose="020B0604030504040204" pitchFamily="34" charset="0"/>
                <a:cs typeface="Calibri" panose="020F0502020204030204" pitchFamily="34" charset="0"/>
              </a:rPr>
              <a:t>about</a:t>
            </a:r>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 </a:t>
            </a:r>
            <a:r>
              <a:rPr lang="sv-SE" sz="2000" b="1" dirty="0" err="1">
                <a:solidFill>
                  <a:srgbClr val="002F5F"/>
                </a:solidFill>
                <a:latin typeface="Calibri" panose="020F0502020204030204" pitchFamily="34" charset="0"/>
                <a:ea typeface="Verdana" panose="020B0604030504040204" pitchFamily="34" charset="0"/>
                <a:cs typeface="Calibri" panose="020F0502020204030204" pitchFamily="34" charset="0"/>
              </a:rPr>
              <a:t>us</a:t>
            </a:r>
            <a:r>
              <a:rPr lang="sv-SE" sz="2000" b="1" dirty="0">
                <a:solidFill>
                  <a:srgbClr val="002F5F"/>
                </a:solidFill>
                <a:latin typeface="Calibri" panose="020F0502020204030204" pitchFamily="34" charset="0"/>
                <a:ea typeface="Verdana" panose="020B0604030504040204" pitchFamily="34" charset="0"/>
                <a:cs typeface="Calibri" panose="020F0502020204030204" pitchFamily="34" charset="0"/>
              </a:rPr>
              <a:t>:</a:t>
            </a:r>
          </a:p>
          <a:p>
            <a:pPr marL="522900" indent="-34290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Around 280 employees </a:t>
            </a:r>
          </a:p>
          <a:p>
            <a:pPr marL="522900" indent="-34290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Around 105 teachers (lecturers, senior lecturers and adjunct teachers)</a:t>
            </a:r>
          </a:p>
          <a:p>
            <a:pPr marL="522900" indent="-34290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17 professors</a:t>
            </a:r>
          </a:p>
          <a:p>
            <a:pPr marL="522900" indent="-34290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209 full-time employees</a:t>
            </a:r>
          </a:p>
          <a:p>
            <a:pPr marL="522900" indent="-34290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71 fixed-term employees</a:t>
            </a:r>
          </a:p>
          <a:p>
            <a:pPr marL="522900" indent="-34290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42 TAD staff</a:t>
            </a:r>
          </a:p>
          <a:p>
            <a:pPr marL="522900" indent="-34290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41 employees in the stand-alone units</a:t>
            </a:r>
          </a:p>
          <a:p>
            <a:pPr marL="522900" indent="-34290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Average age 46 years</a:t>
            </a:r>
          </a:p>
          <a:p>
            <a:pPr marL="522900" indent="-342900">
              <a:buFont typeface="Arial" panose="020B0604020202020204" pitchFamily="34" charset="0"/>
              <a:buChar char="•"/>
            </a:pPr>
            <a:r>
              <a:rPr lang="en-US" sz="2000" dirty="0">
                <a:solidFill>
                  <a:srgbClr val="002F5F"/>
                </a:solidFill>
                <a:latin typeface="Calibri" panose="020F0502020204030204" pitchFamily="34" charset="0"/>
                <a:ea typeface="Verdana" panose="020B0604030504040204" pitchFamily="34" charset="0"/>
                <a:cs typeface="Calibri" panose="020F0502020204030204" pitchFamily="34" charset="0"/>
              </a:rPr>
              <a:t>70 percent women and 30 percent men</a:t>
            </a:r>
          </a:p>
        </p:txBody>
      </p:sp>
      <p:sp>
        <p:nvSpPr>
          <p:cNvPr id="8" name="Rubrik 1">
            <a:extLst>
              <a:ext uri="{FF2B5EF4-FFF2-40B4-BE49-F238E27FC236}">
                <a16:creationId xmlns:a16="http://schemas.microsoft.com/office/drawing/2014/main" id="{7C0C562B-ACD1-47BA-8990-7746A228E7F9}"/>
              </a:ext>
            </a:extLst>
          </p:cNvPr>
          <p:cNvSpPr txBox="1">
            <a:spLocks/>
          </p:cNvSpPr>
          <p:nvPr/>
        </p:nvSpPr>
        <p:spPr bwMode="auto">
          <a:xfrm>
            <a:off x="598374" y="1005309"/>
            <a:ext cx="4916696" cy="4620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1" fontAlgn="base" hangingPunct="1">
              <a:lnSpc>
                <a:spcPts val="3200"/>
              </a:lnSpc>
              <a:spcBef>
                <a:spcPct val="0"/>
              </a:spcBef>
              <a:spcAft>
                <a:spcPct val="0"/>
              </a:spcAft>
              <a:defRPr sz="2600" b="1" kern="1200">
                <a:solidFill>
                  <a:srgbClr val="002F5F"/>
                </a:solidFill>
                <a:latin typeface="+mj-lt"/>
                <a:ea typeface="+mj-ea"/>
                <a:cs typeface="+mj-cs"/>
              </a:defRPr>
            </a:lvl1pPr>
            <a:lvl2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2pPr>
            <a:lvl3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3pPr>
            <a:lvl4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4pPr>
            <a:lvl5pPr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5pPr>
            <a:lvl6pPr marL="4572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6pPr>
            <a:lvl7pPr marL="9144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7pPr>
            <a:lvl8pPr marL="13716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8pPr>
            <a:lvl9pPr marL="1828800" algn="l" rtl="0" eaLnBrk="1" fontAlgn="base" hangingPunct="1">
              <a:lnSpc>
                <a:spcPts val="3200"/>
              </a:lnSpc>
              <a:spcBef>
                <a:spcPct val="0"/>
              </a:spcBef>
              <a:spcAft>
                <a:spcPct val="0"/>
              </a:spcAft>
              <a:defRPr sz="2600" b="1">
                <a:solidFill>
                  <a:srgbClr val="002F5F"/>
                </a:solidFill>
                <a:latin typeface="Verdana" panose="020B0604030504040204" pitchFamily="34" charset="0"/>
              </a:defRPr>
            </a:lvl9pPr>
          </a:lstStyle>
          <a:p>
            <a:r>
              <a:rPr lang="sv-SE" sz="2500" dirty="0" err="1">
                <a:latin typeface="+mn-lt"/>
                <a:ea typeface="Verdana" charset="0"/>
                <a:cs typeface="Verdana" charset="0"/>
              </a:rPr>
              <a:t>We</a:t>
            </a:r>
            <a:r>
              <a:rPr lang="sv-SE" sz="2500" dirty="0">
                <a:latin typeface="+mn-lt"/>
                <a:ea typeface="Verdana" charset="0"/>
                <a:cs typeface="Verdana" charset="0"/>
              </a:rPr>
              <a:t> </a:t>
            </a:r>
            <a:r>
              <a:rPr lang="sv-SE" sz="2500" dirty="0" err="1">
                <a:latin typeface="+mn-lt"/>
                <a:ea typeface="Verdana" charset="0"/>
                <a:cs typeface="Verdana" charset="0"/>
              </a:rPr>
              <a:t>who</a:t>
            </a:r>
            <a:r>
              <a:rPr lang="sv-SE" sz="2500" dirty="0">
                <a:latin typeface="+mn-lt"/>
                <a:ea typeface="Verdana" charset="0"/>
                <a:cs typeface="Verdana" charset="0"/>
              </a:rPr>
              <a:t> </a:t>
            </a:r>
            <a:r>
              <a:rPr lang="sv-SE" sz="2500" dirty="0" err="1">
                <a:latin typeface="+mn-lt"/>
                <a:ea typeface="Verdana" charset="0"/>
                <a:cs typeface="Verdana" charset="0"/>
              </a:rPr>
              <a:t>work</a:t>
            </a:r>
            <a:r>
              <a:rPr lang="sv-SE" sz="2500" dirty="0">
                <a:latin typeface="+mn-lt"/>
                <a:ea typeface="Verdana" charset="0"/>
                <a:cs typeface="Verdana" charset="0"/>
              </a:rPr>
              <a:t> </a:t>
            </a:r>
            <a:r>
              <a:rPr lang="sv-SE" sz="2500" dirty="0" err="1">
                <a:latin typeface="+mn-lt"/>
                <a:ea typeface="Verdana" charset="0"/>
                <a:cs typeface="Verdana" charset="0"/>
              </a:rPr>
              <a:t>here</a:t>
            </a:r>
            <a:endParaRPr lang="sv-SE" sz="2500" dirty="0">
              <a:latin typeface="+mn-lt"/>
              <a:ea typeface="Verdana" charset="0"/>
              <a:cs typeface="Verdana" charset="0"/>
            </a:endParaRPr>
          </a:p>
        </p:txBody>
      </p:sp>
      <p:sp>
        <p:nvSpPr>
          <p:cNvPr id="9" name="textruta 3">
            <a:extLst>
              <a:ext uri="{FF2B5EF4-FFF2-40B4-BE49-F238E27FC236}">
                <a16:creationId xmlns:a16="http://schemas.microsoft.com/office/drawing/2014/main" id="{2D854B93-5314-40EF-999E-1E1DB1AB5704}"/>
              </a:ext>
            </a:extLst>
          </p:cNvPr>
          <p:cNvSpPr txBox="1"/>
          <p:nvPr/>
        </p:nvSpPr>
        <p:spPr>
          <a:xfrm>
            <a:off x="598374" y="1485061"/>
            <a:ext cx="5497626" cy="1323439"/>
          </a:xfrm>
          <a:prstGeom prst="rect">
            <a:avLst/>
          </a:prstGeom>
          <a:noFill/>
        </p:spPr>
        <p:txBody>
          <a:bodyPr wrap="square" rtlCol="0">
            <a:spAutoFit/>
          </a:bodyPr>
          <a:lstStyle/>
          <a:p>
            <a:pPr>
              <a:lnSpc>
                <a:spcPct val="100000"/>
              </a:lnSpc>
            </a:pPr>
            <a:r>
              <a:rPr lang="en-US" sz="2000" b="0" dirty="0">
                <a:solidFill>
                  <a:srgbClr val="002060"/>
                </a:solidFill>
                <a:effectLst>
                  <a:outerShdw sx="1000" sy="1000" algn="tl">
                    <a:srgbClr val="000000"/>
                  </a:outerShdw>
                </a:effectLst>
                <a:ea typeface="Verdana" charset="0"/>
                <a:cs typeface="Verdana" charset="0"/>
              </a:rPr>
              <a:t>Our department is one of the largest at Stockholm University, and has employees with varying backgrounds. It contributes to an interesting and exciting working environment</a:t>
            </a:r>
            <a:r>
              <a:rPr lang="sv-SE" sz="2000" b="0" dirty="0">
                <a:solidFill>
                  <a:srgbClr val="002060"/>
                </a:solidFill>
                <a:effectLst>
                  <a:outerShdw sx="1000" sy="1000" algn="tl">
                    <a:srgbClr val="000000"/>
                  </a:outerShdw>
                </a:effectLst>
                <a:ea typeface="Verdana" charset="0"/>
                <a:cs typeface="Verdana" charset="0"/>
              </a:rPr>
              <a:t>.</a:t>
            </a:r>
            <a:endParaRPr lang="sv-SE" sz="2000" b="0" dirty="0">
              <a:solidFill>
                <a:srgbClr val="002060"/>
              </a:solidFill>
              <a:effectLst>
                <a:outerShdw blurRad="38100" dist="38100" dir="2700000" algn="tl">
                  <a:srgbClr val="000000">
                    <a:alpha val="43137"/>
                  </a:srgbClr>
                </a:outerShdw>
              </a:effectLst>
              <a:ea typeface="Verdana" charset="0"/>
              <a:cs typeface="Verdana" charset="0"/>
            </a:endParaRPr>
          </a:p>
        </p:txBody>
      </p:sp>
      <p:pic>
        <p:nvPicPr>
          <p:cNvPr id="10" name="Picture 9">
            <a:extLst>
              <a:ext uri="{FF2B5EF4-FFF2-40B4-BE49-F238E27FC236}">
                <a16:creationId xmlns:a16="http://schemas.microsoft.com/office/drawing/2014/main" id="{B4405044-2EF7-48AA-824D-5768D37559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014" y="92246"/>
            <a:ext cx="1929670" cy="618781"/>
          </a:xfrm>
          <a:prstGeom prst="rect">
            <a:avLst/>
          </a:prstGeom>
        </p:spPr>
      </p:pic>
      <p:sp>
        <p:nvSpPr>
          <p:cNvPr id="2" name="TextBox 1">
            <a:extLst>
              <a:ext uri="{FF2B5EF4-FFF2-40B4-BE49-F238E27FC236}">
                <a16:creationId xmlns:a16="http://schemas.microsoft.com/office/drawing/2014/main" id="{578ECEDE-43A6-4355-A320-7EFD98FABC5F}"/>
              </a:ext>
            </a:extLst>
          </p:cNvPr>
          <p:cNvSpPr txBox="1"/>
          <p:nvPr/>
        </p:nvSpPr>
        <p:spPr>
          <a:xfrm>
            <a:off x="608216" y="6338258"/>
            <a:ext cx="5184368" cy="646331"/>
          </a:xfrm>
          <a:prstGeom prst="rect">
            <a:avLst/>
          </a:prstGeom>
          <a:noFill/>
        </p:spPr>
        <p:txBody>
          <a:bodyPr wrap="none" rtlCol="0">
            <a:spAutoFit/>
          </a:bodyPr>
          <a:lstStyle/>
          <a:p>
            <a:r>
              <a:rPr lang="en-US" sz="1800" dirty="0">
                <a:solidFill>
                  <a:srgbClr val="002F5F"/>
                </a:solidFill>
                <a:latin typeface="Calibri" panose="020F0502020204030204" pitchFamily="34" charset="0"/>
                <a:ea typeface="Verdana" panose="020B0604030504040204" pitchFamily="34" charset="0"/>
                <a:cs typeface="Calibri" panose="020F0502020204030204" pitchFamily="34" charset="0"/>
              </a:rPr>
              <a:t>Turnover SEK 320 million (SEK 200 million in grants)</a:t>
            </a:r>
            <a:endParaRPr lang="sv-SE" sz="1800" dirty="0">
              <a:solidFill>
                <a:srgbClr val="002F5F"/>
              </a:solidFill>
              <a:latin typeface="Calibri" panose="020F0502020204030204" pitchFamily="34" charset="0"/>
              <a:ea typeface="Verdana" panose="020B0604030504040204" pitchFamily="34" charset="0"/>
              <a:cs typeface="Calibri" panose="020F0502020204030204" pitchFamily="34" charset="0"/>
            </a:endParaRPr>
          </a:p>
          <a:p>
            <a:endParaRPr lang="sv-SE" dirty="0"/>
          </a:p>
        </p:txBody>
      </p:sp>
    </p:spTree>
    <p:extLst>
      <p:ext uri="{BB962C8B-B14F-4D97-AF65-F5344CB8AC3E}">
        <p14:creationId xmlns:p14="http://schemas.microsoft.com/office/powerpoint/2010/main" val="23314507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642</TotalTime>
  <Words>1213</Words>
  <Application>Microsoft Office PowerPoint</Application>
  <PresentationFormat>Bredbild</PresentationFormat>
  <Paragraphs>117</Paragraphs>
  <Slides>10</Slides>
  <Notes>10</Notes>
  <HiddenSlides>0</HiddenSlides>
  <MMClips>0</MMClips>
  <ScaleCrop>false</ScaleCrop>
  <HeadingPairs>
    <vt:vector size="6" baseType="variant">
      <vt:variant>
        <vt:lpstr>Använt teckensnitt</vt:lpstr>
      </vt:variant>
      <vt:variant>
        <vt:i4>4</vt:i4>
      </vt:variant>
      <vt:variant>
        <vt:lpstr>Tema</vt:lpstr>
      </vt:variant>
      <vt:variant>
        <vt:i4>1</vt:i4>
      </vt:variant>
      <vt:variant>
        <vt:lpstr>Bildrubriker</vt:lpstr>
      </vt:variant>
      <vt:variant>
        <vt:i4>10</vt:i4>
      </vt:variant>
    </vt:vector>
  </HeadingPairs>
  <TitlesOfParts>
    <vt:vector size="15" baseType="lpstr">
      <vt:lpstr>Arial</vt:lpstr>
      <vt:lpstr>Calibri</vt:lpstr>
      <vt:lpstr>Calibri Light</vt:lpstr>
      <vt:lpstr>Verdana</vt:lpstr>
      <vt:lpstr>Office Theme</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Brunzell</dc:creator>
  <cp:lastModifiedBy>Christine Uhrlander</cp:lastModifiedBy>
  <cp:revision>75</cp:revision>
  <cp:lastPrinted>2024-04-04T06:08:35Z</cp:lastPrinted>
  <dcterms:created xsi:type="dcterms:W3CDTF">2024-03-13T13:58:43Z</dcterms:created>
  <dcterms:modified xsi:type="dcterms:W3CDTF">2024-04-12T07:02:51Z</dcterms:modified>
</cp:coreProperties>
</file>