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2" r:id="rId2"/>
    <p:sldMasterId id="2147483670" r:id="rId3"/>
    <p:sldMasterId id="2147483679" r:id="rId4"/>
    <p:sldMasterId id="2147483687" r:id="rId5"/>
    <p:sldMasterId id="2147483695" r:id="rId6"/>
    <p:sldMasterId id="2147483722" r:id="rId7"/>
    <p:sldMasterId id="2147483742" r:id="rId8"/>
    <p:sldMasterId id="2147483752" r:id="rId9"/>
  </p:sldMasterIdLst>
  <p:notesMasterIdLst>
    <p:notesMasterId r:id="rId36"/>
  </p:notesMasterIdLst>
  <p:sldIdLst>
    <p:sldId id="256" r:id="rId10"/>
    <p:sldId id="396" r:id="rId11"/>
    <p:sldId id="397" r:id="rId12"/>
    <p:sldId id="398" r:id="rId13"/>
    <p:sldId id="399" r:id="rId14"/>
    <p:sldId id="400" r:id="rId15"/>
    <p:sldId id="410" r:id="rId16"/>
    <p:sldId id="401" r:id="rId17"/>
    <p:sldId id="402" r:id="rId18"/>
    <p:sldId id="404" r:id="rId19"/>
    <p:sldId id="405" r:id="rId20"/>
    <p:sldId id="406" r:id="rId21"/>
    <p:sldId id="407" r:id="rId22"/>
    <p:sldId id="393" r:id="rId23"/>
    <p:sldId id="259" r:id="rId24"/>
    <p:sldId id="349" r:id="rId25"/>
    <p:sldId id="359" r:id="rId26"/>
    <p:sldId id="330" r:id="rId27"/>
    <p:sldId id="271" r:id="rId28"/>
    <p:sldId id="331" r:id="rId29"/>
    <p:sldId id="379" r:id="rId30"/>
    <p:sldId id="329" r:id="rId31"/>
    <p:sldId id="381" r:id="rId32"/>
    <p:sldId id="395" r:id="rId33"/>
    <p:sldId id="270" r:id="rId34"/>
    <p:sldId id="377" r:id="rId35"/>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74"/>
  </p:normalViewPr>
  <p:slideViewPr>
    <p:cSldViewPr>
      <p:cViewPr varScale="1">
        <p:scale>
          <a:sx n="124" d="100"/>
          <a:sy n="124" d="100"/>
        </p:scale>
        <p:origin x="365" y="86"/>
      </p:cViewPr>
      <p:guideLst>
        <p:guide orient="horz" pos="2160"/>
        <p:guide pos="3840"/>
      </p:guideLst>
    </p:cSldViewPr>
  </p:slideViewPr>
  <p:outlineViewPr>
    <p:cViewPr>
      <p:scale>
        <a:sx n="33" d="100"/>
        <a:sy n="33" d="100"/>
      </p:scale>
      <p:origin x="0" y="-17216"/>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32100B7E-7A17-47E8-A5AB-33071C0C8AAA}" type="datetimeFigureOut">
              <a:rPr lang="sv-SE" smtClean="0"/>
              <a:pPr/>
              <a:t>2025-09-01</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4"/>
            <a:ext cx="5438140" cy="4466987"/>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1" y="9428584"/>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4" y="9428584"/>
            <a:ext cx="2945659" cy="496332"/>
          </a:xfrm>
          <a:prstGeom prst="rect">
            <a:avLst/>
          </a:prstGeom>
        </p:spPr>
        <p:txBody>
          <a:bodyPr vert="horz" lIns="91440" tIns="45720" rIns="91440" bIns="45720" rtlCol="0" anchor="b"/>
          <a:lstStyle>
            <a:lvl1pPr algn="r">
              <a:defRPr sz="1200"/>
            </a:lvl1pPr>
          </a:lstStyle>
          <a:p>
            <a:fld id="{A9264AB5-3208-46EB-A2CB-53BA67DEFF15}" type="slidenum">
              <a:rPr lang="sv-SE" smtClean="0"/>
              <a:pPr/>
              <a:t>‹#›</a:t>
            </a:fld>
            <a:endParaRPr lang="sv-SE"/>
          </a:p>
        </p:txBody>
      </p:sp>
    </p:spTree>
    <p:extLst>
      <p:ext uri="{BB962C8B-B14F-4D97-AF65-F5344CB8AC3E}">
        <p14:creationId xmlns:p14="http://schemas.microsoft.com/office/powerpoint/2010/main" val="76099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64AB5-3208-46EB-A2CB-53BA67DEFF15}" type="slidenum">
              <a:rPr kumimoji="0" lang="sv-SE" sz="12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554001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My presentation is a good example of the bilingual nature of many of our courses, the course literature is in English and the language of instruction in Swedish.</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C6EF5C-8A81-A843-B37E-E97056B35C4F}" type="slidenum">
              <a:rPr kumimoji="0" lang="sv-SE" sz="12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297030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noProof="0" dirty="0"/>
              <a:t>These are typical questions asked by students and the how teachers respond. You turn to me as director of studies when there is something wrong with the syllabus, or when incidents in the course do not correspond to the syllabus.</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C6EF5C-8A81-A843-B37E-E97056B35C4F}" type="slidenum">
              <a:rPr kumimoji="0" lang="sv-SE" sz="12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396853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8" name="Picture 2" descr="SU_PPT_eld"/>
          <p:cNvPicPr>
            <a:picLocks noChangeAspect="1" noChangeArrowheads="1"/>
          </p:cNvPicPr>
          <p:nvPr userDrawn="1"/>
        </p:nvPicPr>
        <p:blipFill>
          <a:blip r:embed="rId2" cstate="print"/>
          <a:srcRect l="4988" t="-362"/>
          <a:stretch>
            <a:fillRect/>
          </a:stretch>
        </p:blipFill>
        <p:spPr bwMode="auto">
          <a:xfrm>
            <a:off x="0" y="1571625"/>
            <a:ext cx="7258050" cy="5286375"/>
          </a:xfrm>
          <a:prstGeom prst="rect">
            <a:avLst/>
          </a:prstGeom>
          <a:noFill/>
        </p:spPr>
      </p:pic>
      <p:sp>
        <p:nvSpPr>
          <p:cNvPr id="2" name="Rubrik 1"/>
          <p:cNvSpPr>
            <a:spLocks noGrp="1"/>
          </p:cNvSpPr>
          <p:nvPr>
            <p:ph type="ctrTitle"/>
          </p:nvPr>
        </p:nvSpPr>
        <p:spPr>
          <a:xfrm>
            <a:off x="1344000" y="2437200"/>
            <a:ext cx="88416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a:t>Klicka här för att ändra format</a:t>
            </a:r>
            <a:endParaRPr lang="sv-SE" dirty="0"/>
          </a:p>
        </p:txBody>
      </p:sp>
      <p:sp>
        <p:nvSpPr>
          <p:cNvPr id="3" name="Underrubrik 2"/>
          <p:cNvSpPr>
            <a:spLocks noGrp="1"/>
          </p:cNvSpPr>
          <p:nvPr>
            <p:ph type="subTitle" idx="1"/>
          </p:nvPr>
        </p:nvSpPr>
        <p:spPr>
          <a:xfrm>
            <a:off x="1344000" y="3859200"/>
            <a:ext cx="88416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
        <p:nvSpPr>
          <p:cNvPr id="4" name="Platshållare för datum 3"/>
          <p:cNvSpPr>
            <a:spLocks noGrp="1"/>
          </p:cNvSpPr>
          <p:nvPr>
            <p:ph type="dt" sz="half" idx="10"/>
          </p:nvPr>
        </p:nvSpPr>
        <p:spPr>
          <a:xfrm>
            <a:off x="1041600" y="6152400"/>
            <a:ext cx="1497600" cy="280800"/>
          </a:xfrm>
        </p:spPr>
        <p:txBody>
          <a:bodyPr/>
          <a:lstStyle/>
          <a:p>
            <a:fld id="{83E12D62-C785-4B8B-803C-B6AB6F3BBC5C}" type="datetime1">
              <a:rPr lang="sv-SE" smtClean="0"/>
              <a:t>2025-09-01</a:t>
            </a:fld>
            <a:endParaRPr lang="sv-SE"/>
          </a:p>
        </p:txBody>
      </p:sp>
      <p:sp>
        <p:nvSpPr>
          <p:cNvPr id="5" name="Platshållare för sidfot 4"/>
          <p:cNvSpPr>
            <a:spLocks noGrp="1"/>
          </p:cNvSpPr>
          <p:nvPr>
            <p:ph type="ftr" sz="quarter" idx="11"/>
          </p:nvPr>
        </p:nvSpPr>
        <p:spPr>
          <a:xfrm>
            <a:off x="2582400" y="6152400"/>
            <a:ext cx="5990400" cy="516960"/>
          </a:xfrm>
        </p:spPr>
        <p:txBody>
          <a:bodyPr/>
          <a:lstStyle/>
          <a:p>
            <a:endParaRPr lang="sv-SE" dirty="0"/>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A9FA1961-5FB3-427D-9B10-53A9FF6018A5}"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endParaRPr lang="sv-SE" dirty="0"/>
          </a:p>
        </p:txBody>
      </p:sp>
      <p:sp>
        <p:nvSpPr>
          <p:cNvPr id="3" name="Platshållare för innehåll 2"/>
          <p:cNvSpPr>
            <a:spLocks noGrp="1"/>
          </p:cNvSpPr>
          <p:nvPr>
            <p:ph sz="half" idx="1"/>
          </p:nvPr>
        </p:nvSpPr>
        <p:spPr>
          <a:xfrm>
            <a:off x="10560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7216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8B4864EA-25F4-42F7-BA53-BA8FE118C641}" type="datetime1">
              <a:rPr lang="sv-SE" smtClean="0"/>
              <a:t>2025-09-01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endParaRPr lang="sv-SE" dirty="0"/>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B91D9E24-0F2A-4ED4-B575-2DD6230E1A04}"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p:spPr>
        <p:txBody>
          <a:bodyPr anchor="t" anchorCtr="0"/>
          <a:lstStyle>
            <a:lvl1pPr>
              <a:defRPr/>
            </a:lvl1pPr>
          </a:lstStyle>
          <a:p>
            <a:r>
              <a:rPr lang="sv-SE"/>
              <a:t>Klicka här för att ändra format</a:t>
            </a:r>
            <a:endParaRPr lang="sv-SE" dirty="0"/>
          </a:p>
        </p:txBody>
      </p:sp>
      <p:sp>
        <p:nvSpPr>
          <p:cNvPr id="4" name="Platshållare för innehåll 3"/>
          <p:cNvSpPr>
            <a:spLocks noGrp="1"/>
          </p:cNvSpPr>
          <p:nvPr>
            <p:ph sz="half" idx="2"/>
          </p:nvPr>
        </p:nvSpPr>
        <p:spPr>
          <a:xfrm>
            <a:off x="1056000" y="2808000"/>
            <a:ext cx="6254400" cy="3214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5"/>
          <p:cNvSpPr>
            <a:spLocks noGrp="1"/>
          </p:cNvSpPr>
          <p:nvPr>
            <p:ph sz="quarter" idx="4"/>
          </p:nvPr>
        </p:nvSpPr>
        <p:spPr>
          <a:xfrm>
            <a:off x="7492800" y="1962000"/>
            <a:ext cx="4080000" cy="4060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A5BABFB-B866-4FAB-A51C-5D1563494652}" type="datetime1">
              <a:rPr lang="sv-SE" smtClean="0"/>
              <a:t>2025-09-01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06E734F6-BFBD-46E0-B428-8A9846DC4A80}"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1FE9AA0-8786-4085-B39B-79D8314748DC}" type="datetime1">
              <a:rPr lang="sv-SE" smtClean="0"/>
              <a:t>2025-09-01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9" name="Picture 9" descr="SU_PPT_kronor"/>
          <p:cNvPicPr>
            <a:picLocks noChangeAspect="1" noChangeArrowheads="1"/>
          </p:cNvPicPr>
          <p:nvPr userDrawn="1"/>
        </p:nvPicPr>
        <p:blipFill>
          <a:blip r:embed="rId2" cstate="print"/>
          <a:srcRect/>
          <a:stretch>
            <a:fillRect/>
          </a:stretch>
        </p:blipFill>
        <p:spPr bwMode="auto">
          <a:xfrm>
            <a:off x="0" y="1682750"/>
            <a:ext cx="5595938" cy="5175250"/>
          </a:xfrm>
          <a:prstGeom prst="rect">
            <a:avLst/>
          </a:prstGeom>
          <a:noFill/>
        </p:spPr>
      </p:pic>
      <p:sp>
        <p:nvSpPr>
          <p:cNvPr id="2" name="Rubrik 1"/>
          <p:cNvSpPr>
            <a:spLocks noGrp="1"/>
          </p:cNvSpPr>
          <p:nvPr>
            <p:ph type="ctrTitle"/>
          </p:nvPr>
        </p:nvSpPr>
        <p:spPr>
          <a:xfrm>
            <a:off x="1344000" y="2437200"/>
            <a:ext cx="88416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dirty="0"/>
              <a:t>Klicka här för att ändra format</a:t>
            </a:r>
          </a:p>
        </p:txBody>
      </p:sp>
      <p:sp>
        <p:nvSpPr>
          <p:cNvPr id="3" name="Underrubrik 2"/>
          <p:cNvSpPr>
            <a:spLocks noGrp="1"/>
          </p:cNvSpPr>
          <p:nvPr>
            <p:ph type="subTitle" idx="1"/>
          </p:nvPr>
        </p:nvSpPr>
        <p:spPr>
          <a:xfrm>
            <a:off x="1344000" y="3859200"/>
            <a:ext cx="88416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a:xfrm>
            <a:off x="1041600" y="6152400"/>
            <a:ext cx="1497600" cy="280800"/>
          </a:xfrm>
        </p:spPr>
        <p:txBody>
          <a:bodyPr/>
          <a:lstStyle/>
          <a:p>
            <a:fld id="{E252B249-0D66-4E58-A97E-F70D6120887C}" type="datetime1">
              <a:rPr lang="sv-SE" smtClean="0"/>
              <a:t>2025-09-01</a:t>
            </a:fld>
            <a:endParaRPr lang="sv-SE"/>
          </a:p>
        </p:txBody>
      </p:sp>
      <p:sp>
        <p:nvSpPr>
          <p:cNvPr id="5" name="Platshållare för sidfot 4"/>
          <p:cNvSpPr>
            <a:spLocks noGrp="1"/>
          </p:cNvSpPr>
          <p:nvPr>
            <p:ph type="ftr" sz="quarter" idx="11"/>
          </p:nvPr>
        </p:nvSpPr>
        <p:spPr>
          <a:xfrm>
            <a:off x="2582400" y="6152400"/>
            <a:ext cx="5990400" cy="516960"/>
          </a:xfrm>
        </p:spPr>
        <p:txBody>
          <a:bodyPr/>
          <a:lstStyle/>
          <a:p>
            <a:endParaRPr lang="sv-SE" dirty="0"/>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7067108A-323D-4F07-ABF7-536AE081ACEB}"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sz="half" idx="1"/>
          </p:nvPr>
        </p:nvSpPr>
        <p:spPr>
          <a:xfrm>
            <a:off x="10560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57216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4"/>
          <p:cNvSpPr>
            <a:spLocks noGrp="1"/>
          </p:cNvSpPr>
          <p:nvPr>
            <p:ph type="dt" sz="half" idx="10"/>
          </p:nvPr>
        </p:nvSpPr>
        <p:spPr/>
        <p:txBody>
          <a:bodyPr/>
          <a:lstStyle/>
          <a:p>
            <a:fld id="{E1B7F9E5-C81E-4527-A560-F314E3B0003E}" type="datetime1">
              <a:rPr lang="sv-SE" smtClean="0"/>
              <a:t>2025-09-01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8F7E9002-D855-43F4-991A-603A4AECD970}"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p:spPr>
        <p:txBody>
          <a:bodyPr anchor="t" anchorCtr="0"/>
          <a:lstStyle>
            <a:lvl1pPr>
              <a:defRPr/>
            </a:lvl1pPr>
          </a:lstStyle>
          <a:p>
            <a:r>
              <a:rPr lang="sv-SE" dirty="0"/>
              <a:t>Klicka här för att ändra format</a:t>
            </a:r>
          </a:p>
        </p:txBody>
      </p:sp>
      <p:sp>
        <p:nvSpPr>
          <p:cNvPr id="4" name="Platshållare för innehåll 3"/>
          <p:cNvSpPr>
            <a:spLocks noGrp="1"/>
          </p:cNvSpPr>
          <p:nvPr>
            <p:ph sz="half" idx="2"/>
          </p:nvPr>
        </p:nvSpPr>
        <p:spPr>
          <a:xfrm>
            <a:off x="1056000" y="2808000"/>
            <a:ext cx="62544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fem13,</a:t>
            </a:r>
          </a:p>
        </p:txBody>
      </p:sp>
      <p:sp>
        <p:nvSpPr>
          <p:cNvPr id="6" name="Platshållare för innehåll 5"/>
          <p:cNvSpPr>
            <a:spLocks noGrp="1"/>
          </p:cNvSpPr>
          <p:nvPr>
            <p:ph sz="quarter" idx="4"/>
          </p:nvPr>
        </p:nvSpPr>
        <p:spPr>
          <a:xfrm>
            <a:off x="7492800" y="1962000"/>
            <a:ext cx="408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p:cNvSpPr>
            <a:spLocks noGrp="1"/>
          </p:cNvSpPr>
          <p:nvPr>
            <p:ph type="dt" sz="half" idx="10"/>
          </p:nvPr>
        </p:nvSpPr>
        <p:spPr/>
        <p:txBody>
          <a:bodyPr/>
          <a:lstStyle/>
          <a:p>
            <a:fld id="{D865C530-A1AC-4684-A34D-4AE7DC7A963C}" type="datetime1">
              <a:rPr lang="sv-SE" smtClean="0"/>
              <a:t>2025-09-01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2EA1873-68E3-479D-BEA7-5EF082C6DA68}"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43468B36-6680-4FE4-9F0A-D7476A8176A5}" type="datetime1">
              <a:rPr lang="sv-SE" smtClean="0"/>
              <a:t>2025-09-01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8" name="Picture 9" descr="SU_PPT_olivkvist"/>
          <p:cNvPicPr>
            <a:picLocks noChangeAspect="1" noChangeArrowheads="1"/>
          </p:cNvPicPr>
          <p:nvPr userDrawn="1"/>
        </p:nvPicPr>
        <p:blipFill>
          <a:blip r:embed="rId2" cstate="print"/>
          <a:srcRect l="1746"/>
          <a:stretch>
            <a:fillRect/>
          </a:stretch>
        </p:blipFill>
        <p:spPr bwMode="auto">
          <a:xfrm>
            <a:off x="1588" y="317500"/>
            <a:ext cx="6881812" cy="6540500"/>
          </a:xfrm>
          <a:prstGeom prst="rect">
            <a:avLst/>
          </a:prstGeom>
          <a:noFill/>
        </p:spPr>
      </p:pic>
      <p:sp>
        <p:nvSpPr>
          <p:cNvPr id="2" name="Rubrik 1"/>
          <p:cNvSpPr>
            <a:spLocks noGrp="1"/>
          </p:cNvSpPr>
          <p:nvPr>
            <p:ph type="ctrTitle"/>
          </p:nvPr>
        </p:nvSpPr>
        <p:spPr>
          <a:xfrm>
            <a:off x="1344000" y="2437200"/>
            <a:ext cx="88416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dirty="0"/>
              <a:t>Klicka här för att ändra format</a:t>
            </a:r>
          </a:p>
        </p:txBody>
      </p:sp>
      <p:sp>
        <p:nvSpPr>
          <p:cNvPr id="3" name="Underrubrik 2"/>
          <p:cNvSpPr>
            <a:spLocks noGrp="1"/>
          </p:cNvSpPr>
          <p:nvPr>
            <p:ph type="subTitle" idx="1"/>
          </p:nvPr>
        </p:nvSpPr>
        <p:spPr>
          <a:xfrm>
            <a:off x="1344000" y="3859200"/>
            <a:ext cx="88416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a:xfrm>
            <a:off x="1041600" y="6152400"/>
            <a:ext cx="1497600" cy="280800"/>
          </a:xfrm>
        </p:spPr>
        <p:txBody>
          <a:bodyPr/>
          <a:lstStyle/>
          <a:p>
            <a:fld id="{B3F3BCEA-76C0-403B-9865-90DB6E6EB1A8}" type="datetime1">
              <a:rPr lang="sv-SE" smtClean="0"/>
              <a:t>2025-09-01</a:t>
            </a:fld>
            <a:endParaRPr lang="sv-SE"/>
          </a:p>
        </p:txBody>
      </p:sp>
      <p:sp>
        <p:nvSpPr>
          <p:cNvPr id="5" name="Platshållare för sidfot 4"/>
          <p:cNvSpPr>
            <a:spLocks noGrp="1"/>
          </p:cNvSpPr>
          <p:nvPr>
            <p:ph type="ftr" sz="quarter" idx="11"/>
          </p:nvPr>
        </p:nvSpPr>
        <p:spPr>
          <a:xfrm>
            <a:off x="2582400" y="6152400"/>
            <a:ext cx="5990400" cy="280800"/>
          </a:xfrm>
        </p:spPr>
        <p:txBody>
          <a:bodyPr/>
          <a:lstStyle/>
          <a:p>
            <a:endParaRPr lang="sv-SE" dirty="0"/>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a:t>
            </a:fld>
            <a:endParaRPr lang="sv-S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D9AF120-9AD7-4009-887F-D760CFF40A79}"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sz="half" idx="1"/>
          </p:nvPr>
        </p:nvSpPr>
        <p:spPr>
          <a:xfrm>
            <a:off x="10560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57216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4"/>
          <p:cNvSpPr>
            <a:spLocks noGrp="1"/>
          </p:cNvSpPr>
          <p:nvPr>
            <p:ph type="dt" sz="half" idx="10"/>
          </p:nvPr>
        </p:nvSpPr>
        <p:spPr/>
        <p:txBody>
          <a:bodyPr/>
          <a:lstStyle/>
          <a:p>
            <a:fld id="{4D5AB23C-54F5-46E8-B8BC-5E587F2F586C}" type="datetime1">
              <a:rPr lang="sv-SE" smtClean="0"/>
              <a:t>2025-09-01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0424434E-82A1-4C8E-987B-FF2F84623BCD}"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p:spPr>
        <p:txBody>
          <a:bodyPr anchor="t" anchorCtr="0"/>
          <a:lstStyle>
            <a:lvl1pPr>
              <a:defRPr/>
            </a:lvl1pPr>
          </a:lstStyle>
          <a:p>
            <a:r>
              <a:rPr lang="sv-SE" dirty="0"/>
              <a:t>Klicka här för att ändra format</a:t>
            </a:r>
          </a:p>
        </p:txBody>
      </p:sp>
      <p:sp>
        <p:nvSpPr>
          <p:cNvPr id="4" name="Platshållare för innehåll 3"/>
          <p:cNvSpPr>
            <a:spLocks noGrp="1"/>
          </p:cNvSpPr>
          <p:nvPr>
            <p:ph sz="half" idx="2"/>
          </p:nvPr>
        </p:nvSpPr>
        <p:spPr>
          <a:xfrm>
            <a:off x="1056000" y="2808000"/>
            <a:ext cx="62544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fem13,</a:t>
            </a:r>
          </a:p>
        </p:txBody>
      </p:sp>
      <p:sp>
        <p:nvSpPr>
          <p:cNvPr id="6" name="Platshållare för innehåll 5"/>
          <p:cNvSpPr>
            <a:spLocks noGrp="1"/>
          </p:cNvSpPr>
          <p:nvPr>
            <p:ph sz="quarter" idx="4"/>
          </p:nvPr>
        </p:nvSpPr>
        <p:spPr>
          <a:xfrm>
            <a:off x="7492800" y="1962000"/>
            <a:ext cx="408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p:cNvSpPr>
            <a:spLocks noGrp="1"/>
          </p:cNvSpPr>
          <p:nvPr>
            <p:ph type="dt" sz="half" idx="10"/>
          </p:nvPr>
        </p:nvSpPr>
        <p:spPr/>
        <p:txBody>
          <a:bodyPr/>
          <a:lstStyle/>
          <a:p>
            <a:fld id="{61CE3ACA-304E-47CA-BADE-8DB25E881951}" type="datetime1">
              <a:rPr lang="sv-SE" smtClean="0"/>
              <a:t>2025-09-01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FFE4B05C-171D-4208-8529-8979A178D615}"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1BD0D5A-0320-44D2-9FFA-0CE4F26D6A5A}" type="datetime1">
              <a:rPr lang="sv-SE" smtClean="0"/>
              <a:t>2025-09-01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9" name="Bildobjekt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2773" y="1772816"/>
            <a:ext cx="8072440" cy="5505881"/>
          </a:xfrm>
          <a:prstGeom prst="rect">
            <a:avLst/>
          </a:prstGeom>
        </p:spPr>
      </p:pic>
      <p:sp>
        <p:nvSpPr>
          <p:cNvPr id="2" name="Rubrik 1"/>
          <p:cNvSpPr>
            <a:spLocks noGrp="1"/>
          </p:cNvSpPr>
          <p:nvPr>
            <p:ph type="ctrTitle"/>
          </p:nvPr>
        </p:nvSpPr>
        <p:spPr>
          <a:xfrm>
            <a:off x="1344000" y="2437200"/>
            <a:ext cx="88416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dirty="0"/>
              <a:t>Klicka här för att ändra format</a:t>
            </a:r>
          </a:p>
        </p:txBody>
      </p:sp>
      <p:sp>
        <p:nvSpPr>
          <p:cNvPr id="3" name="Underrubrik 2"/>
          <p:cNvSpPr>
            <a:spLocks noGrp="1"/>
          </p:cNvSpPr>
          <p:nvPr>
            <p:ph type="subTitle" idx="1"/>
          </p:nvPr>
        </p:nvSpPr>
        <p:spPr>
          <a:xfrm>
            <a:off x="1344000" y="3859200"/>
            <a:ext cx="8841600" cy="1166400"/>
          </a:xfrm>
        </p:spPr>
        <p:txBody>
          <a:bodyPr>
            <a:normAutofit/>
          </a:bodyPr>
          <a:lstStyle>
            <a:lvl1pPr marL="0" indent="0" algn="l">
              <a:lnSpc>
                <a:spcPts val="2900"/>
              </a:lnSpc>
              <a:spcBef>
                <a:spcPts val="480"/>
              </a:spcBef>
              <a:buNone/>
              <a:defRPr sz="2000">
                <a:solidFill>
                  <a:schemeClr val="bg1"/>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a:xfrm>
            <a:off x="1041600" y="6152400"/>
            <a:ext cx="1497600" cy="280800"/>
          </a:xfrm>
        </p:spPr>
        <p:txBody>
          <a:bodyPr/>
          <a:lstStyle/>
          <a:p>
            <a:fld id="{35DC4A5C-A943-42EA-A740-10613BB4E58E}" type="datetime1">
              <a:rPr lang="sv-SE" smtClean="0"/>
              <a:t>2025-09-01</a:t>
            </a:fld>
            <a:endParaRPr lang="sv-SE"/>
          </a:p>
        </p:txBody>
      </p:sp>
      <p:sp>
        <p:nvSpPr>
          <p:cNvPr id="5" name="Platshållare för sidfot 4"/>
          <p:cNvSpPr>
            <a:spLocks noGrp="1"/>
          </p:cNvSpPr>
          <p:nvPr>
            <p:ph type="ftr" sz="quarter" idx="11"/>
          </p:nvPr>
        </p:nvSpPr>
        <p:spPr>
          <a:xfrm>
            <a:off x="2582400" y="6152400"/>
            <a:ext cx="5990400" cy="280800"/>
          </a:xfrm>
        </p:spPr>
        <p:txBody>
          <a:bodyPr/>
          <a:lstStyle/>
          <a:p>
            <a:endParaRPr lang="sv-SE" dirty="0"/>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4102256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C4193BA0-332C-4B1C-8982-94D6E09BC2B7}"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2502178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sz="half" idx="1"/>
          </p:nvPr>
        </p:nvSpPr>
        <p:spPr>
          <a:xfrm>
            <a:off x="10560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57216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4"/>
          <p:cNvSpPr>
            <a:spLocks noGrp="1"/>
          </p:cNvSpPr>
          <p:nvPr>
            <p:ph type="dt" sz="half" idx="10"/>
          </p:nvPr>
        </p:nvSpPr>
        <p:spPr/>
        <p:txBody>
          <a:bodyPr/>
          <a:lstStyle/>
          <a:p>
            <a:fld id="{5F5F7D4B-65D4-4CBA-ABFB-A62C928C3BB0}" type="datetime1">
              <a:rPr lang="sv-SE" smtClean="0"/>
              <a:t>2025-09-01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5989275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FECA7A40-D915-4255-A0BA-41F87C7ACD7E}"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40865103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p:spPr>
        <p:txBody>
          <a:bodyPr anchor="t" anchorCtr="0"/>
          <a:lstStyle>
            <a:lvl1pPr>
              <a:defRPr/>
            </a:lvl1pPr>
          </a:lstStyle>
          <a:p>
            <a:r>
              <a:rPr lang="sv-SE" dirty="0"/>
              <a:t>Klicka här för att ändra format</a:t>
            </a:r>
          </a:p>
        </p:txBody>
      </p:sp>
      <p:sp>
        <p:nvSpPr>
          <p:cNvPr id="4" name="Platshållare för innehåll 3"/>
          <p:cNvSpPr>
            <a:spLocks noGrp="1"/>
          </p:cNvSpPr>
          <p:nvPr>
            <p:ph sz="half" idx="2"/>
          </p:nvPr>
        </p:nvSpPr>
        <p:spPr>
          <a:xfrm>
            <a:off x="1056000" y="2808000"/>
            <a:ext cx="62544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fem13,</a:t>
            </a:r>
          </a:p>
        </p:txBody>
      </p:sp>
      <p:sp>
        <p:nvSpPr>
          <p:cNvPr id="6" name="Platshållare för innehåll 5"/>
          <p:cNvSpPr>
            <a:spLocks noGrp="1"/>
          </p:cNvSpPr>
          <p:nvPr>
            <p:ph sz="quarter" idx="4"/>
          </p:nvPr>
        </p:nvSpPr>
        <p:spPr>
          <a:xfrm>
            <a:off x="7492800" y="1962000"/>
            <a:ext cx="408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p:cNvSpPr>
            <a:spLocks noGrp="1"/>
          </p:cNvSpPr>
          <p:nvPr>
            <p:ph type="dt" sz="half" idx="10"/>
          </p:nvPr>
        </p:nvSpPr>
        <p:spPr/>
        <p:txBody>
          <a:bodyPr/>
          <a:lstStyle/>
          <a:p>
            <a:fld id="{EB1026CE-2B53-4622-89D2-16BF3FDD72C4}" type="datetime1">
              <a:rPr lang="sv-SE" smtClean="0"/>
              <a:t>2025-09-01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6187156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E02A6435-1A1C-4481-8E54-1CF50BF16D58}"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3087732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9C5193C-B96E-41B3-B1C4-B6D8906B4262}" type="datetime1">
              <a:rPr lang="sv-SE" smtClean="0"/>
              <a:t>2025-09-01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6309582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8" name="Bildobjekt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600" y="2204864"/>
            <a:ext cx="6551407" cy="4808311"/>
          </a:xfrm>
          <a:prstGeom prst="rect">
            <a:avLst/>
          </a:prstGeom>
        </p:spPr>
      </p:pic>
      <p:sp>
        <p:nvSpPr>
          <p:cNvPr id="2" name="Rubrik 1"/>
          <p:cNvSpPr>
            <a:spLocks noGrp="1"/>
          </p:cNvSpPr>
          <p:nvPr>
            <p:ph type="ctrTitle"/>
          </p:nvPr>
        </p:nvSpPr>
        <p:spPr>
          <a:xfrm>
            <a:off x="1344000" y="2437200"/>
            <a:ext cx="88416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dirty="0"/>
              <a:t>Klicka här för att ändra format</a:t>
            </a:r>
          </a:p>
        </p:txBody>
      </p:sp>
      <p:sp>
        <p:nvSpPr>
          <p:cNvPr id="3" name="Underrubrik 2"/>
          <p:cNvSpPr>
            <a:spLocks noGrp="1"/>
          </p:cNvSpPr>
          <p:nvPr>
            <p:ph type="subTitle" idx="1"/>
          </p:nvPr>
        </p:nvSpPr>
        <p:spPr>
          <a:xfrm>
            <a:off x="1344000" y="3859200"/>
            <a:ext cx="8841600" cy="1166400"/>
          </a:xfrm>
        </p:spPr>
        <p:txBody>
          <a:bodyPr>
            <a:normAutofit/>
          </a:bodyPr>
          <a:lstStyle>
            <a:lvl1pPr marL="0" indent="0" algn="l">
              <a:lnSpc>
                <a:spcPts val="2900"/>
              </a:lnSpc>
              <a:spcBef>
                <a:spcPts val="480"/>
              </a:spcBef>
              <a:buNone/>
              <a:defRPr sz="2000">
                <a:solidFill>
                  <a:schemeClr val="bg1"/>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a:xfrm>
            <a:off x="1041600" y="6152400"/>
            <a:ext cx="1497600" cy="280800"/>
          </a:xfrm>
        </p:spPr>
        <p:txBody>
          <a:bodyPr/>
          <a:lstStyle/>
          <a:p>
            <a:fld id="{F2B36AD9-4534-487A-8F64-B1009B468BDF}" type="datetime1">
              <a:rPr lang="sv-SE" smtClean="0"/>
              <a:t>2025-09-01</a:t>
            </a:fld>
            <a:endParaRPr lang="sv-SE"/>
          </a:p>
        </p:txBody>
      </p:sp>
      <p:sp>
        <p:nvSpPr>
          <p:cNvPr id="5" name="Platshållare för sidfot 4"/>
          <p:cNvSpPr>
            <a:spLocks noGrp="1"/>
          </p:cNvSpPr>
          <p:nvPr>
            <p:ph type="ftr" sz="quarter" idx="11"/>
          </p:nvPr>
        </p:nvSpPr>
        <p:spPr>
          <a:xfrm>
            <a:off x="2582400" y="6152400"/>
            <a:ext cx="5990400" cy="280800"/>
          </a:xfrm>
        </p:spPr>
        <p:txBody>
          <a:bodyPr/>
          <a:lstStyle/>
          <a:p>
            <a:endParaRPr lang="sv-SE" dirty="0"/>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41022567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D258A119-D706-4405-8BF7-276B6183F90B}"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2502178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sz="half" idx="1"/>
          </p:nvPr>
        </p:nvSpPr>
        <p:spPr>
          <a:xfrm>
            <a:off x="10560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57216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4"/>
          <p:cNvSpPr>
            <a:spLocks noGrp="1"/>
          </p:cNvSpPr>
          <p:nvPr>
            <p:ph type="dt" sz="half" idx="10"/>
          </p:nvPr>
        </p:nvSpPr>
        <p:spPr/>
        <p:txBody>
          <a:bodyPr/>
          <a:lstStyle/>
          <a:p>
            <a:fld id="{D004AA7C-D357-4006-AE56-53E5996995D2}" type="datetime1">
              <a:rPr lang="sv-SE" smtClean="0"/>
              <a:t>2025-09-01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5989275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89B000BA-0864-4CF1-AFCA-143FA0DE0380}"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40865103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p:spPr>
        <p:txBody>
          <a:bodyPr anchor="t" anchorCtr="0"/>
          <a:lstStyle>
            <a:lvl1pPr>
              <a:defRPr/>
            </a:lvl1pPr>
          </a:lstStyle>
          <a:p>
            <a:r>
              <a:rPr lang="sv-SE" dirty="0"/>
              <a:t>Klicka här för att ändra format</a:t>
            </a:r>
          </a:p>
        </p:txBody>
      </p:sp>
      <p:sp>
        <p:nvSpPr>
          <p:cNvPr id="4" name="Platshållare för innehåll 3"/>
          <p:cNvSpPr>
            <a:spLocks noGrp="1"/>
          </p:cNvSpPr>
          <p:nvPr>
            <p:ph sz="half" idx="2"/>
          </p:nvPr>
        </p:nvSpPr>
        <p:spPr>
          <a:xfrm>
            <a:off x="1056000" y="2808000"/>
            <a:ext cx="62544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fem13,</a:t>
            </a:r>
          </a:p>
        </p:txBody>
      </p:sp>
      <p:sp>
        <p:nvSpPr>
          <p:cNvPr id="6" name="Platshållare för innehåll 5"/>
          <p:cNvSpPr>
            <a:spLocks noGrp="1"/>
          </p:cNvSpPr>
          <p:nvPr>
            <p:ph sz="quarter" idx="4"/>
          </p:nvPr>
        </p:nvSpPr>
        <p:spPr>
          <a:xfrm>
            <a:off x="7492800" y="1962000"/>
            <a:ext cx="408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p:cNvSpPr>
            <a:spLocks noGrp="1"/>
          </p:cNvSpPr>
          <p:nvPr>
            <p:ph type="dt" sz="half" idx="10"/>
          </p:nvPr>
        </p:nvSpPr>
        <p:spPr/>
        <p:txBody>
          <a:bodyPr/>
          <a:lstStyle/>
          <a:p>
            <a:fld id="{A7856A7F-030A-46DF-887E-29520F5FB770}" type="datetime1">
              <a:rPr lang="sv-SE" smtClean="0"/>
              <a:t>2025-09-01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6187156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8CF01D8C-AF9F-414F-A263-E77CA49225BF}"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3087732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E155F3B-F799-412B-BF2C-2C8AF40A4417}" type="datetime1">
              <a:rPr lang="sv-SE" smtClean="0"/>
              <a:t>2025-09-01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6309582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8" name="Bildobjekt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600" y="292100"/>
            <a:ext cx="7720046" cy="7137400"/>
          </a:xfrm>
          <a:prstGeom prst="rect">
            <a:avLst/>
          </a:prstGeom>
        </p:spPr>
      </p:pic>
      <p:sp>
        <p:nvSpPr>
          <p:cNvPr id="2" name="Rubrik 1"/>
          <p:cNvSpPr>
            <a:spLocks noGrp="1"/>
          </p:cNvSpPr>
          <p:nvPr>
            <p:ph type="ctrTitle"/>
          </p:nvPr>
        </p:nvSpPr>
        <p:spPr>
          <a:xfrm>
            <a:off x="1344000" y="2437200"/>
            <a:ext cx="88416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dirty="0"/>
              <a:t>Klicka här för att ändra format</a:t>
            </a:r>
          </a:p>
        </p:txBody>
      </p:sp>
      <p:sp>
        <p:nvSpPr>
          <p:cNvPr id="3" name="Underrubrik 2"/>
          <p:cNvSpPr>
            <a:spLocks noGrp="1"/>
          </p:cNvSpPr>
          <p:nvPr>
            <p:ph type="subTitle" idx="1"/>
          </p:nvPr>
        </p:nvSpPr>
        <p:spPr>
          <a:xfrm>
            <a:off x="1344000" y="3859200"/>
            <a:ext cx="8841600" cy="1166400"/>
          </a:xfrm>
        </p:spPr>
        <p:txBody>
          <a:bodyPr>
            <a:normAutofit/>
          </a:bodyPr>
          <a:lstStyle>
            <a:lvl1pPr marL="0" indent="0" algn="l">
              <a:lnSpc>
                <a:spcPts val="2900"/>
              </a:lnSpc>
              <a:spcBef>
                <a:spcPts val="480"/>
              </a:spcBef>
              <a:buNone/>
              <a:defRPr sz="2000">
                <a:solidFill>
                  <a:schemeClr val="bg1"/>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a:xfrm>
            <a:off x="1041600" y="6152400"/>
            <a:ext cx="1497600" cy="280800"/>
          </a:xfrm>
        </p:spPr>
        <p:txBody>
          <a:bodyPr/>
          <a:lstStyle/>
          <a:p>
            <a:fld id="{7B9DC77A-8E86-4F9C-BEF8-79739BEA2FC9}" type="datetime1">
              <a:rPr lang="sv-SE" smtClean="0"/>
              <a:t>2025-09-01</a:t>
            </a:fld>
            <a:endParaRPr lang="sv-SE"/>
          </a:p>
        </p:txBody>
      </p:sp>
      <p:sp>
        <p:nvSpPr>
          <p:cNvPr id="5" name="Platshållare för sidfot 4"/>
          <p:cNvSpPr>
            <a:spLocks noGrp="1"/>
          </p:cNvSpPr>
          <p:nvPr>
            <p:ph type="ftr" sz="quarter" idx="11"/>
          </p:nvPr>
        </p:nvSpPr>
        <p:spPr>
          <a:xfrm>
            <a:off x="2582400" y="6152400"/>
            <a:ext cx="5990400" cy="280800"/>
          </a:xfrm>
        </p:spPr>
        <p:txBody>
          <a:bodyPr/>
          <a:lstStyle/>
          <a:p>
            <a:endParaRPr lang="sv-SE" dirty="0"/>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41022567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2EA45F55-A217-4C05-918A-31AFC723D000}"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2502178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sz="half" idx="1"/>
          </p:nvPr>
        </p:nvSpPr>
        <p:spPr>
          <a:xfrm>
            <a:off x="10560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57216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4"/>
          <p:cNvSpPr>
            <a:spLocks noGrp="1"/>
          </p:cNvSpPr>
          <p:nvPr>
            <p:ph type="dt" sz="half" idx="10"/>
          </p:nvPr>
        </p:nvSpPr>
        <p:spPr/>
        <p:txBody>
          <a:bodyPr/>
          <a:lstStyle/>
          <a:p>
            <a:fld id="{978F461D-408A-4EA1-9C1E-EA010E3E28D3}" type="datetime1">
              <a:rPr lang="sv-SE" smtClean="0"/>
              <a:t>2025-09-01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5989275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3017A041-C575-4A5C-9958-6198861B73D2}"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40865103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p:spPr>
        <p:txBody>
          <a:bodyPr anchor="t" anchorCtr="0"/>
          <a:lstStyle>
            <a:lvl1pPr>
              <a:defRPr/>
            </a:lvl1pPr>
          </a:lstStyle>
          <a:p>
            <a:r>
              <a:rPr lang="sv-SE" dirty="0"/>
              <a:t>Klicka här för att ändra format</a:t>
            </a:r>
          </a:p>
        </p:txBody>
      </p:sp>
      <p:sp>
        <p:nvSpPr>
          <p:cNvPr id="4" name="Platshållare för innehåll 3"/>
          <p:cNvSpPr>
            <a:spLocks noGrp="1"/>
          </p:cNvSpPr>
          <p:nvPr>
            <p:ph sz="half" idx="2"/>
          </p:nvPr>
        </p:nvSpPr>
        <p:spPr>
          <a:xfrm>
            <a:off x="1056000" y="2808000"/>
            <a:ext cx="62544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fem13,</a:t>
            </a:r>
          </a:p>
        </p:txBody>
      </p:sp>
      <p:sp>
        <p:nvSpPr>
          <p:cNvPr id="6" name="Platshållare för innehåll 5"/>
          <p:cNvSpPr>
            <a:spLocks noGrp="1"/>
          </p:cNvSpPr>
          <p:nvPr>
            <p:ph sz="quarter" idx="4"/>
          </p:nvPr>
        </p:nvSpPr>
        <p:spPr>
          <a:xfrm>
            <a:off x="7492800" y="1962000"/>
            <a:ext cx="408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p:cNvSpPr>
            <a:spLocks noGrp="1"/>
          </p:cNvSpPr>
          <p:nvPr>
            <p:ph type="dt" sz="half" idx="10"/>
          </p:nvPr>
        </p:nvSpPr>
        <p:spPr/>
        <p:txBody>
          <a:bodyPr/>
          <a:lstStyle/>
          <a:p>
            <a:fld id="{30585DE6-B835-4F00-9F05-CC79AD73CA47}" type="datetime1">
              <a:rPr lang="sv-SE" smtClean="0"/>
              <a:t>2025-09-01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618715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A4E9EBFB-B564-496F-AA1B-E6044143B8D7}" type="datetime1">
              <a:rPr lang="sv-SE" smtClean="0"/>
              <a:t>2025-09-01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3087732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8F24457-BFC1-409C-A211-9BEAECB68509}" type="datetime1">
              <a:rPr lang="sv-SE" smtClean="0"/>
              <a:t>2025-09-01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6309582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9" name="Bildobjekt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4800" y="292100"/>
            <a:ext cx="10293395" cy="7137400"/>
          </a:xfrm>
          <a:prstGeom prst="rect">
            <a:avLst/>
          </a:prstGeom>
        </p:spPr>
      </p:pic>
      <p:sp>
        <p:nvSpPr>
          <p:cNvPr id="2" name="Rubrik 1"/>
          <p:cNvSpPr>
            <a:spLocks noGrp="1"/>
          </p:cNvSpPr>
          <p:nvPr>
            <p:ph type="ctrTitle"/>
          </p:nvPr>
        </p:nvSpPr>
        <p:spPr>
          <a:xfrm>
            <a:off x="1344000" y="2437200"/>
            <a:ext cx="88416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dirty="0"/>
              <a:t>Klicka här för att ändra format</a:t>
            </a:r>
          </a:p>
        </p:txBody>
      </p:sp>
      <p:sp>
        <p:nvSpPr>
          <p:cNvPr id="3" name="Underrubrik 2"/>
          <p:cNvSpPr>
            <a:spLocks noGrp="1"/>
          </p:cNvSpPr>
          <p:nvPr>
            <p:ph type="subTitle" idx="1"/>
          </p:nvPr>
        </p:nvSpPr>
        <p:spPr>
          <a:xfrm>
            <a:off x="1344000" y="3859200"/>
            <a:ext cx="8841600" cy="1166400"/>
          </a:xfrm>
        </p:spPr>
        <p:txBody>
          <a:bodyPr>
            <a:normAutofit/>
          </a:bodyPr>
          <a:lstStyle>
            <a:lvl1pPr marL="0" indent="0" algn="l">
              <a:lnSpc>
                <a:spcPts val="2900"/>
              </a:lnSpc>
              <a:spcBef>
                <a:spcPts val="480"/>
              </a:spcBef>
              <a:buNone/>
              <a:defRPr sz="2000">
                <a:solidFill>
                  <a:schemeClr val="bg1"/>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a:xfrm>
            <a:off x="1041600" y="6152400"/>
            <a:ext cx="1497600" cy="280800"/>
          </a:xfrm>
        </p:spPr>
        <p:txBody>
          <a:bodyPr/>
          <a:lstStyle/>
          <a:p>
            <a:fld id="{D710EA90-21AA-4DAE-8BB3-7AE26694224B}" type="datetime1">
              <a:rPr lang="sv-SE" smtClean="0"/>
              <a:pPr/>
              <a:t>2025-09-01</a:t>
            </a:fld>
            <a:endParaRPr lang="sv-SE"/>
          </a:p>
        </p:txBody>
      </p:sp>
      <p:sp>
        <p:nvSpPr>
          <p:cNvPr id="5" name="Platshållare för sidfot 4"/>
          <p:cNvSpPr>
            <a:spLocks noGrp="1"/>
          </p:cNvSpPr>
          <p:nvPr>
            <p:ph type="ftr" sz="quarter" idx="11"/>
          </p:nvPr>
        </p:nvSpPr>
        <p:spPr>
          <a:xfrm>
            <a:off x="2582400" y="6152400"/>
            <a:ext cx="5990400" cy="280800"/>
          </a:xfrm>
        </p:spPr>
        <p:txBody>
          <a:bodyPr/>
          <a:lstStyle/>
          <a:p>
            <a:r>
              <a:rPr lang="sv-SE" dirty="0"/>
              <a:t>/Namn </a:t>
            </a:r>
            <a:r>
              <a:rPr lang="sv-SE" dirty="0" err="1"/>
              <a:t>Namn</a:t>
            </a:r>
            <a:r>
              <a:rPr lang="sv-SE" dirty="0"/>
              <a:t>, Institution eller liknande</a:t>
            </a:r>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9506393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476C8F79-A4A9-4F8B-A48F-5AFFABFA086B}" type="datetime1">
              <a:rPr lang="sv-SE" smtClean="0"/>
              <a:pPr/>
              <a:t>2025-09-01</a:t>
            </a:fld>
            <a:endParaRPr lang="sv-SE"/>
          </a:p>
        </p:txBody>
      </p:sp>
      <p:sp>
        <p:nvSpPr>
          <p:cNvPr id="5" name="Platshållare för sidfot 4"/>
          <p:cNvSpPr>
            <a:spLocks noGrp="1"/>
          </p:cNvSpPr>
          <p:nvPr>
            <p:ph type="ftr" sz="quarter" idx="11"/>
          </p:nvPr>
        </p:nvSpPr>
        <p:spPr/>
        <p:txBody>
          <a:bodyPr/>
          <a:lstStyle/>
          <a:p>
            <a:r>
              <a:rPr lang="sv-SE"/>
              <a:t>/Namn Namn, Institution eller liknande</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5131556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sz="half" idx="1"/>
          </p:nvPr>
        </p:nvSpPr>
        <p:spPr>
          <a:xfrm>
            <a:off x="10560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57216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4"/>
          <p:cNvSpPr>
            <a:spLocks noGrp="1"/>
          </p:cNvSpPr>
          <p:nvPr>
            <p:ph type="dt" sz="half" idx="10"/>
          </p:nvPr>
        </p:nvSpPr>
        <p:spPr/>
        <p:txBody>
          <a:bodyPr/>
          <a:lstStyle/>
          <a:p>
            <a:fld id="{BD256BB8-5A3C-4E54-AD8D-7B826A810964}" type="datetime1">
              <a:rPr lang="sv-SE" smtClean="0"/>
              <a:pPr/>
              <a:t>2025-09-01</a:t>
            </a:fld>
            <a:endParaRPr lang="sv-SE"/>
          </a:p>
        </p:txBody>
      </p:sp>
      <p:sp>
        <p:nvSpPr>
          <p:cNvPr id="6" name="Platshållare för sidfot 5"/>
          <p:cNvSpPr>
            <a:spLocks noGrp="1"/>
          </p:cNvSpPr>
          <p:nvPr>
            <p:ph type="ftr" sz="quarter" idx="11"/>
          </p:nvPr>
        </p:nvSpPr>
        <p:spPr/>
        <p:txBody>
          <a:bodyPr/>
          <a:lstStyle/>
          <a:p>
            <a:r>
              <a:rPr lang="sv-SE"/>
              <a:t>/Namn Namn, Institution eller liknande</a:t>
            </a:r>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41926532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dirty="0"/>
              <a:t>Klicka här för att ändra format</a:t>
            </a:r>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B8BC306C-03C6-41F8-B07C-45CCF9498CFA}" type="datetime1">
              <a:rPr lang="sv-SE" smtClean="0"/>
              <a:pPr/>
              <a:t>2025-09-01</a:t>
            </a:fld>
            <a:endParaRPr lang="sv-SE"/>
          </a:p>
        </p:txBody>
      </p:sp>
      <p:sp>
        <p:nvSpPr>
          <p:cNvPr id="5" name="Platshållare för sidfot 4"/>
          <p:cNvSpPr>
            <a:spLocks noGrp="1"/>
          </p:cNvSpPr>
          <p:nvPr>
            <p:ph type="ftr" sz="quarter" idx="11"/>
          </p:nvPr>
        </p:nvSpPr>
        <p:spPr/>
        <p:txBody>
          <a:bodyPr/>
          <a:lstStyle/>
          <a:p>
            <a:r>
              <a:rPr lang="sv-SE"/>
              <a:t>/Namn Namn, Institution eller liknande</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7537890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p:spPr>
        <p:txBody>
          <a:bodyPr anchor="t" anchorCtr="0"/>
          <a:lstStyle>
            <a:lvl1pPr>
              <a:defRPr/>
            </a:lvl1pPr>
          </a:lstStyle>
          <a:p>
            <a:r>
              <a:rPr lang="sv-SE" dirty="0"/>
              <a:t>Klicka här för att ändra format</a:t>
            </a:r>
          </a:p>
        </p:txBody>
      </p:sp>
      <p:sp>
        <p:nvSpPr>
          <p:cNvPr id="4" name="Platshållare för innehåll 3"/>
          <p:cNvSpPr>
            <a:spLocks noGrp="1"/>
          </p:cNvSpPr>
          <p:nvPr>
            <p:ph sz="half" idx="2"/>
          </p:nvPr>
        </p:nvSpPr>
        <p:spPr>
          <a:xfrm>
            <a:off x="1056000" y="2808000"/>
            <a:ext cx="6254400" cy="3214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fem13,</a:t>
            </a:r>
          </a:p>
        </p:txBody>
      </p:sp>
      <p:sp>
        <p:nvSpPr>
          <p:cNvPr id="6" name="Platshållare för innehåll 5"/>
          <p:cNvSpPr>
            <a:spLocks noGrp="1"/>
          </p:cNvSpPr>
          <p:nvPr>
            <p:ph sz="quarter" idx="4"/>
          </p:nvPr>
        </p:nvSpPr>
        <p:spPr>
          <a:xfrm>
            <a:off x="7492800" y="1962000"/>
            <a:ext cx="4080000" cy="4060800"/>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p:cNvSpPr>
            <a:spLocks noGrp="1"/>
          </p:cNvSpPr>
          <p:nvPr>
            <p:ph type="dt" sz="half" idx="10"/>
          </p:nvPr>
        </p:nvSpPr>
        <p:spPr/>
        <p:txBody>
          <a:bodyPr/>
          <a:lstStyle/>
          <a:p>
            <a:fld id="{00537F09-3DF1-437A-A6C4-75F622161507}" type="datetime1">
              <a:rPr lang="sv-SE" smtClean="0"/>
              <a:pPr/>
              <a:t>2025-09-01</a:t>
            </a:fld>
            <a:endParaRPr lang="sv-SE"/>
          </a:p>
        </p:txBody>
      </p:sp>
      <p:sp>
        <p:nvSpPr>
          <p:cNvPr id="8" name="Platshållare för sidfot 7"/>
          <p:cNvSpPr>
            <a:spLocks noGrp="1"/>
          </p:cNvSpPr>
          <p:nvPr>
            <p:ph type="ftr" sz="quarter" idx="11"/>
          </p:nvPr>
        </p:nvSpPr>
        <p:spPr/>
        <p:txBody>
          <a:bodyPr/>
          <a:lstStyle/>
          <a:p>
            <a:r>
              <a:rPr lang="sv-SE"/>
              <a:t>/Namn Namn, Institution eller liknande</a:t>
            </a:r>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4206798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DE61BB14-BFD6-41F3-A704-D980D88BEC4E}" type="datetime1">
              <a:rPr lang="sv-SE" smtClean="0"/>
              <a:pPr/>
              <a:t>2025-09-01</a:t>
            </a:fld>
            <a:endParaRPr lang="sv-SE"/>
          </a:p>
        </p:txBody>
      </p:sp>
      <p:sp>
        <p:nvSpPr>
          <p:cNvPr id="5" name="Platshållare för sidfot 4"/>
          <p:cNvSpPr>
            <a:spLocks noGrp="1"/>
          </p:cNvSpPr>
          <p:nvPr>
            <p:ph type="ftr" sz="quarter" idx="11"/>
          </p:nvPr>
        </p:nvSpPr>
        <p:spPr/>
        <p:txBody>
          <a:bodyPr/>
          <a:lstStyle/>
          <a:p>
            <a:r>
              <a:rPr lang="sv-SE"/>
              <a:t>/Namn Namn, Institution eller liknande</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2714342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66306B6-E1C0-4F22-84F1-7E36BCD05232}" type="datetime1">
              <a:rPr lang="sv-SE" smtClean="0"/>
              <a:pPr/>
              <a:t>2025-09-01</a:t>
            </a:fld>
            <a:endParaRPr lang="sv-SE"/>
          </a:p>
        </p:txBody>
      </p:sp>
      <p:sp>
        <p:nvSpPr>
          <p:cNvPr id="3" name="Platshållare för sidfot 2"/>
          <p:cNvSpPr>
            <a:spLocks noGrp="1"/>
          </p:cNvSpPr>
          <p:nvPr>
            <p:ph type="ftr" sz="quarter" idx="11"/>
          </p:nvPr>
        </p:nvSpPr>
        <p:spPr/>
        <p:txBody>
          <a:bodyPr/>
          <a:lstStyle/>
          <a:p>
            <a:r>
              <a:rPr lang="sv-SE"/>
              <a:t>/Namn Namn, Institution eller liknande</a:t>
            </a:r>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4253060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8" name="Picture 2" descr="SU_PPT_eld"/>
          <p:cNvPicPr>
            <a:picLocks noChangeAspect="1" noChangeArrowheads="1"/>
          </p:cNvPicPr>
          <p:nvPr userDrawn="1"/>
        </p:nvPicPr>
        <p:blipFill>
          <a:blip r:embed="rId2" cstate="print"/>
          <a:srcRect l="4988" t="-362"/>
          <a:stretch>
            <a:fillRect/>
          </a:stretch>
        </p:blipFill>
        <p:spPr bwMode="auto">
          <a:xfrm>
            <a:off x="0" y="1571625"/>
            <a:ext cx="7258050" cy="5286375"/>
          </a:xfrm>
          <a:prstGeom prst="rect">
            <a:avLst/>
          </a:prstGeom>
          <a:noFill/>
        </p:spPr>
      </p:pic>
      <p:sp>
        <p:nvSpPr>
          <p:cNvPr id="2" name="Rubrik 1"/>
          <p:cNvSpPr>
            <a:spLocks noGrp="1"/>
          </p:cNvSpPr>
          <p:nvPr>
            <p:ph type="ctrTitle"/>
          </p:nvPr>
        </p:nvSpPr>
        <p:spPr>
          <a:xfrm>
            <a:off x="1344000" y="2437200"/>
            <a:ext cx="8841600" cy="1425600"/>
          </a:xfrm>
        </p:spPr>
        <p:txBody>
          <a:bodyPr lIns="72000" tIns="36000" rIns="72000" bIns="36000" anchor="ctr" anchorCtr="0">
            <a:normAutofit/>
          </a:bodyPr>
          <a:lstStyle>
            <a:lvl1pPr algn="l">
              <a:defRPr sz="4400" b="0">
                <a:latin typeface="Verdana" pitchFamily="34" charset="0"/>
                <a:ea typeface="Verdana" pitchFamily="34" charset="0"/>
                <a:cs typeface="Verdana" pitchFamily="34" charset="0"/>
              </a:defRPr>
            </a:lvl1pPr>
          </a:lstStyle>
          <a:p>
            <a:r>
              <a:rPr lang="sv-SE"/>
              <a:t>Klicka här för att ändra format</a:t>
            </a:r>
            <a:endParaRPr lang="sv-SE" dirty="0"/>
          </a:p>
        </p:txBody>
      </p:sp>
      <p:sp>
        <p:nvSpPr>
          <p:cNvPr id="3" name="Underrubrik 2"/>
          <p:cNvSpPr>
            <a:spLocks noGrp="1"/>
          </p:cNvSpPr>
          <p:nvPr>
            <p:ph type="subTitle" idx="1"/>
          </p:nvPr>
        </p:nvSpPr>
        <p:spPr>
          <a:xfrm>
            <a:off x="1344000" y="3859200"/>
            <a:ext cx="8841600" cy="1166400"/>
          </a:xfrm>
        </p:spPr>
        <p:txBody>
          <a:bodyPr>
            <a:normAutofit/>
          </a:bodyPr>
          <a:lstStyle>
            <a:lvl1pPr marL="0" indent="0" algn="l">
              <a:lnSpc>
                <a:spcPts val="2900"/>
              </a:lnSpc>
              <a:spcBef>
                <a:spcPts val="480"/>
              </a:spcBef>
              <a:buNone/>
              <a:defRPr sz="2000">
                <a:solidFill>
                  <a:schemeClr val="tx2"/>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
        <p:nvSpPr>
          <p:cNvPr id="4" name="Platshållare för datum 3"/>
          <p:cNvSpPr>
            <a:spLocks noGrp="1"/>
          </p:cNvSpPr>
          <p:nvPr>
            <p:ph type="dt" sz="half" idx="10"/>
          </p:nvPr>
        </p:nvSpPr>
        <p:spPr>
          <a:xfrm>
            <a:off x="1041600" y="6152400"/>
            <a:ext cx="1497600" cy="280800"/>
          </a:xfrm>
        </p:spPr>
        <p:txBody>
          <a:bodyPr/>
          <a:lstStyle/>
          <a:p>
            <a:fld id="{BC801ED4-9A26-414A-9836-166B493052E2}" type="datetime1">
              <a:rPr lang="sv-SE" smtClean="0"/>
              <a:pPr/>
              <a:t>2025-09-01</a:t>
            </a:fld>
            <a:endParaRPr lang="sv-SE"/>
          </a:p>
        </p:txBody>
      </p:sp>
      <p:sp>
        <p:nvSpPr>
          <p:cNvPr id="5" name="Platshållare för sidfot 4"/>
          <p:cNvSpPr>
            <a:spLocks noGrp="1"/>
          </p:cNvSpPr>
          <p:nvPr>
            <p:ph type="ftr" sz="quarter" idx="11"/>
          </p:nvPr>
        </p:nvSpPr>
        <p:spPr>
          <a:xfrm>
            <a:off x="2582400" y="6152400"/>
            <a:ext cx="5990400" cy="516960"/>
          </a:xfrm>
        </p:spPr>
        <p:txBody>
          <a:bodyPr/>
          <a:lstStyle/>
          <a:p>
            <a:r>
              <a:rPr lang="sv-SE" dirty="0"/>
              <a:t>/Namn </a:t>
            </a:r>
            <a:r>
              <a:rPr lang="sv-SE" dirty="0" err="1"/>
              <a:t>Namn</a:t>
            </a:r>
            <a:r>
              <a:rPr lang="sv-SE" dirty="0"/>
              <a:t>, Institution eller liknande</a:t>
            </a:r>
          </a:p>
        </p:txBody>
      </p:sp>
      <p:sp>
        <p:nvSpPr>
          <p:cNvPr id="6" name="Platshållare för bildnummer 5"/>
          <p:cNvSpPr>
            <a:spLocks noGrp="1"/>
          </p:cNvSpPr>
          <p:nvPr>
            <p:ph type="sldNum" sz="quarter" idx="12"/>
          </p:nvPr>
        </p:nvSpPr>
        <p:spPr>
          <a:xfrm>
            <a:off x="8784000" y="6152400"/>
            <a:ext cx="2844800" cy="280800"/>
          </a:xfrm>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2658563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A2AD2F7-7DC2-4BC8-B7DD-9623B8E13A04}" type="datetime1">
              <a:rPr lang="sv-SE" smtClean="0"/>
              <a:pPr/>
              <a:t>2025-09-01</a:t>
            </a:fld>
            <a:endParaRPr lang="sv-SE"/>
          </a:p>
        </p:txBody>
      </p:sp>
      <p:sp>
        <p:nvSpPr>
          <p:cNvPr id="5" name="Platshållare för sidfot 4"/>
          <p:cNvSpPr>
            <a:spLocks noGrp="1"/>
          </p:cNvSpPr>
          <p:nvPr>
            <p:ph type="ftr" sz="quarter" idx="11"/>
          </p:nvPr>
        </p:nvSpPr>
        <p:spPr/>
        <p:txBody>
          <a:bodyPr/>
          <a:lstStyle/>
          <a:p>
            <a:r>
              <a:rPr lang="sv-SE"/>
              <a:t>/Namn Namn, Institution eller liknande</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26924873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endParaRPr lang="sv-SE" dirty="0"/>
          </a:p>
        </p:txBody>
      </p:sp>
      <p:sp>
        <p:nvSpPr>
          <p:cNvPr id="3" name="Platshållare för innehåll 2"/>
          <p:cNvSpPr>
            <a:spLocks noGrp="1"/>
          </p:cNvSpPr>
          <p:nvPr>
            <p:ph sz="half" idx="1"/>
          </p:nvPr>
        </p:nvSpPr>
        <p:spPr>
          <a:xfrm>
            <a:off x="10560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7216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BB068DC3-EA92-4A9D-AE5B-7A15124DAC19}" type="datetime1">
              <a:rPr lang="sv-SE" smtClean="0"/>
              <a:pPr/>
              <a:t>2025-09-01</a:t>
            </a:fld>
            <a:endParaRPr lang="sv-SE"/>
          </a:p>
        </p:txBody>
      </p:sp>
      <p:sp>
        <p:nvSpPr>
          <p:cNvPr id="6" name="Platshållare för sidfot 5"/>
          <p:cNvSpPr>
            <a:spLocks noGrp="1"/>
          </p:cNvSpPr>
          <p:nvPr>
            <p:ph type="ftr" sz="quarter" idx="11"/>
          </p:nvPr>
        </p:nvSpPr>
        <p:spPr/>
        <p:txBody>
          <a:bodyPr/>
          <a:lstStyle/>
          <a:p>
            <a:r>
              <a:rPr lang="sv-SE"/>
              <a:t>/Namn Namn, Institution eller liknande</a:t>
            </a:r>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8765512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endParaRPr lang="sv-SE" dirty="0"/>
          </a:p>
        </p:txBody>
      </p:sp>
      <p:sp>
        <p:nvSpPr>
          <p:cNvPr id="3" name="Platshållare för innehåll 2"/>
          <p:cNvSpPr>
            <a:spLocks noGrp="1"/>
          </p:cNvSpPr>
          <p:nvPr>
            <p:ph idx="1"/>
          </p:nvPr>
        </p:nvSpPr>
        <p:spPr/>
        <p:txBody>
          <a:bodyPr/>
          <a:lstStyle>
            <a:lvl1pPr marL="1588" indent="-1588">
              <a:lnSpc>
                <a:spcPts val="2600"/>
              </a:lnSpc>
              <a:buNone/>
              <a:defRPr/>
            </a:lvl1pPr>
            <a:lvl2pPr>
              <a:buNone/>
              <a:defRPr/>
            </a:lvl2pPr>
            <a:lvl3pPr>
              <a:buNone/>
              <a:defRPr/>
            </a:lvl3pPr>
            <a:lvl4pPr>
              <a:buNone/>
              <a:defRPr/>
            </a:lvl4pPr>
            <a:lvl5pPr>
              <a:buNone/>
              <a:defRPr/>
            </a:lvl5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193F8D70-F8EA-40C8-B327-D531AB364F3C}" type="datetime1">
              <a:rPr lang="sv-SE" smtClean="0"/>
              <a:pPr/>
              <a:t>2025-09-01</a:t>
            </a:fld>
            <a:endParaRPr lang="sv-SE"/>
          </a:p>
        </p:txBody>
      </p:sp>
      <p:sp>
        <p:nvSpPr>
          <p:cNvPr id="5" name="Platshållare för sidfot 4"/>
          <p:cNvSpPr>
            <a:spLocks noGrp="1"/>
          </p:cNvSpPr>
          <p:nvPr>
            <p:ph type="ftr" sz="quarter" idx="11"/>
          </p:nvPr>
        </p:nvSpPr>
        <p:spPr/>
        <p:txBody>
          <a:bodyPr/>
          <a:lstStyle/>
          <a:p>
            <a:r>
              <a:rPr lang="sv-SE"/>
              <a:t>/Namn Namn, Institution eller liknande</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33401381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nehåll med rubrik">
    <p:spTree>
      <p:nvGrpSpPr>
        <p:cNvPr id="1" name=""/>
        <p:cNvGrpSpPr/>
        <p:nvPr/>
      </p:nvGrpSpPr>
      <p:grpSpPr>
        <a:xfrm>
          <a:off x="0" y="0"/>
          <a:ext cx="0" cy="0"/>
          <a:chOff x="0" y="0"/>
          <a:chExt cx="0" cy="0"/>
        </a:xfrm>
      </p:grpSpPr>
      <p:sp>
        <p:nvSpPr>
          <p:cNvPr id="2" name="Rubrik 1"/>
          <p:cNvSpPr>
            <a:spLocks noGrp="1"/>
          </p:cNvSpPr>
          <p:nvPr>
            <p:ph type="title"/>
          </p:nvPr>
        </p:nvSpPr>
        <p:spPr>
          <a:xfrm>
            <a:off x="1056000" y="1944000"/>
            <a:ext cx="6254400" cy="795600"/>
          </a:xfrm>
        </p:spPr>
        <p:txBody>
          <a:bodyPr anchor="t" anchorCtr="0"/>
          <a:lstStyle>
            <a:lvl1pPr>
              <a:defRPr/>
            </a:lvl1pPr>
          </a:lstStyle>
          <a:p>
            <a:r>
              <a:rPr lang="sv-SE"/>
              <a:t>Klicka här för att ändra format</a:t>
            </a:r>
            <a:endParaRPr lang="sv-SE" dirty="0"/>
          </a:p>
        </p:txBody>
      </p:sp>
      <p:sp>
        <p:nvSpPr>
          <p:cNvPr id="4" name="Platshållare för innehåll 3"/>
          <p:cNvSpPr>
            <a:spLocks noGrp="1"/>
          </p:cNvSpPr>
          <p:nvPr>
            <p:ph sz="half" idx="2"/>
          </p:nvPr>
        </p:nvSpPr>
        <p:spPr>
          <a:xfrm>
            <a:off x="1056000" y="2808000"/>
            <a:ext cx="6254400" cy="3214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5"/>
          <p:cNvSpPr>
            <a:spLocks noGrp="1"/>
          </p:cNvSpPr>
          <p:nvPr>
            <p:ph sz="quarter" idx="4"/>
          </p:nvPr>
        </p:nvSpPr>
        <p:spPr>
          <a:xfrm>
            <a:off x="7492800" y="1962000"/>
            <a:ext cx="4080000" cy="4060800"/>
          </a:xfrm>
        </p:spPr>
        <p:txBody>
          <a:bodyPr/>
          <a:lstStyle>
            <a:lvl1pPr>
              <a:defRPr sz="18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2D11C9E8-BD77-4D98-8809-7738FC58391D}" type="datetime1">
              <a:rPr lang="sv-SE" smtClean="0"/>
              <a:pPr/>
              <a:t>2025-09-01</a:t>
            </a:fld>
            <a:endParaRPr lang="sv-SE"/>
          </a:p>
        </p:txBody>
      </p:sp>
      <p:sp>
        <p:nvSpPr>
          <p:cNvPr id="8" name="Platshållare för sidfot 7"/>
          <p:cNvSpPr>
            <a:spLocks noGrp="1"/>
          </p:cNvSpPr>
          <p:nvPr>
            <p:ph type="ftr" sz="quarter" idx="11"/>
          </p:nvPr>
        </p:nvSpPr>
        <p:spPr/>
        <p:txBody>
          <a:bodyPr/>
          <a:lstStyle/>
          <a:p>
            <a:r>
              <a:rPr lang="sv-SE"/>
              <a:t>/Namn Namn, Institution eller liknande</a:t>
            </a:r>
          </a:p>
        </p:txBody>
      </p:sp>
      <p:sp>
        <p:nvSpPr>
          <p:cNvPr id="9" name="Platshållare för bildnummer 8"/>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8329036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Endast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056000" y="1944000"/>
            <a:ext cx="9134400" cy="4075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89995D9C-3A1D-416E-97B9-D2714EF04564}" type="datetime1">
              <a:rPr lang="sv-SE" smtClean="0"/>
              <a:pPr/>
              <a:t>2025-09-01</a:t>
            </a:fld>
            <a:endParaRPr lang="sv-SE"/>
          </a:p>
        </p:txBody>
      </p:sp>
      <p:sp>
        <p:nvSpPr>
          <p:cNvPr id="5" name="Platshållare för sidfot 4"/>
          <p:cNvSpPr>
            <a:spLocks noGrp="1"/>
          </p:cNvSpPr>
          <p:nvPr>
            <p:ph type="ftr" sz="quarter" idx="11"/>
          </p:nvPr>
        </p:nvSpPr>
        <p:spPr/>
        <p:txBody>
          <a:bodyPr/>
          <a:lstStyle/>
          <a:p>
            <a:r>
              <a:rPr lang="sv-SE"/>
              <a:t>/Namn Namn, Institution eller liknande</a:t>
            </a:r>
          </a:p>
        </p:txBody>
      </p:sp>
      <p:sp>
        <p:nvSpPr>
          <p:cNvPr id="6" name="Platshållare för bildnummer 5"/>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7507914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9B194B7-8550-42FB-9FF7-38844F437944}" type="datetime1">
              <a:rPr lang="sv-SE" smtClean="0"/>
              <a:pPr/>
              <a:t>2025-09-01</a:t>
            </a:fld>
            <a:endParaRPr lang="sv-SE"/>
          </a:p>
        </p:txBody>
      </p:sp>
      <p:sp>
        <p:nvSpPr>
          <p:cNvPr id="3" name="Platshållare för sidfot 2"/>
          <p:cNvSpPr>
            <a:spLocks noGrp="1"/>
          </p:cNvSpPr>
          <p:nvPr>
            <p:ph type="ftr" sz="quarter" idx="11"/>
          </p:nvPr>
        </p:nvSpPr>
        <p:spPr/>
        <p:txBody>
          <a:bodyPr/>
          <a:lstStyle/>
          <a:p>
            <a:r>
              <a:rPr lang="sv-SE"/>
              <a:t>/Namn Namn, Institution eller liknande</a:t>
            </a:r>
          </a:p>
        </p:txBody>
      </p:sp>
      <p:sp>
        <p:nvSpPr>
          <p:cNvPr id="4" name="Platshållare för bildnummer 3"/>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8049395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rgbClr val="002F45"/>
          </a:solidFill>
        </p:spPr>
        <p:txBody>
          <a:bodyPr wrap="square" lIns="0" tIns="0" rIns="0" bIns="0" rtlCol="0"/>
          <a:lstStyle/>
          <a:p>
            <a:endParaRPr sz="1200"/>
          </a:p>
        </p:txBody>
      </p:sp>
      <p:sp>
        <p:nvSpPr>
          <p:cNvPr id="17" name="bk object 17"/>
          <p:cNvSpPr/>
          <p:nvPr/>
        </p:nvSpPr>
        <p:spPr>
          <a:xfrm>
            <a:off x="4233054" y="394880"/>
            <a:ext cx="3727450" cy="4279896"/>
          </a:xfrm>
          <a:prstGeom prst="rect">
            <a:avLst/>
          </a:prstGeom>
          <a:blipFill>
            <a:blip r:embed="rId2" cstate="print"/>
            <a:stretch>
              <a:fillRect/>
            </a:stretch>
          </a:blipFill>
        </p:spPr>
        <p:txBody>
          <a:bodyPr wrap="square" lIns="0" tIns="0" rIns="0" bIns="0" rtlCol="0"/>
          <a:lstStyle/>
          <a:p>
            <a:endParaRPr sz="1200"/>
          </a:p>
        </p:txBody>
      </p:sp>
      <p:sp>
        <p:nvSpPr>
          <p:cNvPr id="2" name="Holder 2"/>
          <p:cNvSpPr>
            <a:spLocks noGrp="1"/>
          </p:cNvSpPr>
          <p:nvPr>
            <p:ph type="title"/>
          </p:nvPr>
        </p:nvSpPr>
        <p:spPr/>
        <p:txBody>
          <a:bodyPr lIns="0" tIns="0" rIns="0" bIns="0"/>
          <a:lstStyle>
            <a:lvl1pPr>
              <a:defRPr sz="7034" b="1"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922341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34872" y="1974595"/>
            <a:ext cx="9922255" cy="42227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23278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0">
                <a:solidFill>
                  <a:srgbClr val="002E5F"/>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1800" b="0" i="0">
                <a:solidFill>
                  <a:srgbClr val="002E5F"/>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035137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0">
                <a:solidFill>
                  <a:srgbClr val="002E5F"/>
                </a:solidFill>
                <a:latin typeface="Verdana"/>
                <a:cs typeface="Verdan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543996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0">
                <a:solidFill>
                  <a:srgbClr val="002E5F"/>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070887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152690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nchor="t" anchorCtr="0"/>
          <a:lstStyle/>
          <a:p>
            <a:r>
              <a:rPr lang="sv-SE"/>
              <a:t>Klicka här för att ändra format</a:t>
            </a:r>
            <a:endParaRPr lang="sv-SE" dirty="0"/>
          </a:p>
        </p:txBody>
      </p:sp>
      <p:sp>
        <p:nvSpPr>
          <p:cNvPr id="3" name="Platshållare för innehåll 2"/>
          <p:cNvSpPr>
            <a:spLocks noGrp="1"/>
          </p:cNvSpPr>
          <p:nvPr>
            <p:ph sz="half" idx="1"/>
          </p:nvPr>
        </p:nvSpPr>
        <p:spPr>
          <a:xfrm>
            <a:off x="10560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721600" y="2808000"/>
            <a:ext cx="4464000" cy="3214800"/>
          </a:xfrm>
        </p:spPr>
        <p:txBody>
          <a:bodyPr/>
          <a:lstStyle>
            <a:lvl1pPr>
              <a:defRPr sz="1800"/>
            </a:lvl1pPr>
            <a:lvl2pPr>
              <a:defRPr sz="1400"/>
            </a:lvl2pPr>
            <a:lvl3pPr>
              <a:defRPr sz="1000"/>
            </a:lvl3pPr>
            <a:lvl4pPr>
              <a:defRPr sz="800"/>
            </a:lvl4pPr>
            <a:lvl5pPr>
              <a:defRPr sz="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BB068DC3-EA92-4A9D-AE5B-7A15124DAC19}" type="datetime1">
              <a:rPr lang="sv-SE" smtClean="0"/>
              <a:pPr/>
              <a:t>2025-09-01</a:t>
            </a:fld>
            <a:endParaRPr lang="sv-SE"/>
          </a:p>
        </p:txBody>
      </p:sp>
      <p:sp>
        <p:nvSpPr>
          <p:cNvPr id="6" name="Platshållare för sidfot 5"/>
          <p:cNvSpPr>
            <a:spLocks noGrp="1"/>
          </p:cNvSpPr>
          <p:nvPr>
            <p:ph type="ftr" sz="quarter" idx="11"/>
          </p:nvPr>
        </p:nvSpPr>
        <p:spPr/>
        <p:txBody>
          <a:bodyPr/>
          <a:lstStyle/>
          <a:p>
            <a:r>
              <a:rPr lang="sv-SE"/>
              <a:t>/Namn Namn, Institution eller liknande</a:t>
            </a:r>
          </a:p>
        </p:txBody>
      </p:sp>
      <p:sp>
        <p:nvSpPr>
          <p:cNvPr id="7" name="Platshållare för bildnummer 6"/>
          <p:cNvSpPr>
            <a:spLocks noGrp="1"/>
          </p:cNvSpPr>
          <p:nvPr>
            <p:ph type="sldNum" sz="quarter" idx="12"/>
          </p:nvPr>
        </p:nvSpPr>
        <p:spPr/>
        <p:txBody>
          <a:bodyPr/>
          <a:lstStyle/>
          <a:p>
            <a:fld id="{400B66ED-EE6C-4E7E-848D-94DB84BF3115}" type="slidenum">
              <a:rPr lang="sv-SE" smtClean="0"/>
              <a:pPr/>
              <a:t>‹#›</a:t>
            </a:fld>
            <a:endParaRPr lang="sv-SE"/>
          </a:p>
        </p:txBody>
      </p:sp>
    </p:spTree>
    <p:extLst>
      <p:ext uri="{BB962C8B-B14F-4D97-AF65-F5344CB8AC3E}">
        <p14:creationId xmlns:p14="http://schemas.microsoft.com/office/powerpoint/2010/main" val="1053270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9"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 Id="rId9"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10" Type="http://schemas.openxmlformats.org/officeDocument/2006/relationships/image" Target="../media/image1.png"/><Relationship Id="rId4" Type="http://schemas.openxmlformats.org/officeDocument/2006/relationships/slideLayout" Target="../slideLayouts/slideLayout53.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60.xml"/><Relationship Id="rId7" Type="http://schemas.openxmlformats.org/officeDocument/2006/relationships/theme" Target="../theme/theme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6EA8F7D9-390E-4802-BC3E-E556D6015A02}" type="datetime1">
              <a:rPr lang="sv-SE" smtClean="0"/>
              <a:t>2025-09-01</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8" name="Bildobjekt 7" descr="logo-org-svensk_rgb.png"/>
          <p:cNvPicPr>
            <a:picLocks noChangeAspect="1"/>
          </p:cNvPicPr>
          <p:nvPr userDrawn="1"/>
        </p:nvPicPr>
        <p:blipFill>
          <a:blip r:embed="rId9" cstate="print"/>
          <a:stretch>
            <a:fillRect/>
          </a:stretch>
        </p:blipFill>
        <p:spPr>
          <a:xfrm>
            <a:off x="10570385" y="288000"/>
            <a:ext cx="1139954" cy="95097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53" r:id="rId5"/>
    <p:sldLayoutId id="2147483661" r:id="rId6"/>
    <p:sldLayoutId id="2147483655" r:id="rId7"/>
  </p:sldLayoutIdLst>
  <p:hf sldNum="0" hdr="0" ftr="0" dt="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6ED05F54-6353-446B-B579-8BF4F487DE21}" type="datetime1">
              <a:rPr lang="sv-SE" smtClean="0"/>
              <a:t>2025-09-01</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8" name="Bildobjekt 7" descr="logo-org-svensk_rgb.png"/>
          <p:cNvPicPr>
            <a:picLocks noChangeAspect="1"/>
          </p:cNvPicPr>
          <p:nvPr userDrawn="1"/>
        </p:nvPicPr>
        <p:blipFill>
          <a:blip r:embed="rId9" cstate="print"/>
          <a:stretch>
            <a:fillRect/>
          </a:stretch>
        </p:blipFill>
        <p:spPr>
          <a:xfrm>
            <a:off x="10570385" y="288000"/>
            <a:ext cx="1139954" cy="950978"/>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Lst>
  <p:hf sldNum="0" hdr="0" ftr="0" dt="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6464AC4C-C5C3-45D0-A0C0-D917E759D52F}" type="datetime1">
              <a:rPr lang="sv-SE" smtClean="0"/>
              <a:t>2025-09-01</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8" name="Bildobjekt 7" descr="logo-org-svensk_rgb.png"/>
          <p:cNvPicPr>
            <a:picLocks noChangeAspect="1"/>
          </p:cNvPicPr>
          <p:nvPr userDrawn="1"/>
        </p:nvPicPr>
        <p:blipFill>
          <a:blip r:embed="rId9" cstate="print"/>
          <a:stretch>
            <a:fillRect/>
          </a:stretch>
        </p:blipFill>
        <p:spPr>
          <a:xfrm>
            <a:off x="10570385" y="288000"/>
            <a:ext cx="1139954" cy="950978"/>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Lst>
  <p:hf sldNum="0" hdr="0" ftr="0" dt="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2F5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chemeClr val="bg1"/>
                </a:solidFill>
                <a:latin typeface="Verdana" pitchFamily="34" charset="0"/>
                <a:ea typeface="Verdana" pitchFamily="34" charset="0"/>
                <a:cs typeface="Verdana" pitchFamily="34" charset="0"/>
              </a:defRPr>
            </a:lvl1pPr>
          </a:lstStyle>
          <a:p>
            <a:fld id="{844CAF5F-8A3B-45FA-A35E-41BA06DF9491}" type="datetime1">
              <a:rPr lang="sv-SE" smtClean="0"/>
              <a:t>2025-09-01</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chemeClr val="bg1"/>
                </a:solidFill>
                <a:latin typeface="Verdana" pitchFamily="34" charset="0"/>
                <a:ea typeface="Verdana" pitchFamily="34" charset="0"/>
                <a:cs typeface="Verdana" pitchFamily="34" charset="0"/>
              </a:defRPr>
            </a:lvl1pPr>
          </a:lstStyle>
          <a:p>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chemeClr val="bg1"/>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8"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519199" y="260648"/>
            <a:ext cx="1168901" cy="975078"/>
          </a:xfrm>
          <a:prstGeom prst="rect">
            <a:avLst/>
          </a:prstGeom>
        </p:spPr>
      </p:pic>
    </p:spTree>
    <p:extLst>
      <p:ext uri="{BB962C8B-B14F-4D97-AF65-F5344CB8AC3E}">
        <p14:creationId xmlns:p14="http://schemas.microsoft.com/office/powerpoint/2010/main" val="282681732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Lst>
  <p:hf sldNum="0" hdr="0" ftr="0" dt="0"/>
  <p:txStyles>
    <p:titleStyle>
      <a:lvl1pPr algn="l" defTabSz="914400" rtl="0" eaLnBrk="1" latinLnBrk="0" hangingPunct="1">
        <a:spcBef>
          <a:spcPct val="0"/>
        </a:spcBef>
        <a:buNone/>
        <a:defRPr sz="2600" b="1" kern="1200">
          <a:solidFill>
            <a:schemeClr val="bg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bg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2F5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chemeClr val="bg1"/>
                </a:solidFill>
                <a:latin typeface="Verdana" pitchFamily="34" charset="0"/>
                <a:ea typeface="Verdana" pitchFamily="34" charset="0"/>
                <a:cs typeface="Verdana" pitchFamily="34" charset="0"/>
              </a:defRPr>
            </a:lvl1pPr>
          </a:lstStyle>
          <a:p>
            <a:fld id="{36347C8E-0ADA-4729-8F65-C9B5939497FC}" type="datetime1">
              <a:rPr lang="sv-SE" smtClean="0"/>
              <a:t>2025-09-01</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chemeClr val="bg1"/>
                </a:solidFill>
                <a:latin typeface="Verdana" pitchFamily="34" charset="0"/>
                <a:ea typeface="Verdana" pitchFamily="34" charset="0"/>
                <a:cs typeface="Verdana" pitchFamily="34" charset="0"/>
              </a:defRPr>
            </a:lvl1pPr>
          </a:lstStyle>
          <a:p>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chemeClr val="bg1"/>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8"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519199" y="260648"/>
            <a:ext cx="1168901" cy="975078"/>
          </a:xfrm>
          <a:prstGeom prst="rect">
            <a:avLst/>
          </a:prstGeom>
        </p:spPr>
      </p:pic>
    </p:spTree>
    <p:extLst>
      <p:ext uri="{BB962C8B-B14F-4D97-AF65-F5344CB8AC3E}">
        <p14:creationId xmlns:p14="http://schemas.microsoft.com/office/powerpoint/2010/main" val="282681732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Lst>
  <p:hf sldNum="0" hdr="0" ftr="0" dt="0"/>
  <p:txStyles>
    <p:titleStyle>
      <a:lvl1pPr algn="l" defTabSz="914400" rtl="0" eaLnBrk="1" latinLnBrk="0" hangingPunct="1">
        <a:spcBef>
          <a:spcPct val="0"/>
        </a:spcBef>
        <a:buNone/>
        <a:defRPr sz="2600" b="1" kern="1200">
          <a:solidFill>
            <a:schemeClr val="bg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bg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2F5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chemeClr val="bg1"/>
                </a:solidFill>
                <a:latin typeface="Verdana" pitchFamily="34" charset="0"/>
                <a:ea typeface="Verdana" pitchFamily="34" charset="0"/>
                <a:cs typeface="Verdana" pitchFamily="34" charset="0"/>
              </a:defRPr>
            </a:lvl1pPr>
          </a:lstStyle>
          <a:p>
            <a:fld id="{B5878AFA-8002-4B93-8ED6-39E0FEF2DD12}" type="datetime1">
              <a:rPr lang="sv-SE" smtClean="0"/>
              <a:t>2025-09-01</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chemeClr val="bg1"/>
                </a:solidFill>
                <a:latin typeface="Verdana" pitchFamily="34" charset="0"/>
                <a:ea typeface="Verdana" pitchFamily="34" charset="0"/>
                <a:cs typeface="Verdana" pitchFamily="34" charset="0"/>
              </a:defRPr>
            </a:lvl1pPr>
          </a:lstStyle>
          <a:p>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chemeClr val="bg1"/>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12"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519199" y="260648"/>
            <a:ext cx="1168901" cy="975078"/>
          </a:xfrm>
          <a:prstGeom prst="rect">
            <a:avLst/>
          </a:prstGeom>
        </p:spPr>
      </p:pic>
    </p:spTree>
    <p:extLst>
      <p:ext uri="{BB962C8B-B14F-4D97-AF65-F5344CB8AC3E}">
        <p14:creationId xmlns:p14="http://schemas.microsoft.com/office/powerpoint/2010/main" val="282681732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Lst>
  <p:hf sldNum="0" hdr="0" ftr="0" dt="0"/>
  <p:txStyles>
    <p:titleStyle>
      <a:lvl1pPr algn="l" defTabSz="914400" rtl="0" eaLnBrk="1" latinLnBrk="0" hangingPunct="1">
        <a:spcBef>
          <a:spcPct val="0"/>
        </a:spcBef>
        <a:buNone/>
        <a:defRPr sz="2600" b="1" kern="1200">
          <a:solidFill>
            <a:schemeClr val="bg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bg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2F5F"/>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128449" y="260648"/>
            <a:ext cx="1558535" cy="975078"/>
          </a:xfrm>
          <a:prstGeom prst="rect">
            <a:avLst/>
          </a:prstGeom>
        </p:spPr>
      </p:pic>
      <p:sp>
        <p:nvSpPr>
          <p:cNvPr id="2" name="Platshållare för rubrik 1"/>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chemeClr val="bg1"/>
                </a:solidFill>
                <a:latin typeface="Verdana" pitchFamily="34" charset="0"/>
                <a:ea typeface="Verdana" pitchFamily="34" charset="0"/>
                <a:cs typeface="Verdana" pitchFamily="34" charset="0"/>
              </a:defRPr>
            </a:lvl1pPr>
          </a:lstStyle>
          <a:p>
            <a:fld id="{10B2B2E0-B745-4C41-90E8-57C74A6390DF}" type="datetime1">
              <a:rPr lang="sv-SE" smtClean="0"/>
              <a:pPr/>
              <a:t>2025-09-01</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chemeClr val="bg1"/>
                </a:solidFill>
                <a:latin typeface="Verdana" pitchFamily="34" charset="0"/>
                <a:ea typeface="Verdana" pitchFamily="34" charset="0"/>
                <a:cs typeface="Verdana" pitchFamily="34" charset="0"/>
              </a:defRPr>
            </a:lvl1pPr>
          </a:lstStyle>
          <a:p>
            <a:r>
              <a:rPr lang="sv-SE" dirty="0"/>
              <a:t>/Namn </a:t>
            </a:r>
            <a:r>
              <a:rPr lang="sv-SE" dirty="0" err="1"/>
              <a:t>Namn</a:t>
            </a:r>
            <a:r>
              <a:rPr lang="sv-SE" dirty="0"/>
              <a:t>, Institution eller liknande</a:t>
            </a:r>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chemeClr val="bg1"/>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spTree>
    <p:extLst>
      <p:ext uri="{BB962C8B-B14F-4D97-AF65-F5344CB8AC3E}">
        <p14:creationId xmlns:p14="http://schemas.microsoft.com/office/powerpoint/2010/main" val="761819948"/>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Lst>
  <p:hf sldNum="0" hdr="0"/>
  <p:txStyles>
    <p:titleStyle>
      <a:lvl1pPr algn="l" defTabSz="914400" rtl="0" eaLnBrk="1" latinLnBrk="0" hangingPunct="1">
        <a:spcBef>
          <a:spcPct val="0"/>
        </a:spcBef>
        <a:buNone/>
        <a:defRPr sz="2600" b="1" kern="1200">
          <a:solidFill>
            <a:schemeClr val="bg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bg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056000" y="1944000"/>
            <a:ext cx="9134400" cy="795600"/>
          </a:xfrm>
          <a:prstGeom prst="rect">
            <a:avLst/>
          </a:prstGeom>
        </p:spPr>
        <p:txBody>
          <a:bodyPr vert="horz" lIns="91440" tIns="45720" rIns="91440" bIns="45720" rtlCol="0" anchor="t" anchorCtr="0">
            <a:normAutofit/>
          </a:bodyPr>
          <a:lstStyle/>
          <a:p>
            <a:r>
              <a:rPr lang="sv-SE" dirty="0"/>
              <a:t>Klicka här för att ändra format</a:t>
            </a:r>
          </a:p>
        </p:txBody>
      </p:sp>
      <p:sp>
        <p:nvSpPr>
          <p:cNvPr id="3" name="Platshållare för text 2"/>
          <p:cNvSpPr>
            <a:spLocks noGrp="1"/>
          </p:cNvSpPr>
          <p:nvPr>
            <p:ph type="body" idx="1"/>
          </p:nvPr>
        </p:nvSpPr>
        <p:spPr>
          <a:xfrm>
            <a:off x="1056000" y="2808000"/>
            <a:ext cx="9134400" cy="321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041600" y="6152400"/>
            <a:ext cx="1497600" cy="280800"/>
          </a:xfrm>
          <a:prstGeom prst="rect">
            <a:avLst/>
          </a:prstGeom>
        </p:spPr>
        <p:txBody>
          <a:bodyPr vert="horz" lIns="91440" tIns="45720" rIns="91440" bIns="45720" rtlCol="0" anchor="ctr"/>
          <a:lstStyle>
            <a:lvl1pPr algn="l">
              <a:defRPr sz="1200">
                <a:solidFill>
                  <a:srgbClr val="000000"/>
                </a:solidFill>
                <a:latin typeface="Verdana" pitchFamily="34" charset="0"/>
                <a:ea typeface="Verdana" pitchFamily="34" charset="0"/>
                <a:cs typeface="Verdana" pitchFamily="34" charset="0"/>
              </a:defRPr>
            </a:lvl1pPr>
          </a:lstStyle>
          <a:p>
            <a:fld id="{08723FB2-6120-430D-90C1-278EED258973}" type="datetime1">
              <a:rPr lang="sv-SE" smtClean="0"/>
              <a:pPr/>
              <a:t>2025-09-01</a:t>
            </a:fld>
            <a:endParaRPr lang="sv-SE" dirty="0"/>
          </a:p>
        </p:txBody>
      </p:sp>
      <p:sp>
        <p:nvSpPr>
          <p:cNvPr id="5" name="Platshållare för sidfot 4"/>
          <p:cNvSpPr>
            <a:spLocks noGrp="1"/>
          </p:cNvSpPr>
          <p:nvPr>
            <p:ph type="ftr" sz="quarter" idx="3"/>
          </p:nvPr>
        </p:nvSpPr>
        <p:spPr>
          <a:xfrm>
            <a:off x="2582400" y="6152400"/>
            <a:ext cx="5990400" cy="518400"/>
          </a:xfrm>
          <a:prstGeom prst="rect">
            <a:avLst/>
          </a:prstGeom>
        </p:spPr>
        <p:txBody>
          <a:bodyPr vert="horz" lIns="91440" tIns="45720" rIns="91440" bIns="45720" rtlCol="0" anchor="t"/>
          <a:lstStyle>
            <a:lvl1pPr algn="l">
              <a:defRPr sz="1200">
                <a:solidFill>
                  <a:srgbClr val="000000"/>
                </a:solidFill>
                <a:latin typeface="Verdana" pitchFamily="34" charset="0"/>
                <a:ea typeface="Verdana" pitchFamily="34" charset="0"/>
                <a:cs typeface="Verdana" pitchFamily="34" charset="0"/>
              </a:defRPr>
            </a:lvl1pPr>
          </a:lstStyle>
          <a:p>
            <a:r>
              <a:rPr lang="sv-SE"/>
              <a:t>/Namn Namn, Institution eller liknande</a:t>
            </a:r>
            <a:endParaRPr lang="sv-SE" dirty="0"/>
          </a:p>
        </p:txBody>
      </p:sp>
      <p:sp>
        <p:nvSpPr>
          <p:cNvPr id="6" name="Platshållare för bildnummer 5"/>
          <p:cNvSpPr>
            <a:spLocks noGrp="1"/>
          </p:cNvSpPr>
          <p:nvPr>
            <p:ph type="sldNum" sz="quarter" idx="4"/>
          </p:nvPr>
        </p:nvSpPr>
        <p:spPr>
          <a:xfrm>
            <a:off x="8784000" y="6152400"/>
            <a:ext cx="2844800" cy="280800"/>
          </a:xfrm>
          <a:prstGeom prst="rect">
            <a:avLst/>
          </a:prstGeom>
        </p:spPr>
        <p:txBody>
          <a:bodyPr vert="horz" lIns="91440" tIns="45720" rIns="91440" bIns="45720" rtlCol="0" anchor="ctr"/>
          <a:lstStyle>
            <a:lvl1pPr algn="r">
              <a:defRPr sz="1200">
                <a:solidFill>
                  <a:srgbClr val="000000"/>
                </a:solidFill>
                <a:latin typeface="Verdana" pitchFamily="34" charset="0"/>
                <a:ea typeface="Verdana" pitchFamily="34" charset="0"/>
                <a:cs typeface="Verdana" pitchFamily="34" charset="0"/>
              </a:defRPr>
            </a:lvl1pPr>
          </a:lstStyle>
          <a:p>
            <a:fld id="{400B66ED-EE6C-4E7E-848D-94DB84BF3115}" type="slidenum">
              <a:rPr lang="sv-SE" smtClean="0"/>
              <a:pPr/>
              <a:t>‹#›</a:t>
            </a:fld>
            <a:endParaRPr lang="sv-SE" dirty="0"/>
          </a:p>
        </p:txBody>
      </p:sp>
      <p:pic>
        <p:nvPicPr>
          <p:cNvPr id="8" name="Bildobjekt 7" descr="logo-org-svensk_rgb.png"/>
          <p:cNvPicPr>
            <a:picLocks noChangeAspect="1"/>
          </p:cNvPicPr>
          <p:nvPr userDrawn="1"/>
        </p:nvPicPr>
        <p:blipFill>
          <a:blip r:embed="rId10" cstate="print"/>
          <a:stretch>
            <a:fillRect/>
          </a:stretch>
        </p:blipFill>
        <p:spPr>
          <a:xfrm>
            <a:off x="10570385" y="288000"/>
            <a:ext cx="1139954" cy="950978"/>
          </a:xfrm>
          <a:prstGeom prst="rect">
            <a:avLst/>
          </a:prstGeom>
        </p:spPr>
      </p:pic>
    </p:spTree>
    <p:extLst>
      <p:ext uri="{BB962C8B-B14F-4D97-AF65-F5344CB8AC3E}">
        <p14:creationId xmlns:p14="http://schemas.microsoft.com/office/powerpoint/2010/main" val="157610465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1" r:id="rId8"/>
  </p:sldLayoutIdLst>
  <p:hf sldNum="0" hdr="0"/>
  <p:txStyles>
    <p:titleStyle>
      <a:lvl1pPr algn="l" defTabSz="914400" rtl="0" eaLnBrk="1" latinLnBrk="0" hangingPunct="1">
        <a:spcBef>
          <a:spcPct val="0"/>
        </a:spcBef>
        <a:buNone/>
        <a:defRPr sz="2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lnSpc>
          <a:spcPts val="2900"/>
        </a:lnSpc>
        <a:spcBef>
          <a:spcPct val="20000"/>
        </a:spcBef>
        <a:buSzPct val="93000"/>
        <a:buFont typeface="Verdana"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8" cstate="print"/>
          <a:stretch>
            <a:fillRect/>
          </a:stretch>
        </p:blipFill>
        <p:spPr>
          <a:xfrm>
            <a:off x="10570464" y="288036"/>
            <a:ext cx="1139952" cy="950975"/>
          </a:xfrm>
          <a:prstGeom prst="rect">
            <a:avLst/>
          </a:prstGeom>
        </p:spPr>
      </p:pic>
      <p:sp>
        <p:nvSpPr>
          <p:cNvPr id="2" name="Holder 2"/>
          <p:cNvSpPr>
            <a:spLocks noGrp="1"/>
          </p:cNvSpPr>
          <p:nvPr>
            <p:ph type="title"/>
          </p:nvPr>
        </p:nvSpPr>
        <p:spPr>
          <a:xfrm>
            <a:off x="1147368" y="650875"/>
            <a:ext cx="5521959" cy="422275"/>
          </a:xfrm>
          <a:prstGeom prst="rect">
            <a:avLst/>
          </a:prstGeom>
        </p:spPr>
        <p:txBody>
          <a:bodyPr wrap="square" lIns="0" tIns="0" rIns="0" bIns="0">
            <a:spAutoFit/>
          </a:bodyPr>
          <a:lstStyle>
            <a:lvl1pPr>
              <a:defRPr sz="2600" b="1" i="0">
                <a:solidFill>
                  <a:srgbClr val="002E5F"/>
                </a:solidFill>
                <a:latin typeface="Verdana"/>
                <a:cs typeface="Verdana"/>
              </a:defRPr>
            </a:lvl1pPr>
          </a:lstStyle>
          <a:p>
            <a:endParaRPr/>
          </a:p>
        </p:txBody>
      </p:sp>
      <p:sp>
        <p:nvSpPr>
          <p:cNvPr id="3" name="Holder 3"/>
          <p:cNvSpPr>
            <a:spLocks noGrp="1"/>
          </p:cNvSpPr>
          <p:nvPr>
            <p:ph type="body" idx="1"/>
          </p:nvPr>
        </p:nvSpPr>
        <p:spPr>
          <a:xfrm>
            <a:off x="2395220" y="1396502"/>
            <a:ext cx="6694805" cy="4382770"/>
          </a:xfrm>
          <a:prstGeom prst="rect">
            <a:avLst/>
          </a:prstGeom>
        </p:spPr>
        <p:txBody>
          <a:bodyPr wrap="square" lIns="0" tIns="0" rIns="0" bIns="0">
            <a:spAutoFit/>
          </a:bodyPr>
          <a:lstStyle>
            <a:lvl1pPr>
              <a:defRPr sz="1800" b="0" i="0">
                <a:solidFill>
                  <a:srgbClr val="002E5F"/>
                </a:solidFill>
                <a:latin typeface="Verdana"/>
                <a:cs typeface="Verdana"/>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1610611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tudierektor@sbs.su.se" TargetMode="External"/><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9.xml"/><Relationship Id="rId5" Type="http://schemas.openxmlformats.org/officeDocument/2006/relationships/hyperlink" Target="https://athena.itslearning.com/" TargetMode="Externa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hyperlink" Target="http://www.sbs.su.se/utbildnin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su.se/studenthalsan"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su.se/utbildnin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sbs.su.se/english/education/current-students/study-abroad/application" TargetMode="Externa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3" Type="http://schemas.openxmlformats.org/officeDocument/2006/relationships/hyperlink" Target="https://www.su.se/stockholm-business-school/education/study-abroad" TargetMode="External"/><Relationship Id="rId2" Type="http://schemas.openxmlformats.org/officeDocument/2006/relationships/image" Target="../media/image18.png"/><Relationship Id="rId1" Type="http://schemas.openxmlformats.org/officeDocument/2006/relationships/slideLayout" Target="../slideLayouts/slideLayout56.xml"/><Relationship Id="rId4" Type="http://schemas.openxmlformats.org/officeDocument/2006/relationships/hyperlink" Target="mailto:international@sbs.su.se"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www.sbs.su.se/utbildnin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344000" y="188640"/>
            <a:ext cx="9936576" cy="1425600"/>
          </a:xfrm>
        </p:spPr>
        <p:txBody>
          <a:bodyPr/>
          <a:lstStyle/>
          <a:p>
            <a:r>
              <a:rPr lang="en-US" altLang="sv-SE" dirty="0"/>
              <a:t>Stockholm Business School</a:t>
            </a:r>
            <a:endParaRPr lang="sv-SE" dirty="0"/>
          </a:p>
        </p:txBody>
      </p:sp>
      <p:sp>
        <p:nvSpPr>
          <p:cNvPr id="3" name="Underrubrik 2"/>
          <p:cNvSpPr>
            <a:spLocks noGrp="1"/>
          </p:cNvSpPr>
          <p:nvPr>
            <p:ph type="subTitle" idx="1"/>
          </p:nvPr>
        </p:nvSpPr>
        <p:spPr>
          <a:xfrm>
            <a:off x="1344000" y="1700808"/>
            <a:ext cx="8841600" cy="5040560"/>
          </a:xfrm>
        </p:spPr>
        <p:txBody>
          <a:bodyPr>
            <a:normAutofit/>
          </a:bodyPr>
          <a:lstStyle/>
          <a:p>
            <a:r>
              <a:rPr lang="sv-SE" b="1" dirty="0"/>
              <a:t>Välkommen till SBS!</a:t>
            </a:r>
          </a:p>
          <a:p>
            <a:r>
              <a:rPr lang="sv-SE" b="1" dirty="0"/>
              <a:t>1 september 2025</a:t>
            </a:r>
          </a:p>
          <a:p>
            <a:pPr marL="342900" indent="-342900">
              <a:buFont typeface="Arial" panose="020B0604020202020204" pitchFamily="34" charset="0"/>
              <a:buChar char="•"/>
            </a:pPr>
            <a:r>
              <a:rPr lang="sv-SE" b="1" dirty="0"/>
              <a:t>Prefekt Fredrik Nordin – Välkommen!</a:t>
            </a:r>
          </a:p>
          <a:p>
            <a:pPr marL="342900" indent="-342900">
              <a:buFont typeface="Arial" panose="020B0604020202020204" pitchFamily="34" charset="0"/>
              <a:buChar char="•"/>
            </a:pPr>
            <a:r>
              <a:rPr lang="sv-SE" b="1" dirty="0"/>
              <a:t>Studierektor Lovisa Näslund – Vad är akademiska studier?</a:t>
            </a:r>
          </a:p>
          <a:p>
            <a:pPr marL="342900" indent="-342900">
              <a:buFont typeface="Arial" panose="020B0604020202020204" pitchFamily="34" charset="0"/>
              <a:buChar char="•"/>
            </a:pPr>
            <a:r>
              <a:rPr lang="sv-SE" b="1" dirty="0"/>
              <a:t>Studievägledare – Praktisk information och stöd</a:t>
            </a:r>
          </a:p>
          <a:p>
            <a:pPr marL="342900" indent="-342900">
              <a:buFont typeface="Arial" panose="020B0604020202020204" pitchFamily="34" charset="0"/>
              <a:buChar char="•"/>
            </a:pPr>
            <a:r>
              <a:rPr lang="sv-SE" b="1" dirty="0"/>
              <a:t>Föreningen Ekonomerna – Studentinflytande</a:t>
            </a:r>
            <a:endParaRPr lang="sv-SE" dirty="0"/>
          </a:p>
          <a:p>
            <a:pPr marL="342900" indent="-342900">
              <a:buFont typeface="Arial" panose="020B0604020202020204" pitchFamily="34" charset="0"/>
              <a:buChar char="•"/>
            </a:pPr>
            <a:r>
              <a:rPr lang="sv-SE" b="1" dirty="0"/>
              <a:t>Fadderiet</a:t>
            </a:r>
          </a:p>
        </p:txBody>
      </p:sp>
      <p:sp>
        <p:nvSpPr>
          <p:cNvPr id="4" name="textruta 3">
            <a:extLst>
              <a:ext uri="{FF2B5EF4-FFF2-40B4-BE49-F238E27FC236}">
                <a16:creationId xmlns:a16="http://schemas.microsoft.com/office/drawing/2014/main" id="{27BA4F0D-A90F-4733-8EBB-9DF40085A42B}"/>
              </a:ext>
            </a:extLst>
          </p:cNvPr>
          <p:cNvSpPr txBox="1"/>
          <p:nvPr/>
        </p:nvSpPr>
        <p:spPr>
          <a:xfrm>
            <a:off x="7752184" y="5373216"/>
            <a:ext cx="3888432" cy="646331"/>
          </a:xfrm>
          <a:prstGeom prst="rect">
            <a:avLst/>
          </a:prstGeom>
          <a:noFill/>
          <a:ln>
            <a:solidFill>
              <a:schemeClr val="bg1"/>
            </a:solidFill>
          </a:ln>
        </p:spPr>
        <p:txBody>
          <a:bodyPr wrap="square" rtlCol="0">
            <a:spAutoFit/>
          </a:bodyPr>
          <a:lstStyle/>
          <a:p>
            <a:pPr algn="ctr"/>
            <a:r>
              <a:rPr lang="sv-SE" dirty="0"/>
              <a:t>Presentationen läggs ut på:</a:t>
            </a:r>
          </a:p>
          <a:p>
            <a:r>
              <a:rPr lang="sv-SE" dirty="0"/>
              <a:t>www.sbs.su.se/utbildning/ny-student</a:t>
            </a:r>
          </a:p>
        </p:txBody>
      </p:sp>
      <p:sp>
        <p:nvSpPr>
          <p:cNvPr id="5" name="Ellips 4">
            <a:extLst>
              <a:ext uri="{FF2B5EF4-FFF2-40B4-BE49-F238E27FC236}">
                <a16:creationId xmlns:a16="http://schemas.microsoft.com/office/drawing/2014/main" id="{DA5ED212-5794-4924-86C8-8596CF0DA455}"/>
              </a:ext>
            </a:extLst>
          </p:cNvPr>
          <p:cNvSpPr/>
          <p:nvPr/>
        </p:nvSpPr>
        <p:spPr>
          <a:xfrm>
            <a:off x="7644172" y="5214640"/>
            <a:ext cx="4104456" cy="10801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ln w="38100">
                <a:solidFill>
                  <a:srgbClr val="FF0000"/>
                </a:solidFill>
              </a:ln>
              <a:no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AE3AAB-86F7-E6D9-058A-9FAB0091B82A}"/>
              </a:ext>
            </a:extLst>
          </p:cNvPr>
          <p:cNvSpPr txBox="1">
            <a:spLocks/>
          </p:cNvSpPr>
          <p:nvPr/>
        </p:nvSpPr>
        <p:spPr>
          <a:xfrm>
            <a:off x="1199456" y="2024618"/>
            <a:ext cx="9289032" cy="3276590"/>
          </a:xfrm>
          <a:prstGeom prst="rect">
            <a:avLst/>
          </a:prstGeom>
        </p:spPr>
        <p:txBody>
          <a:bodyPr vert="horz" lIns="72000" tIns="36000" rIns="72000" bIns="36000" rtlCol="0" anchor="ctr" anchorCtr="0">
            <a:noAutofit/>
          </a:bodyPr>
          <a:lstStyle>
            <a:lvl1pPr algn="l" defTabSz="914400" rtl="0" eaLnBrk="1" latinLnBrk="0" hangingPunct="1">
              <a:spcBef>
                <a:spcPct val="0"/>
              </a:spcBef>
              <a:buNone/>
              <a:defRPr sz="4400" b="0" kern="1200">
                <a:solidFill>
                  <a:schemeClr val="bg1"/>
                </a:solidFill>
                <a:latin typeface="Verdana" pitchFamily="34" charset="0"/>
                <a:ea typeface="Verdana" pitchFamily="34" charset="0"/>
                <a:cs typeface="Verdana" pitchFamily="34" charset="0"/>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002060"/>
                </a:solidFill>
                <a:effectLst/>
                <a:uLnTx/>
                <a:uFillTx/>
                <a:latin typeface="Chalkboard SE" panose="03050602040202020205" pitchFamily="66" charset="77"/>
                <a:ea typeface="Verdana" pitchFamily="34" charset="0"/>
              </a:rPr>
              <a:t>Lovisa Näslund</a:t>
            </a: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GB" sz="3600" b="0" i="0" u="none" strike="noStrike" kern="1200" cap="none" spc="0" normalizeH="0" baseline="0" noProof="0" dirty="0" err="1">
                <a:ln>
                  <a:noFill/>
                </a:ln>
                <a:solidFill>
                  <a:srgbClr val="002060"/>
                </a:solidFill>
                <a:effectLst/>
                <a:uLnTx/>
                <a:uFillTx/>
                <a:latin typeface="Chalkboard SE" panose="03050602040202020205" pitchFamily="66" charset="77"/>
                <a:ea typeface="Verdana" pitchFamily="34" charset="0"/>
              </a:rPr>
              <a:t>Akademisk</a:t>
            </a:r>
            <a:r>
              <a:rPr kumimoji="0" lang="en-GB" sz="3600" b="0" i="0" u="none" strike="noStrike" kern="1200" cap="none" spc="0" normalizeH="0" baseline="0" noProof="0" dirty="0">
                <a:ln>
                  <a:noFill/>
                </a:ln>
                <a:solidFill>
                  <a:srgbClr val="002060"/>
                </a:solidFill>
                <a:effectLst/>
                <a:uLnTx/>
                <a:uFillTx/>
                <a:latin typeface="Chalkboard SE" panose="03050602040202020205" pitchFamily="66" charset="77"/>
                <a:ea typeface="Verdana" pitchFamily="34" charset="0"/>
              </a:rPr>
              <a:t> </a:t>
            </a:r>
            <a:r>
              <a:rPr kumimoji="0" lang="en-GB" sz="3600" b="0" i="0" u="none" strike="noStrike" kern="1200" cap="none" spc="0" normalizeH="0" baseline="0" noProof="0" dirty="0" err="1">
                <a:ln>
                  <a:noFill/>
                </a:ln>
                <a:solidFill>
                  <a:srgbClr val="002060"/>
                </a:solidFill>
                <a:effectLst/>
                <a:uLnTx/>
                <a:uFillTx/>
                <a:latin typeface="Chalkboard SE" panose="03050602040202020205" pitchFamily="66" charset="77"/>
                <a:ea typeface="Verdana" pitchFamily="34" charset="0"/>
              </a:rPr>
              <a:t>studierektor</a:t>
            </a:r>
            <a:endParaRPr kumimoji="0" lang="en-GB" sz="3600" b="0" i="0" u="none" strike="noStrike" kern="1200" cap="none" spc="0" normalizeH="0" baseline="0" noProof="0" dirty="0">
              <a:ln>
                <a:noFill/>
              </a:ln>
              <a:solidFill>
                <a:srgbClr val="002060"/>
              </a:solidFill>
              <a:effectLst/>
              <a:uLnTx/>
              <a:uFillTx/>
              <a:latin typeface="Chalkboard SE" panose="03050602040202020205" pitchFamily="66" charset="77"/>
              <a:ea typeface="Verdana" pitchFamily="34" charset="0"/>
            </a:endParaRP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GB" sz="2400" b="0" i="0" u="none" strike="noStrike" kern="1200" cap="none" spc="0" normalizeH="0" baseline="0" noProof="0" dirty="0">
                <a:ln>
                  <a:noFill/>
                </a:ln>
                <a:solidFill>
                  <a:srgbClr val="002060"/>
                </a:solidFill>
                <a:effectLst/>
                <a:uLnTx/>
                <a:uFillTx/>
                <a:latin typeface="Chalkboard SE" panose="03050602040202020205" pitchFamily="66" charset="77"/>
                <a:ea typeface="Verdana" pitchFamily="34" charset="0"/>
                <a:hlinkClick r:id="rId2"/>
              </a:rPr>
              <a:t>studierektor@sbs.su.se</a:t>
            </a:r>
            <a:r>
              <a:rPr kumimoji="0" lang="en-GB" sz="2400" b="0" i="0" u="none" strike="noStrike" kern="1200" cap="none" spc="0" normalizeH="0" baseline="0" noProof="0" dirty="0">
                <a:ln>
                  <a:noFill/>
                </a:ln>
                <a:solidFill>
                  <a:srgbClr val="002060"/>
                </a:solidFill>
                <a:effectLst/>
                <a:uLnTx/>
                <a:uFillTx/>
                <a:latin typeface="Chalkboard SE" panose="03050602040202020205" pitchFamily="66" charset="77"/>
                <a:ea typeface="Verdana" pitchFamily="34" charset="0"/>
              </a:rPr>
              <a:t> </a:t>
            </a: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002060"/>
                </a:solidFill>
                <a:effectLst/>
                <a:uLnTx/>
                <a:uFillTx/>
                <a:latin typeface="Chalkboard SE" panose="03050602040202020205" pitchFamily="66" charset="77"/>
                <a:ea typeface="Verdana" pitchFamily="34" charset="0"/>
              </a:rPr>
              <a:t>Stockholm Business School </a:t>
            </a:r>
          </a:p>
        </p:txBody>
      </p:sp>
    </p:spTree>
    <p:extLst>
      <p:ext uri="{BB962C8B-B14F-4D97-AF65-F5344CB8AC3E}">
        <p14:creationId xmlns:p14="http://schemas.microsoft.com/office/powerpoint/2010/main" val="127692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p:cNvSpPr txBox="1">
            <a:spLocks/>
          </p:cNvSpPr>
          <p:nvPr/>
        </p:nvSpPr>
        <p:spPr>
          <a:xfrm>
            <a:off x="1604132" y="917994"/>
            <a:ext cx="5711400" cy="795600"/>
          </a:xfrm>
          <a:prstGeom prst="rect">
            <a:avLst/>
          </a:prstGeom>
        </p:spPr>
        <p:txBody>
          <a:bodyPr vert="horz" lIns="72000" tIns="36000" rIns="72000" bIns="36000" rtlCol="0" anchor="ctr" anchorCtr="0">
            <a:noAutofit/>
          </a:bodyPr>
          <a:lstStyle>
            <a:lvl1pPr algn="l" defTabSz="914400" rtl="0" eaLnBrk="1" latinLnBrk="0" hangingPunct="1">
              <a:spcBef>
                <a:spcPct val="0"/>
              </a:spcBef>
              <a:buNone/>
              <a:defRPr sz="4400" b="0" kern="1200">
                <a:solidFill>
                  <a:schemeClr val="bg1"/>
                </a:solidFill>
                <a:latin typeface="Verdana" pitchFamily="34" charset="0"/>
                <a:ea typeface="Verdana" pitchFamily="34" charset="0"/>
                <a:cs typeface="Verdana"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002060"/>
                </a:solidFill>
                <a:effectLst/>
                <a:uLnTx/>
                <a:uFillTx/>
                <a:latin typeface="Calibri"/>
                <a:ea typeface="Verdana" pitchFamily="34" charset="0"/>
              </a:rPr>
              <a:t>Stockholm Business School </a:t>
            </a:r>
          </a:p>
        </p:txBody>
      </p:sp>
      <p:sp>
        <p:nvSpPr>
          <p:cNvPr id="8" name="Platshållare för innehåll 2"/>
          <p:cNvSpPr txBox="1">
            <a:spLocks/>
          </p:cNvSpPr>
          <p:nvPr/>
        </p:nvSpPr>
        <p:spPr>
          <a:xfrm>
            <a:off x="2281800" y="2078396"/>
            <a:ext cx="4356064" cy="2367424"/>
          </a:xfrm>
          <a:prstGeom prst="rect">
            <a:avLst/>
          </a:prstGeom>
        </p:spPr>
        <p:txBody>
          <a:bodyPr vert="horz" lIns="91440" tIns="45720" rIns="91440" bIns="45720" rtlCol="0">
            <a:normAutofit/>
          </a:bodyPr>
          <a:lstStyle>
            <a:lvl1pPr marL="0" indent="0" algn="l" defTabSz="914400" rtl="0" eaLnBrk="1" latinLnBrk="0" hangingPunct="1">
              <a:lnSpc>
                <a:spcPts val="2900"/>
              </a:lnSpc>
              <a:spcBef>
                <a:spcPts val="480"/>
              </a:spcBef>
              <a:buSzPct val="93000"/>
              <a:buFont typeface="Verdana" pitchFamily="34" charset="0"/>
              <a:buNone/>
              <a:defRPr sz="2000" kern="1200">
                <a:solidFill>
                  <a:schemeClr val="bg1"/>
                </a:solidFill>
                <a:latin typeface="Verdana" pitchFamily="34" charset="0"/>
                <a:ea typeface="Verdana" pitchFamily="34" charset="0"/>
                <a:cs typeface="Verdana" pitchFamily="34" charset="0"/>
              </a:defRPr>
            </a:lvl1pPr>
            <a:lvl2pPr marL="457200" indent="0" algn="ctr" defTabSz="914400" rtl="0" eaLnBrk="1" latinLnBrk="0" hangingPunct="1">
              <a:spcBef>
                <a:spcPct val="20000"/>
              </a:spcBef>
              <a:buFont typeface="Arial" pitchFamily="34" charset="0"/>
              <a:buNone/>
              <a:defRPr sz="2000" kern="1200">
                <a:solidFill>
                  <a:schemeClr val="tx1">
                    <a:tint val="75000"/>
                  </a:schemeClr>
                </a:solidFill>
                <a:latin typeface="Verdana" pitchFamily="34" charset="0"/>
                <a:ea typeface="Verdana" pitchFamily="34" charset="0"/>
                <a:cs typeface="Verdana" pitchFamily="34"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Verdana" pitchFamily="34" charset="0"/>
                <a:ea typeface="Verdana" pitchFamily="34" charset="0"/>
                <a:cs typeface="Verdana"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Verdana" pitchFamily="34" charset="0"/>
                <a:ea typeface="Verdana" pitchFamily="34" charset="0"/>
                <a:cs typeface="Verdana"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Verdana" pitchFamily="34" charset="0"/>
                <a:ea typeface="Verdana" pitchFamily="34" charset="0"/>
                <a:cs typeface="Verdana"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ts val="2900"/>
              </a:lnSpc>
              <a:spcBef>
                <a:spcPts val="480"/>
              </a:spcBef>
              <a:spcAft>
                <a:spcPts val="0"/>
              </a:spcAft>
              <a:buClrTx/>
              <a:buSzPct val="93000"/>
              <a:buFont typeface="Verdana" pitchFamily="34" charset="0"/>
              <a:buNone/>
              <a:tabLst/>
              <a:defRPr/>
            </a:pPr>
            <a:endParaRPr kumimoji="0" lang="sv-SE" sz="2000" b="0" i="0" u="none" strike="noStrike" kern="1200" cap="none" spc="0" normalizeH="0" baseline="0" noProof="0" dirty="0">
              <a:ln>
                <a:noFill/>
              </a:ln>
              <a:solidFill>
                <a:prstClr val="white"/>
              </a:solidFill>
              <a:effectLst/>
              <a:uLnTx/>
              <a:uFillTx/>
              <a:latin typeface="Georgia" panose="02040502050405020303" pitchFamily="18" charset="0"/>
              <a:ea typeface="Verdana" pitchFamily="34" charset="0"/>
            </a:endParaRPr>
          </a:p>
        </p:txBody>
      </p:sp>
      <p:sp>
        <p:nvSpPr>
          <p:cNvPr id="3" name="Content Placeholder 2">
            <a:extLst>
              <a:ext uri="{FF2B5EF4-FFF2-40B4-BE49-F238E27FC236}">
                <a16:creationId xmlns:a16="http://schemas.microsoft.com/office/drawing/2014/main" id="{5457784E-AAF8-C042-8569-EE4DF83A5D40}"/>
              </a:ext>
            </a:extLst>
          </p:cNvPr>
          <p:cNvSpPr>
            <a:spLocks noGrp="1"/>
          </p:cNvSpPr>
          <p:nvPr>
            <p:ph sz="half" idx="1"/>
          </p:nvPr>
        </p:nvSpPr>
        <p:spPr>
          <a:xfrm>
            <a:off x="2287713" y="2444332"/>
            <a:ext cx="3266423" cy="3936996"/>
          </a:xfrm>
        </p:spPr>
        <p:txBody>
          <a:bodyPr>
            <a:normAutofit fontScale="92500"/>
          </a:bodyPr>
          <a:lstStyle/>
          <a:p>
            <a:pPr marL="0" indent="0">
              <a:lnSpc>
                <a:spcPts val="3200"/>
              </a:lnSpc>
              <a:spcAft>
                <a:spcPts val="1200"/>
              </a:spcAft>
              <a:buNone/>
            </a:pPr>
            <a:r>
              <a:rPr lang="en-GB" sz="3500" dirty="0" err="1">
                <a:latin typeface="+mn-lt"/>
              </a:rPr>
              <a:t>Ämnessektioner</a:t>
            </a:r>
            <a:endParaRPr lang="en-GB" sz="3500" dirty="0">
              <a:latin typeface="+mn-lt"/>
            </a:endParaRPr>
          </a:p>
          <a:p>
            <a:pPr marL="342900" indent="-342900">
              <a:lnSpc>
                <a:spcPts val="3200"/>
              </a:lnSpc>
              <a:spcAft>
                <a:spcPts val="1200"/>
              </a:spcAft>
              <a:buFont typeface="Arial" panose="020B0604020202020204" pitchFamily="34" charset="0"/>
              <a:buChar char="•"/>
            </a:pPr>
            <a:r>
              <a:rPr lang="en-GB" sz="2400" dirty="0">
                <a:latin typeface="+mn-lt"/>
              </a:rPr>
              <a:t>Management</a:t>
            </a:r>
          </a:p>
          <a:p>
            <a:pPr marL="342900" indent="-342900">
              <a:lnSpc>
                <a:spcPts val="3200"/>
              </a:lnSpc>
              <a:spcAft>
                <a:spcPts val="1200"/>
              </a:spcAft>
              <a:buFont typeface="Arial" panose="020B0604020202020204" pitchFamily="34" charset="0"/>
              <a:buChar char="•"/>
            </a:pPr>
            <a:r>
              <a:rPr lang="en-GB" sz="2400" dirty="0" err="1">
                <a:latin typeface="+mn-lt"/>
              </a:rPr>
              <a:t>Marknadsföring</a:t>
            </a:r>
            <a:endParaRPr lang="en-GB" sz="2400" dirty="0">
              <a:latin typeface="+mn-lt"/>
            </a:endParaRPr>
          </a:p>
          <a:p>
            <a:pPr marL="342900" indent="-342900">
              <a:lnSpc>
                <a:spcPts val="3200"/>
              </a:lnSpc>
              <a:spcAft>
                <a:spcPts val="1200"/>
              </a:spcAft>
              <a:buFont typeface="Arial" panose="020B0604020202020204" pitchFamily="34" charset="0"/>
              <a:buChar char="•"/>
            </a:pPr>
            <a:r>
              <a:rPr lang="en-GB" sz="2400" dirty="0" err="1">
                <a:latin typeface="+mn-lt"/>
              </a:rPr>
              <a:t>Redovisning</a:t>
            </a:r>
            <a:endParaRPr lang="en-GB" sz="2400" dirty="0">
              <a:latin typeface="+mn-lt"/>
            </a:endParaRPr>
          </a:p>
          <a:p>
            <a:pPr marL="342900" indent="-342900">
              <a:lnSpc>
                <a:spcPts val="3200"/>
              </a:lnSpc>
              <a:spcAft>
                <a:spcPts val="1200"/>
              </a:spcAft>
              <a:buFont typeface="Arial" panose="020B0604020202020204" pitchFamily="34" charset="0"/>
              <a:buChar char="•"/>
            </a:pPr>
            <a:r>
              <a:rPr lang="en-GB" sz="2400" dirty="0" err="1">
                <a:latin typeface="+mn-lt"/>
              </a:rPr>
              <a:t>Finansiering</a:t>
            </a:r>
            <a:endParaRPr lang="en-GB" sz="2400" dirty="0">
              <a:latin typeface="+mn-lt"/>
            </a:endParaRPr>
          </a:p>
        </p:txBody>
      </p:sp>
      <p:sp>
        <p:nvSpPr>
          <p:cNvPr id="4" name="Content Placeholder 3">
            <a:extLst>
              <a:ext uri="{FF2B5EF4-FFF2-40B4-BE49-F238E27FC236}">
                <a16:creationId xmlns:a16="http://schemas.microsoft.com/office/drawing/2014/main" id="{77559A79-7712-8149-B685-16F8EB75F935}"/>
              </a:ext>
            </a:extLst>
          </p:cNvPr>
          <p:cNvSpPr>
            <a:spLocks noGrp="1"/>
          </p:cNvSpPr>
          <p:nvPr>
            <p:ph sz="half" idx="2"/>
          </p:nvPr>
        </p:nvSpPr>
        <p:spPr>
          <a:xfrm>
            <a:off x="6637864" y="2453856"/>
            <a:ext cx="3810000" cy="3794544"/>
          </a:xfrm>
        </p:spPr>
        <p:txBody>
          <a:bodyPr>
            <a:normAutofit fontScale="92500"/>
          </a:bodyPr>
          <a:lstStyle/>
          <a:p>
            <a:pPr marL="0" indent="0">
              <a:lnSpc>
                <a:spcPts val="3200"/>
              </a:lnSpc>
              <a:spcAft>
                <a:spcPts val="1200"/>
              </a:spcAft>
              <a:buNone/>
            </a:pPr>
            <a:r>
              <a:rPr lang="en-GB" sz="3500" dirty="0" err="1">
                <a:latin typeface="+mn-lt"/>
              </a:rPr>
              <a:t>Stödfunktioner</a:t>
            </a:r>
            <a:endParaRPr lang="en-GB" sz="3500" dirty="0">
              <a:latin typeface="+mn-lt"/>
            </a:endParaRPr>
          </a:p>
          <a:p>
            <a:pPr marL="342900" indent="-342900">
              <a:lnSpc>
                <a:spcPts val="3200"/>
              </a:lnSpc>
              <a:spcAft>
                <a:spcPts val="1200"/>
              </a:spcAft>
              <a:buFont typeface="Arial" panose="020B0604020202020204" pitchFamily="34" charset="0"/>
              <a:buChar char="•"/>
            </a:pPr>
            <a:r>
              <a:rPr lang="en-GB" sz="2400" dirty="0" err="1">
                <a:latin typeface="+mn-lt"/>
              </a:rPr>
              <a:t>Studierektor</a:t>
            </a:r>
            <a:endParaRPr lang="en-GB" sz="2400" dirty="0">
              <a:latin typeface="+mn-lt"/>
            </a:endParaRPr>
          </a:p>
          <a:p>
            <a:pPr marL="342900" indent="-342900">
              <a:lnSpc>
                <a:spcPts val="3200"/>
              </a:lnSpc>
              <a:spcAft>
                <a:spcPts val="1200"/>
              </a:spcAft>
              <a:buFont typeface="Arial" panose="020B0604020202020204" pitchFamily="34" charset="0"/>
              <a:buChar char="•"/>
            </a:pPr>
            <a:r>
              <a:rPr lang="en-GB" sz="2400" dirty="0" err="1">
                <a:latin typeface="+mn-lt"/>
              </a:rPr>
              <a:t>Studievägledare</a:t>
            </a:r>
            <a:endParaRPr lang="en-GB" sz="2400" dirty="0">
              <a:latin typeface="+mn-lt"/>
            </a:endParaRPr>
          </a:p>
          <a:p>
            <a:pPr marL="342900" indent="-342900">
              <a:lnSpc>
                <a:spcPts val="3200"/>
              </a:lnSpc>
              <a:spcAft>
                <a:spcPts val="1200"/>
              </a:spcAft>
              <a:buFont typeface="Arial" panose="020B0604020202020204" pitchFamily="34" charset="0"/>
              <a:buChar char="•"/>
            </a:pPr>
            <a:r>
              <a:rPr lang="en-GB" sz="2400" dirty="0" err="1">
                <a:latin typeface="+mn-lt"/>
              </a:rPr>
              <a:t>Kurskoordinatorer</a:t>
            </a:r>
            <a:endParaRPr lang="en-GB" sz="2400" dirty="0">
              <a:latin typeface="+mn-lt"/>
            </a:endParaRPr>
          </a:p>
          <a:p>
            <a:pPr marL="342900" indent="-342900">
              <a:lnSpc>
                <a:spcPts val="3200"/>
              </a:lnSpc>
              <a:spcAft>
                <a:spcPts val="1200"/>
              </a:spcAft>
              <a:buFont typeface="Arial" panose="020B0604020202020204" pitchFamily="34" charset="0"/>
              <a:buChar char="•"/>
            </a:pPr>
            <a:r>
              <a:rPr lang="en-GB" sz="2400" dirty="0" err="1">
                <a:latin typeface="+mn-lt"/>
              </a:rPr>
              <a:t>Amanuenser</a:t>
            </a:r>
            <a:endParaRPr lang="en-GB" sz="2400" dirty="0">
              <a:latin typeface="+mn-lt"/>
            </a:endParaRPr>
          </a:p>
          <a:p>
            <a:pPr marL="342900" indent="-342900">
              <a:lnSpc>
                <a:spcPts val="3200"/>
              </a:lnSpc>
              <a:spcAft>
                <a:spcPts val="1200"/>
              </a:spcAft>
              <a:buFont typeface="Arial" panose="020B0604020202020204" pitchFamily="34" charset="0"/>
              <a:buChar char="•"/>
            </a:pPr>
            <a:r>
              <a:rPr lang="en-GB" sz="2400" dirty="0" err="1">
                <a:latin typeface="+mn-lt"/>
              </a:rPr>
              <a:t>Internationella</a:t>
            </a:r>
            <a:r>
              <a:rPr lang="en-GB" sz="2400" dirty="0">
                <a:latin typeface="+mn-lt"/>
              </a:rPr>
              <a:t> </a:t>
            </a:r>
            <a:r>
              <a:rPr lang="en-GB" sz="2400" dirty="0" err="1">
                <a:latin typeface="+mn-lt"/>
              </a:rPr>
              <a:t>koordinatorer</a:t>
            </a:r>
            <a:endParaRPr lang="en-GB" sz="2400" dirty="0">
              <a:latin typeface="+mn-lt"/>
            </a:endParaRPr>
          </a:p>
          <a:p>
            <a:pPr marL="342900" indent="-342900">
              <a:lnSpc>
                <a:spcPts val="3200"/>
              </a:lnSpc>
              <a:spcAft>
                <a:spcPts val="1200"/>
              </a:spcAft>
              <a:buFont typeface="Arial" panose="020B0604020202020204" pitchFamily="34" charset="0"/>
              <a:buChar char="•"/>
            </a:pPr>
            <a:r>
              <a:rPr lang="en-GB" sz="2400" dirty="0" err="1">
                <a:latin typeface="+mn-lt"/>
              </a:rPr>
              <a:t>Särskilt</a:t>
            </a:r>
            <a:r>
              <a:rPr lang="en-GB" sz="2400" dirty="0">
                <a:latin typeface="+mn-lt"/>
              </a:rPr>
              <a:t> </a:t>
            </a:r>
            <a:r>
              <a:rPr lang="en-GB" sz="2400" dirty="0" err="1">
                <a:latin typeface="+mn-lt"/>
              </a:rPr>
              <a:t>stöd</a:t>
            </a:r>
            <a:endParaRPr lang="en-GB" sz="2400" dirty="0">
              <a:latin typeface="+mn-lt"/>
            </a:endParaRPr>
          </a:p>
        </p:txBody>
      </p:sp>
    </p:spTree>
    <p:extLst>
      <p:ext uri="{BB962C8B-B14F-4D97-AF65-F5344CB8AC3E}">
        <p14:creationId xmlns:p14="http://schemas.microsoft.com/office/powerpoint/2010/main" val="422766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03991A-2898-48FD-84B3-2257B55A61CD}"/>
              </a:ext>
            </a:extLst>
          </p:cNvPr>
          <p:cNvSpPr>
            <a:spLocks noGrp="1"/>
          </p:cNvSpPr>
          <p:nvPr>
            <p:ph type="title"/>
          </p:nvPr>
        </p:nvSpPr>
        <p:spPr>
          <a:xfrm>
            <a:off x="1147368" y="650876"/>
            <a:ext cx="7212861" cy="596996"/>
          </a:xfrm>
        </p:spPr>
        <p:txBody>
          <a:bodyPr/>
          <a:lstStyle/>
          <a:p>
            <a:r>
              <a:rPr lang="sv-SE" dirty="0"/>
              <a:t>Vad handlar företagsekonomi om?</a:t>
            </a:r>
            <a:br>
              <a:rPr lang="sv-SE" dirty="0"/>
            </a:br>
            <a:endParaRPr lang="sv-SE" dirty="0"/>
          </a:p>
        </p:txBody>
      </p:sp>
      <p:sp>
        <p:nvSpPr>
          <p:cNvPr id="3" name="Platshållare för innehåll 2">
            <a:extLst>
              <a:ext uri="{FF2B5EF4-FFF2-40B4-BE49-F238E27FC236}">
                <a16:creationId xmlns:a16="http://schemas.microsoft.com/office/drawing/2014/main" id="{12F06BBA-8A11-4C78-A44F-772F6F4898A9}"/>
              </a:ext>
            </a:extLst>
          </p:cNvPr>
          <p:cNvSpPr>
            <a:spLocks noGrp="1"/>
          </p:cNvSpPr>
          <p:nvPr>
            <p:ph sz="half" idx="1"/>
          </p:nvPr>
        </p:nvSpPr>
        <p:spPr>
          <a:xfrm>
            <a:off x="3908347" y="5197287"/>
            <a:ext cx="1965457" cy="1107996"/>
          </a:xfrm>
        </p:spPr>
        <p:txBody>
          <a:bodyPr/>
          <a:lstStyle/>
          <a:p>
            <a:r>
              <a:rPr lang="sv-SE" dirty="0"/>
              <a:t>Management</a:t>
            </a:r>
          </a:p>
          <a:p>
            <a:r>
              <a:rPr lang="sv-SE" dirty="0"/>
              <a:t>Marknadsföring</a:t>
            </a:r>
          </a:p>
          <a:p>
            <a:r>
              <a:rPr lang="sv-SE" dirty="0"/>
              <a:t>Redovisning</a:t>
            </a:r>
          </a:p>
          <a:p>
            <a:r>
              <a:rPr lang="sv-SE" dirty="0"/>
              <a:t>Finans</a:t>
            </a:r>
          </a:p>
        </p:txBody>
      </p:sp>
      <p:sp>
        <p:nvSpPr>
          <p:cNvPr id="4" name="Platshållare för innehåll 3">
            <a:extLst>
              <a:ext uri="{FF2B5EF4-FFF2-40B4-BE49-F238E27FC236}">
                <a16:creationId xmlns:a16="http://schemas.microsoft.com/office/drawing/2014/main" id="{E65BF471-125A-4E89-BAB5-E910131FE41C}"/>
              </a:ext>
            </a:extLst>
          </p:cNvPr>
          <p:cNvSpPr>
            <a:spLocks noGrp="1"/>
          </p:cNvSpPr>
          <p:nvPr>
            <p:ph sz="half" idx="2"/>
          </p:nvPr>
        </p:nvSpPr>
        <p:spPr>
          <a:xfrm>
            <a:off x="4704213" y="2605431"/>
            <a:ext cx="4464000" cy="276999"/>
          </a:xfrm>
        </p:spPr>
        <p:txBody>
          <a:bodyPr/>
          <a:lstStyle/>
          <a:p>
            <a:r>
              <a:rPr lang="sv-SE" dirty="0"/>
              <a:t>	</a:t>
            </a:r>
          </a:p>
        </p:txBody>
      </p:sp>
      <p:sp>
        <p:nvSpPr>
          <p:cNvPr id="5" name="Höger klammerparentes 4">
            <a:extLst>
              <a:ext uri="{FF2B5EF4-FFF2-40B4-BE49-F238E27FC236}">
                <a16:creationId xmlns:a16="http://schemas.microsoft.com/office/drawing/2014/main" id="{33F7686A-C09A-46C8-831E-64D22371D1B2}"/>
              </a:ext>
            </a:extLst>
          </p:cNvPr>
          <p:cNvSpPr/>
          <p:nvPr/>
        </p:nvSpPr>
        <p:spPr>
          <a:xfrm>
            <a:off x="5788039" y="5088503"/>
            <a:ext cx="530159" cy="1239067"/>
          </a:xfrm>
          <a:prstGeom prst="rightBrace">
            <a:avLst/>
          </a:prstGeom>
          <a:ln w="53975"/>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6" name="textruta 5">
            <a:extLst>
              <a:ext uri="{FF2B5EF4-FFF2-40B4-BE49-F238E27FC236}">
                <a16:creationId xmlns:a16="http://schemas.microsoft.com/office/drawing/2014/main" id="{8B93123E-2090-466B-91C6-3E36B5CD5A03}"/>
              </a:ext>
            </a:extLst>
          </p:cNvPr>
          <p:cNvSpPr txBox="1"/>
          <p:nvPr/>
        </p:nvSpPr>
        <p:spPr>
          <a:xfrm>
            <a:off x="6442151" y="5523370"/>
            <a:ext cx="2932365" cy="369332"/>
          </a:xfrm>
          <a:prstGeom prst="rect">
            <a:avLst/>
          </a:prstGeom>
          <a:noFill/>
        </p:spPr>
        <p:txBody>
          <a:bodyPr wrap="square" rtlCol="0">
            <a:spAutoFit/>
          </a:bodyPr>
          <a:lstStyle/>
          <a:p>
            <a:r>
              <a:rPr lang="sv-SE" dirty="0"/>
              <a:t>Organisationskunskap</a:t>
            </a:r>
          </a:p>
        </p:txBody>
      </p:sp>
      <p:pic>
        <p:nvPicPr>
          <p:cNvPr id="8" name="Bildobjekt 7">
            <a:extLst>
              <a:ext uri="{FF2B5EF4-FFF2-40B4-BE49-F238E27FC236}">
                <a16:creationId xmlns:a16="http://schemas.microsoft.com/office/drawing/2014/main" id="{AEFEA557-90A6-49F7-A704-E124101EA88F}"/>
              </a:ext>
            </a:extLst>
          </p:cNvPr>
          <p:cNvPicPr>
            <a:picLocks noChangeAspect="1"/>
          </p:cNvPicPr>
          <p:nvPr/>
        </p:nvPicPr>
        <p:blipFill>
          <a:blip r:embed="rId2">
            <a:duotone>
              <a:schemeClr val="accent1">
                <a:shade val="45000"/>
                <a:satMod val="135000"/>
              </a:schemeClr>
              <a:prstClr val="white"/>
            </a:duotone>
          </a:blip>
          <a:stretch>
            <a:fillRect/>
          </a:stretch>
        </p:blipFill>
        <p:spPr>
          <a:xfrm>
            <a:off x="1345646" y="2357609"/>
            <a:ext cx="2334970" cy="1072989"/>
          </a:xfrm>
          <a:prstGeom prst="rect">
            <a:avLst/>
          </a:prstGeom>
        </p:spPr>
      </p:pic>
      <p:sp>
        <p:nvSpPr>
          <p:cNvPr id="11" name="Rektangel 10">
            <a:extLst>
              <a:ext uri="{FF2B5EF4-FFF2-40B4-BE49-F238E27FC236}">
                <a16:creationId xmlns:a16="http://schemas.microsoft.com/office/drawing/2014/main" id="{0D5539B4-6C74-4885-9449-9B2F6C103E5F}"/>
              </a:ext>
            </a:extLst>
          </p:cNvPr>
          <p:cNvSpPr/>
          <p:nvPr/>
        </p:nvSpPr>
        <p:spPr>
          <a:xfrm>
            <a:off x="4291413" y="1994003"/>
            <a:ext cx="2808312" cy="18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a:extLst>
              <a:ext uri="{FF2B5EF4-FFF2-40B4-BE49-F238E27FC236}">
                <a16:creationId xmlns:a16="http://schemas.microsoft.com/office/drawing/2014/main" id="{50233581-FF2D-495D-9E26-9CE896695FEA}"/>
              </a:ext>
            </a:extLst>
          </p:cNvPr>
          <p:cNvPicPr>
            <a:picLocks noChangeAspect="1"/>
          </p:cNvPicPr>
          <p:nvPr/>
        </p:nvPicPr>
        <p:blipFill>
          <a:blip r:embed="rId3">
            <a:duotone>
              <a:schemeClr val="accent1">
                <a:shade val="45000"/>
                <a:satMod val="135000"/>
              </a:schemeClr>
              <a:prstClr val="white"/>
            </a:duotone>
          </a:blip>
          <a:stretch>
            <a:fillRect/>
          </a:stretch>
        </p:blipFill>
        <p:spPr>
          <a:xfrm>
            <a:off x="7512525" y="2357609"/>
            <a:ext cx="2481287" cy="1146147"/>
          </a:xfrm>
          <a:prstGeom prst="rect">
            <a:avLst/>
          </a:prstGeom>
        </p:spPr>
      </p:pic>
      <p:sp>
        <p:nvSpPr>
          <p:cNvPr id="13" name="Rektangel 12">
            <a:extLst>
              <a:ext uri="{FF2B5EF4-FFF2-40B4-BE49-F238E27FC236}">
                <a16:creationId xmlns:a16="http://schemas.microsoft.com/office/drawing/2014/main" id="{63B07C56-6E8F-4505-B7C6-8CC890950D2B}"/>
              </a:ext>
            </a:extLst>
          </p:cNvPr>
          <p:cNvSpPr/>
          <p:nvPr/>
        </p:nvSpPr>
        <p:spPr>
          <a:xfrm>
            <a:off x="2710062" y="4216228"/>
            <a:ext cx="7216271" cy="461665"/>
          </a:xfrm>
          <a:prstGeom prst="rect">
            <a:avLst/>
          </a:prstGeom>
        </p:spPr>
        <p:txBody>
          <a:bodyPr wrap="none">
            <a:spAutoFit/>
          </a:bodyPr>
          <a:lstStyle/>
          <a:p>
            <a:r>
              <a:rPr lang="sv-SE" sz="2400" dirty="0"/>
              <a:t>Om värdet på output &gt; värdet på input </a:t>
            </a:r>
            <a:r>
              <a:rPr lang="sv-SE" sz="2400" dirty="0">
                <a:sym typeface="Wingdings" panose="05000000000000000000" pitchFamily="2" charset="2"/>
              </a:rPr>
              <a:t> Skapat värde! </a:t>
            </a:r>
          </a:p>
        </p:txBody>
      </p:sp>
      <p:sp>
        <p:nvSpPr>
          <p:cNvPr id="14" name="textruta 13">
            <a:extLst>
              <a:ext uri="{FF2B5EF4-FFF2-40B4-BE49-F238E27FC236}">
                <a16:creationId xmlns:a16="http://schemas.microsoft.com/office/drawing/2014/main" id="{30180B55-2944-409B-86EE-867F137F39B5}"/>
              </a:ext>
            </a:extLst>
          </p:cNvPr>
          <p:cNvSpPr txBox="1"/>
          <p:nvPr/>
        </p:nvSpPr>
        <p:spPr>
          <a:xfrm>
            <a:off x="5061761" y="2654044"/>
            <a:ext cx="1982713" cy="369332"/>
          </a:xfrm>
          <a:prstGeom prst="rect">
            <a:avLst/>
          </a:prstGeom>
          <a:noFill/>
        </p:spPr>
        <p:txBody>
          <a:bodyPr wrap="square" rtlCol="0">
            <a:spAutoFit/>
          </a:bodyPr>
          <a:lstStyle/>
          <a:p>
            <a:r>
              <a:rPr lang="sv-SE" dirty="0">
                <a:solidFill>
                  <a:schemeClr val="bg1"/>
                </a:solidFill>
              </a:rPr>
              <a:t>VERKSAMHET</a:t>
            </a:r>
          </a:p>
        </p:txBody>
      </p:sp>
    </p:spTree>
    <p:extLst>
      <p:ext uri="{BB962C8B-B14F-4D97-AF65-F5344CB8AC3E}">
        <p14:creationId xmlns:p14="http://schemas.microsoft.com/office/powerpoint/2010/main" val="1578549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7D3B4F-EC75-4484-AF2C-E712C8A6E696}"/>
              </a:ext>
            </a:extLst>
          </p:cNvPr>
          <p:cNvSpPr>
            <a:spLocks noGrp="1"/>
          </p:cNvSpPr>
          <p:nvPr>
            <p:ph type="title"/>
          </p:nvPr>
        </p:nvSpPr>
        <p:spPr>
          <a:xfrm>
            <a:off x="1147368" y="650875"/>
            <a:ext cx="5521959" cy="400110"/>
          </a:xfrm>
        </p:spPr>
        <p:txBody>
          <a:bodyPr/>
          <a:lstStyle/>
          <a:p>
            <a:r>
              <a:rPr lang="sv-SE" dirty="0"/>
              <a:t>Varför företagsekonomi?</a:t>
            </a:r>
          </a:p>
        </p:txBody>
      </p:sp>
      <p:sp>
        <p:nvSpPr>
          <p:cNvPr id="3" name="Platshållare för innehåll 2">
            <a:extLst>
              <a:ext uri="{FF2B5EF4-FFF2-40B4-BE49-F238E27FC236}">
                <a16:creationId xmlns:a16="http://schemas.microsoft.com/office/drawing/2014/main" id="{9818C2CC-9B08-4A16-A829-0F8850E4D2F8}"/>
              </a:ext>
            </a:extLst>
          </p:cNvPr>
          <p:cNvSpPr>
            <a:spLocks noGrp="1"/>
          </p:cNvSpPr>
          <p:nvPr>
            <p:ph sz="half" idx="1"/>
          </p:nvPr>
        </p:nvSpPr>
        <p:spPr>
          <a:xfrm>
            <a:off x="1147368" y="1861842"/>
            <a:ext cx="4464000" cy="1661993"/>
          </a:xfrm>
        </p:spPr>
        <p:txBody>
          <a:bodyPr/>
          <a:lstStyle/>
          <a:p>
            <a:r>
              <a:rPr lang="sv-SE" dirty="0"/>
              <a:t>Få en helhetsförståelse för företag och andra verksamheter</a:t>
            </a:r>
          </a:p>
          <a:p>
            <a:endParaRPr lang="sv-SE" dirty="0"/>
          </a:p>
          <a:p>
            <a:r>
              <a:rPr lang="sv-SE" dirty="0"/>
              <a:t>Förstå hur man åstadkommer saker</a:t>
            </a:r>
          </a:p>
          <a:p>
            <a:endParaRPr lang="sv-SE" dirty="0"/>
          </a:p>
          <a:p>
            <a:endParaRPr lang="sv-SE" dirty="0"/>
          </a:p>
        </p:txBody>
      </p:sp>
      <p:sp>
        <p:nvSpPr>
          <p:cNvPr id="4" name="Platshållare för innehåll 3">
            <a:extLst>
              <a:ext uri="{FF2B5EF4-FFF2-40B4-BE49-F238E27FC236}">
                <a16:creationId xmlns:a16="http://schemas.microsoft.com/office/drawing/2014/main" id="{ECA5790E-6126-49DB-B568-52D2F3C08C6F}"/>
              </a:ext>
            </a:extLst>
          </p:cNvPr>
          <p:cNvSpPr>
            <a:spLocks noGrp="1"/>
          </p:cNvSpPr>
          <p:nvPr>
            <p:ph sz="half" idx="2"/>
          </p:nvPr>
        </p:nvSpPr>
        <p:spPr>
          <a:xfrm>
            <a:off x="5797800" y="3429000"/>
            <a:ext cx="4590800" cy="2215991"/>
          </a:xfrm>
        </p:spPr>
        <p:txBody>
          <a:bodyPr/>
          <a:lstStyle/>
          <a:p>
            <a:r>
              <a:rPr lang="sv-SE" b="1" dirty="0"/>
              <a:t>Kunskaper och färdigheter:</a:t>
            </a:r>
          </a:p>
          <a:p>
            <a:endParaRPr lang="sv-SE" dirty="0"/>
          </a:p>
          <a:p>
            <a:r>
              <a:rPr lang="sv-SE" dirty="0"/>
              <a:t>Praktiska kunskaper om företagande</a:t>
            </a:r>
          </a:p>
          <a:p>
            <a:endParaRPr lang="sv-SE" dirty="0"/>
          </a:p>
          <a:p>
            <a:r>
              <a:rPr lang="sv-SE" dirty="0"/>
              <a:t>Förmåga att strukturera sin tanke: hantera och analysera komplexa problem och komplex information</a:t>
            </a:r>
          </a:p>
          <a:p>
            <a:r>
              <a:rPr lang="sv-SE" dirty="0">
                <a:sym typeface="Wingdings" panose="05000000000000000000" pitchFamily="2" charset="2"/>
              </a:rPr>
              <a:t> Akademisk skolning</a:t>
            </a:r>
            <a:endParaRPr lang="sv-SE" dirty="0"/>
          </a:p>
        </p:txBody>
      </p:sp>
    </p:spTree>
    <p:extLst>
      <p:ext uri="{BB962C8B-B14F-4D97-AF65-F5344CB8AC3E}">
        <p14:creationId xmlns:p14="http://schemas.microsoft.com/office/powerpoint/2010/main" val="887193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41206" y="903819"/>
            <a:ext cx="4061048" cy="567463"/>
          </a:xfrm>
          <a:prstGeom prst="rect">
            <a:avLst/>
          </a:prstGeom>
        </p:spPr>
        <p:txBody>
          <a:bodyPr vert="horz" wrap="square" lIns="0" tIns="13335" rIns="0" bIns="0" rtlCol="0">
            <a:spAutoFit/>
          </a:bodyPr>
          <a:lstStyle/>
          <a:p>
            <a:pPr marL="12700">
              <a:lnSpc>
                <a:spcPct val="100000"/>
              </a:lnSpc>
              <a:spcBef>
                <a:spcPts val="105"/>
              </a:spcBef>
            </a:pPr>
            <a:r>
              <a:rPr lang="en-GB" sz="3600" b="0" spc="-35" dirty="0" err="1">
                <a:latin typeface="+mn-lt"/>
              </a:rPr>
              <a:t>Hur</a:t>
            </a:r>
            <a:r>
              <a:rPr lang="en-GB" sz="3600" b="0" spc="-35" dirty="0">
                <a:latin typeface="+mn-lt"/>
              </a:rPr>
              <a:t> </a:t>
            </a:r>
            <a:r>
              <a:rPr lang="en-GB" sz="3600" b="0" spc="-35" dirty="0" err="1">
                <a:latin typeface="+mn-lt"/>
              </a:rPr>
              <a:t>går</a:t>
            </a:r>
            <a:r>
              <a:rPr lang="en-GB" sz="3600" b="0" spc="-35" dirty="0">
                <a:latin typeface="+mn-lt"/>
              </a:rPr>
              <a:t> det till?</a:t>
            </a:r>
            <a:endParaRPr lang="en-GB" sz="3600" b="0" spc="-10" dirty="0">
              <a:latin typeface="+mn-lt"/>
            </a:endParaRPr>
          </a:p>
        </p:txBody>
      </p:sp>
      <p:sp>
        <p:nvSpPr>
          <p:cNvPr id="6" name="textruta 5">
            <a:extLst>
              <a:ext uri="{FF2B5EF4-FFF2-40B4-BE49-F238E27FC236}">
                <a16:creationId xmlns:a16="http://schemas.microsoft.com/office/drawing/2014/main" id="{8AEE2FE6-6EC9-0E0B-5FAE-98E102F896C1}"/>
              </a:ext>
            </a:extLst>
          </p:cNvPr>
          <p:cNvSpPr txBox="1"/>
          <p:nvPr/>
        </p:nvSpPr>
        <p:spPr>
          <a:xfrm>
            <a:off x="5215928" y="1640452"/>
            <a:ext cx="6205606" cy="4199611"/>
          </a:xfrm>
          <a:prstGeom prst="rect">
            <a:avLst/>
          </a:prstGeom>
          <a:noFill/>
        </p:spPr>
        <p:txBody>
          <a:bodyPr wrap="square" rtlCol="0">
            <a:spAutoFit/>
          </a:bodyPr>
          <a:lstStyle/>
          <a:p>
            <a:pPr marR="0" lvl="0" algn="l" defTabSz="914400" rtl="0" eaLnBrk="1" fontAlgn="auto" latinLnBrk="0" hangingPunct="1">
              <a:lnSpc>
                <a:spcPct val="150000"/>
              </a:lnSpc>
              <a:spcBef>
                <a:spcPts val="0"/>
              </a:spcBef>
              <a:spcAft>
                <a:spcPts val="0"/>
              </a:spcAft>
              <a:buClrTx/>
              <a:buSzTx/>
              <a:tabLst/>
              <a:defRPr/>
            </a:pPr>
            <a:r>
              <a:rPr kumimoji="0" lang="en-GB" sz="2000" b="1" i="0" u="none" strike="noStrike" kern="0" cap="none" spc="0" normalizeH="0" baseline="0" noProof="0" dirty="0">
                <a:ln>
                  <a:noFill/>
                </a:ln>
                <a:solidFill>
                  <a:srgbClr val="002060"/>
                </a:solidFill>
                <a:effectLst/>
                <a:uLnTx/>
                <a:uFillTx/>
                <a:latin typeface="Calibri"/>
                <a:ea typeface="+mn-ea"/>
                <a:cs typeface="+mn-cs"/>
              </a:rPr>
              <a:t> </a:t>
            </a:r>
            <a:r>
              <a:rPr kumimoji="0" lang="en-GB" sz="2000" b="1" i="0" u="none" strike="noStrike" kern="0" cap="none" spc="0" normalizeH="0" baseline="0" noProof="0" dirty="0" err="1">
                <a:ln>
                  <a:noFill/>
                </a:ln>
                <a:solidFill>
                  <a:srgbClr val="002060"/>
                </a:solidFill>
                <a:effectLst/>
                <a:uLnTx/>
                <a:uFillTx/>
                <a:latin typeface="Calibri"/>
                <a:ea typeface="+mn-ea"/>
                <a:cs typeface="+mn-cs"/>
              </a:rPr>
              <a:t>Universitetsutbildning</a:t>
            </a:r>
            <a:r>
              <a:rPr kumimoji="0" lang="en-GB" sz="2000" b="1" i="0" u="none" strike="noStrike" kern="0" cap="none" spc="0" normalizeH="0" baseline="0" noProof="0" dirty="0">
                <a:ln>
                  <a:noFill/>
                </a:ln>
                <a:solidFill>
                  <a:srgbClr val="002060"/>
                </a:solidFill>
                <a:effectLst/>
                <a:uLnTx/>
                <a:uFillTx/>
                <a:latin typeface="Calibri"/>
                <a:ea typeface="+mn-ea"/>
                <a:cs typeface="+mn-cs"/>
              </a:rPr>
              <a:t> </a:t>
            </a:r>
            <a:r>
              <a:rPr kumimoji="0" lang="en-GB" sz="2000" b="1" i="0" u="none" strike="noStrike" kern="0" cap="none" spc="0" normalizeH="0" baseline="0" noProof="0" dirty="0" err="1">
                <a:ln>
                  <a:noFill/>
                </a:ln>
                <a:solidFill>
                  <a:srgbClr val="002060"/>
                </a:solidFill>
                <a:effectLst/>
                <a:uLnTx/>
                <a:uFillTx/>
                <a:latin typeface="Calibri"/>
                <a:ea typeface="+mn-ea"/>
                <a:cs typeface="+mn-cs"/>
              </a:rPr>
              <a:t>är</a:t>
            </a:r>
            <a:r>
              <a:rPr kumimoji="0" lang="en-GB" sz="2000" b="1" i="0" u="none" strike="noStrike" kern="0" cap="none" spc="0" normalizeH="0" baseline="0" noProof="0" dirty="0">
                <a:ln>
                  <a:noFill/>
                </a:ln>
                <a:solidFill>
                  <a:srgbClr val="002060"/>
                </a:solidFill>
                <a:effectLst/>
                <a:uLnTx/>
                <a:uFillTx/>
                <a:latin typeface="Calibri"/>
                <a:ea typeface="+mn-ea"/>
                <a:cs typeface="+mn-cs"/>
              </a:rPr>
              <a:t> </a:t>
            </a:r>
            <a:r>
              <a:rPr kumimoji="0" lang="en-GB" sz="2000" b="1" i="0" u="none" strike="noStrike" kern="0" cap="none" spc="0" normalizeH="0" baseline="0" noProof="0" dirty="0" err="1">
                <a:ln>
                  <a:noFill/>
                </a:ln>
                <a:solidFill>
                  <a:srgbClr val="002060"/>
                </a:solidFill>
                <a:effectLst/>
                <a:uLnTx/>
                <a:uFillTx/>
                <a:latin typeface="Calibri"/>
                <a:ea typeface="+mn-ea"/>
                <a:cs typeface="+mn-cs"/>
              </a:rPr>
              <a:t>organiserad</a:t>
            </a:r>
            <a:r>
              <a:rPr kumimoji="0" lang="en-GB" sz="2000" b="1" i="0" u="none" strike="noStrike" kern="0" cap="none" spc="0" normalizeH="0" baseline="0" noProof="0" dirty="0">
                <a:ln>
                  <a:noFill/>
                </a:ln>
                <a:solidFill>
                  <a:srgbClr val="002060"/>
                </a:solidFill>
                <a:effectLst/>
                <a:uLnTx/>
                <a:uFillTx/>
                <a:latin typeface="Calibri"/>
                <a:ea typeface="+mn-ea"/>
                <a:cs typeface="+mn-cs"/>
              </a:rPr>
              <a:t> </a:t>
            </a:r>
            <a:r>
              <a:rPr kumimoji="0" lang="en-GB" sz="2000" b="1" i="0" u="none" strike="noStrike" kern="0" cap="none" spc="0" normalizeH="0" baseline="0" noProof="0" dirty="0" err="1">
                <a:ln>
                  <a:noFill/>
                </a:ln>
                <a:solidFill>
                  <a:srgbClr val="002060"/>
                </a:solidFill>
                <a:effectLst/>
                <a:uLnTx/>
                <a:uFillTx/>
                <a:latin typeface="Calibri"/>
                <a:ea typeface="+mn-ea"/>
                <a:cs typeface="+mn-cs"/>
              </a:rPr>
              <a:t>i</a:t>
            </a:r>
            <a:r>
              <a:rPr kumimoji="0" lang="en-GB" sz="2000" b="1" i="0" u="none" strike="noStrike" kern="0" cap="none" spc="0" normalizeH="0" baseline="0" noProof="0" dirty="0">
                <a:ln>
                  <a:noFill/>
                </a:ln>
                <a:solidFill>
                  <a:srgbClr val="002060"/>
                </a:solidFill>
                <a:effectLst/>
                <a:uLnTx/>
                <a:uFillTx/>
                <a:latin typeface="Calibri"/>
                <a:ea typeface="+mn-ea"/>
                <a:cs typeface="+mn-cs"/>
              </a:rPr>
              <a:t> </a:t>
            </a:r>
            <a:r>
              <a:rPr kumimoji="0" lang="en-GB" sz="2000" b="1" i="0" u="none" strike="noStrike" kern="0" cap="none" spc="0" normalizeH="0" baseline="0" noProof="0" dirty="0" err="1">
                <a:ln>
                  <a:noFill/>
                </a:ln>
                <a:solidFill>
                  <a:srgbClr val="002060"/>
                </a:solidFill>
                <a:effectLst/>
                <a:uLnTx/>
                <a:uFillTx/>
                <a:latin typeface="Calibri"/>
                <a:ea typeface="+mn-ea"/>
                <a:cs typeface="+mn-cs"/>
              </a:rPr>
              <a:t>kurser</a:t>
            </a:r>
            <a:endParaRPr kumimoji="0" lang="en-GB" sz="2000" b="1" i="0" u="none" strike="noStrike" kern="0" cap="none" spc="0" normalizeH="0" baseline="0" noProof="0" dirty="0">
              <a:ln>
                <a:noFill/>
              </a:ln>
              <a:solidFill>
                <a:srgbClr val="002060"/>
              </a:solidFill>
              <a:effectLst/>
              <a:uLnTx/>
              <a:uFillTx/>
              <a:latin typeface="Calibri"/>
              <a:ea typeface="+mn-ea"/>
              <a:cs typeface="+mn-cs"/>
            </a:endParaRPr>
          </a:p>
          <a:p>
            <a:pPr marL="742950" lvl="1" indent="-285750">
              <a:lnSpc>
                <a:spcPct val="150000"/>
              </a:lnSpc>
              <a:buFont typeface="Arial" panose="020B0604020202020204" pitchFamily="34" charset="0"/>
              <a:buChar char="•"/>
              <a:defRPr/>
            </a:pPr>
            <a:r>
              <a:rPr kumimoji="0" lang="en-GB" sz="2000" b="0" i="0" u="none" strike="noStrike" kern="0" cap="none" spc="0" normalizeH="0" baseline="0" noProof="0" dirty="0" err="1">
                <a:ln>
                  <a:noFill/>
                </a:ln>
                <a:solidFill>
                  <a:srgbClr val="002060"/>
                </a:solidFill>
                <a:effectLst/>
                <a:uLnTx/>
                <a:uFillTx/>
                <a:latin typeface="Calibri"/>
                <a:ea typeface="+mn-ea"/>
                <a:cs typeface="+mn-cs"/>
              </a:rPr>
              <a:t>Undervisning</a:t>
            </a:r>
            <a:r>
              <a:rPr kumimoji="0" lang="en-GB" sz="2000" b="0" i="0" u="none" strike="noStrike" kern="0" cap="none" spc="0" normalizeH="0" baseline="0" noProof="0" dirty="0">
                <a:ln>
                  <a:noFill/>
                </a:ln>
                <a:solidFill>
                  <a:srgbClr val="002060"/>
                </a:solidFill>
                <a:effectLst/>
                <a:uLnTx/>
                <a:uFillTx/>
                <a:latin typeface="Calibri"/>
                <a:ea typeface="+mn-ea"/>
                <a:cs typeface="+mn-cs"/>
              </a:rPr>
              <a:t> (</a:t>
            </a:r>
            <a:r>
              <a:rPr kumimoji="0" lang="en-GB" sz="2000" b="0" i="0" u="none" strike="noStrike" kern="0" cap="none" spc="0" normalizeH="0" baseline="0" noProof="0" dirty="0" err="1">
                <a:ln>
                  <a:noFill/>
                </a:ln>
                <a:solidFill>
                  <a:srgbClr val="002060"/>
                </a:solidFill>
                <a:effectLst/>
                <a:uLnTx/>
                <a:uFillTx/>
                <a:latin typeface="Calibri"/>
                <a:ea typeface="+mn-ea"/>
                <a:cs typeface="+mn-cs"/>
              </a:rPr>
              <a:t>föreläsningar</a:t>
            </a:r>
            <a:r>
              <a:rPr kumimoji="0" lang="en-GB" sz="2000" b="0" i="0" u="none" strike="noStrike" kern="0" cap="none" spc="0" normalizeH="0" baseline="0" noProof="0" dirty="0">
                <a:ln>
                  <a:noFill/>
                </a:ln>
                <a:solidFill>
                  <a:srgbClr val="002060"/>
                </a:solidFill>
                <a:effectLst/>
                <a:uLnTx/>
                <a:uFillTx/>
                <a:latin typeface="Calibri"/>
                <a:ea typeface="+mn-ea"/>
                <a:cs typeface="+mn-cs"/>
              </a:rPr>
              <a:t>, </a:t>
            </a:r>
            <a:r>
              <a:rPr kumimoji="0" lang="en-GB" sz="2000" b="0" i="0" u="none" strike="noStrike" kern="0" cap="none" spc="0" normalizeH="0" baseline="0" noProof="0" dirty="0" err="1">
                <a:ln>
                  <a:noFill/>
                </a:ln>
                <a:solidFill>
                  <a:srgbClr val="002060"/>
                </a:solidFill>
                <a:effectLst/>
                <a:uLnTx/>
                <a:uFillTx/>
                <a:latin typeface="Calibri"/>
                <a:ea typeface="+mn-ea"/>
                <a:cs typeface="+mn-cs"/>
              </a:rPr>
              <a:t>seminarier</a:t>
            </a:r>
            <a:r>
              <a:rPr kumimoji="0" lang="en-GB" sz="2000" b="0" i="0" u="none" strike="noStrike" kern="0" cap="none" spc="0" normalizeH="0" baseline="0" noProof="0" dirty="0">
                <a:ln>
                  <a:noFill/>
                </a:ln>
                <a:solidFill>
                  <a:srgbClr val="002060"/>
                </a:solidFill>
                <a:effectLst/>
                <a:uLnTx/>
                <a:uFillTx/>
                <a:latin typeface="Calibri"/>
                <a:ea typeface="+mn-ea"/>
                <a:cs typeface="+mn-cs"/>
              </a:rPr>
              <a:t>, etc)</a:t>
            </a:r>
          </a:p>
          <a:p>
            <a:pPr marL="742950" lvl="1" indent="-285750">
              <a:lnSpc>
                <a:spcPct val="150000"/>
              </a:lnSpc>
              <a:buFont typeface="Arial" panose="020B0604020202020204" pitchFamily="34" charset="0"/>
              <a:buChar char="•"/>
              <a:defRPr/>
            </a:pPr>
            <a:r>
              <a:rPr kumimoji="0" lang="en-GB" sz="2000" b="0" i="0" u="none" strike="noStrike" kern="0" cap="none" spc="0" normalizeH="0" baseline="0" noProof="0" dirty="0" err="1">
                <a:ln>
                  <a:noFill/>
                </a:ln>
                <a:solidFill>
                  <a:srgbClr val="002060"/>
                </a:solidFill>
                <a:effectLst/>
                <a:uLnTx/>
                <a:uFillTx/>
                <a:latin typeface="Calibri"/>
                <a:ea typeface="+mn-ea"/>
                <a:cs typeface="+mn-cs"/>
              </a:rPr>
              <a:t>Kurslitteratur</a:t>
            </a:r>
            <a:endParaRPr kumimoji="0" lang="en-GB" sz="2000" b="0" i="0" u="none" strike="noStrike" kern="0" cap="none" spc="0" normalizeH="0" baseline="0" noProof="0" dirty="0">
              <a:ln>
                <a:noFill/>
              </a:ln>
              <a:solidFill>
                <a:srgbClr val="002060"/>
              </a:solidFill>
              <a:effectLst/>
              <a:uLnTx/>
              <a:uFillTx/>
              <a:latin typeface="Calibri"/>
              <a:ea typeface="+mn-ea"/>
              <a:cs typeface="+mn-cs"/>
            </a:endParaRPr>
          </a:p>
          <a:p>
            <a:pPr marL="742950" lvl="1" indent="-285750">
              <a:lnSpc>
                <a:spcPct val="150000"/>
              </a:lnSpc>
              <a:buFont typeface="Arial" panose="020B0604020202020204" pitchFamily="34" charset="0"/>
              <a:buChar char="•"/>
              <a:defRPr/>
            </a:pPr>
            <a:r>
              <a:rPr kumimoji="0" lang="en-GB" sz="2000" b="0" i="0" u="none" strike="noStrike" kern="0" cap="none" spc="0" normalizeH="0" baseline="0" noProof="0" dirty="0">
                <a:ln>
                  <a:noFill/>
                </a:ln>
                <a:solidFill>
                  <a:srgbClr val="002060"/>
                </a:solidFill>
                <a:effectLst/>
                <a:uLnTx/>
                <a:uFillTx/>
                <a:latin typeface="Calibri"/>
                <a:ea typeface="+mn-ea"/>
                <a:cs typeface="+mn-cs"/>
              </a:rPr>
              <a:t>Examination </a:t>
            </a:r>
            <a:r>
              <a:rPr lang="en-GB" sz="2000" kern="0" dirty="0">
                <a:solidFill>
                  <a:srgbClr val="002060"/>
                </a:solidFill>
              </a:rPr>
              <a:t>(</a:t>
            </a:r>
            <a:r>
              <a:rPr lang="en-GB" sz="2000" kern="0" dirty="0" err="1">
                <a:solidFill>
                  <a:srgbClr val="002060"/>
                </a:solidFill>
              </a:rPr>
              <a:t>tentor</a:t>
            </a:r>
            <a:r>
              <a:rPr lang="en-GB" sz="2000" kern="0" dirty="0">
                <a:solidFill>
                  <a:srgbClr val="002060"/>
                </a:solidFill>
              </a:rPr>
              <a:t>, </a:t>
            </a:r>
            <a:r>
              <a:rPr lang="en-GB" sz="2000" kern="0" dirty="0" err="1">
                <a:solidFill>
                  <a:srgbClr val="002060"/>
                </a:solidFill>
              </a:rPr>
              <a:t>grupparbeten</a:t>
            </a:r>
            <a:r>
              <a:rPr lang="en-GB" sz="2000" kern="0" dirty="0">
                <a:solidFill>
                  <a:srgbClr val="002060"/>
                </a:solidFill>
              </a:rPr>
              <a:t>, </a:t>
            </a:r>
            <a:r>
              <a:rPr kumimoji="0" lang="en-GB" sz="2000" b="0" i="0" u="none" strike="noStrike" kern="0" cap="none" spc="0" normalizeH="0" baseline="0" noProof="0" dirty="0">
                <a:ln>
                  <a:noFill/>
                </a:ln>
                <a:solidFill>
                  <a:srgbClr val="002060"/>
                </a:solidFill>
                <a:effectLst/>
                <a:uLnTx/>
                <a:uFillTx/>
                <a:latin typeface="Calibri"/>
                <a:ea typeface="+mn-ea"/>
                <a:cs typeface="+mn-cs"/>
              </a:rPr>
              <a:t>etc)</a:t>
            </a:r>
            <a:endParaRPr lang="en-GB" sz="2000" kern="0" noProof="0" dirty="0">
              <a:solidFill>
                <a:srgbClr val="002060"/>
              </a:solidFill>
              <a:latin typeface="Calibri"/>
            </a:endParaRPr>
          </a:p>
          <a:p>
            <a:pPr>
              <a:lnSpc>
                <a:spcPct val="150000"/>
              </a:lnSpc>
              <a:defRPr/>
            </a:pPr>
            <a:r>
              <a:rPr kumimoji="0" lang="en-GB" sz="2000" b="1" i="0" u="none" strike="noStrike" kern="0" cap="none" spc="0" normalizeH="0" baseline="0" noProof="0" dirty="0" err="1">
                <a:ln>
                  <a:noFill/>
                </a:ln>
                <a:solidFill>
                  <a:srgbClr val="002060"/>
                </a:solidFill>
                <a:effectLst/>
                <a:uLnTx/>
                <a:uFillTx/>
                <a:latin typeface="Calibri"/>
                <a:ea typeface="+mn-ea"/>
                <a:cs typeface="+mn-cs"/>
              </a:rPr>
              <a:t>Vem</a:t>
            </a:r>
            <a:r>
              <a:rPr kumimoji="0" lang="en-GB" sz="2000" b="1" i="0" u="none" strike="noStrike" kern="0" cap="none" spc="0" normalizeH="0" baseline="0" noProof="0" dirty="0">
                <a:ln>
                  <a:noFill/>
                </a:ln>
                <a:solidFill>
                  <a:srgbClr val="002060"/>
                </a:solidFill>
                <a:effectLst/>
                <a:uLnTx/>
                <a:uFillTx/>
                <a:latin typeface="Calibri"/>
                <a:ea typeface="+mn-ea"/>
                <a:cs typeface="+mn-cs"/>
              </a:rPr>
              <a:t>?</a:t>
            </a:r>
          </a:p>
          <a:p>
            <a:pPr marL="800100" lvl="1" indent="-342900">
              <a:lnSpc>
                <a:spcPct val="150000"/>
              </a:lnSpc>
              <a:buFont typeface="Arial" panose="020B0604020202020204" pitchFamily="34" charset="0"/>
              <a:buChar char="•"/>
              <a:defRPr/>
            </a:pPr>
            <a:r>
              <a:rPr lang="en-GB" sz="2000" kern="0" dirty="0">
                <a:solidFill>
                  <a:srgbClr val="002060"/>
                </a:solidFill>
                <a:latin typeface="Calibri"/>
              </a:rPr>
              <a:t>	</a:t>
            </a:r>
            <a:r>
              <a:rPr lang="en-GB" sz="2000" kern="0" dirty="0" err="1">
                <a:solidFill>
                  <a:srgbClr val="002060"/>
                </a:solidFill>
                <a:latin typeface="Calibri"/>
              </a:rPr>
              <a:t>Kursansvarig</a:t>
            </a:r>
            <a:r>
              <a:rPr lang="en-GB" sz="2000" kern="0" dirty="0">
                <a:solidFill>
                  <a:srgbClr val="002060"/>
                </a:solidFill>
                <a:latin typeface="Calibri"/>
              </a:rPr>
              <a:t> </a:t>
            </a:r>
            <a:r>
              <a:rPr lang="en-GB" sz="2000" kern="0" dirty="0" err="1">
                <a:solidFill>
                  <a:srgbClr val="002060"/>
                </a:solidFill>
                <a:latin typeface="Calibri"/>
              </a:rPr>
              <a:t>lärare</a:t>
            </a:r>
            <a:r>
              <a:rPr lang="en-GB" sz="2000" kern="0" dirty="0">
                <a:solidFill>
                  <a:srgbClr val="002060"/>
                </a:solidFill>
                <a:latin typeface="Calibri"/>
              </a:rPr>
              <a:t> (</a:t>
            </a:r>
            <a:r>
              <a:rPr lang="en-GB" sz="2000" kern="0" dirty="0" err="1">
                <a:solidFill>
                  <a:srgbClr val="002060"/>
                </a:solidFill>
                <a:latin typeface="Calibri"/>
              </a:rPr>
              <a:t>kursinnehåll</a:t>
            </a:r>
            <a:r>
              <a:rPr lang="en-GB" sz="2000" kern="0" dirty="0">
                <a:solidFill>
                  <a:srgbClr val="002060"/>
                </a:solidFill>
                <a:latin typeface="Calibri"/>
              </a:rPr>
              <a:t>)</a:t>
            </a:r>
          </a:p>
          <a:p>
            <a:pPr marL="800100" lvl="1" indent="-342900">
              <a:lnSpc>
                <a:spcPct val="150000"/>
              </a:lnSpc>
              <a:buFont typeface="Arial" panose="020B0604020202020204" pitchFamily="34" charset="0"/>
              <a:buChar char="•"/>
              <a:defRPr/>
            </a:pPr>
            <a:r>
              <a:rPr lang="en-GB" sz="2000" kern="0" dirty="0">
                <a:solidFill>
                  <a:srgbClr val="002060"/>
                </a:solidFill>
                <a:latin typeface="Calibri"/>
              </a:rPr>
              <a:t>  </a:t>
            </a:r>
            <a:r>
              <a:rPr lang="en-GB" sz="2000" kern="0" dirty="0" err="1">
                <a:solidFill>
                  <a:srgbClr val="002060"/>
                </a:solidFill>
                <a:latin typeface="Calibri"/>
              </a:rPr>
              <a:t>Examinator</a:t>
            </a:r>
            <a:endParaRPr lang="en-GB" sz="2000" kern="0" dirty="0">
              <a:solidFill>
                <a:srgbClr val="002060"/>
              </a:solidFill>
              <a:latin typeface="Calibri"/>
            </a:endParaRPr>
          </a:p>
          <a:p>
            <a:pPr marL="800100" lvl="1" indent="-342900">
              <a:lnSpc>
                <a:spcPct val="150000"/>
              </a:lnSpc>
              <a:buFont typeface="Arial" panose="020B0604020202020204" pitchFamily="34" charset="0"/>
              <a:buChar char="•"/>
              <a:defRPr/>
            </a:pPr>
            <a:r>
              <a:rPr lang="en-GB" sz="2000" kern="0" dirty="0">
                <a:solidFill>
                  <a:srgbClr val="002060"/>
                </a:solidFill>
                <a:latin typeface="Calibri"/>
              </a:rPr>
              <a:t>	</a:t>
            </a:r>
            <a:r>
              <a:rPr lang="en-GB" sz="2000" kern="0" dirty="0" err="1">
                <a:solidFill>
                  <a:srgbClr val="002060"/>
                </a:solidFill>
                <a:latin typeface="Calibri"/>
              </a:rPr>
              <a:t>Kurskoordinator</a:t>
            </a:r>
            <a:r>
              <a:rPr lang="en-GB" sz="2000" kern="0" dirty="0">
                <a:solidFill>
                  <a:srgbClr val="002060"/>
                </a:solidFill>
                <a:latin typeface="Calibri"/>
              </a:rPr>
              <a:t> (</a:t>
            </a:r>
            <a:r>
              <a:rPr lang="en-GB" sz="2000" kern="0" dirty="0" err="1">
                <a:solidFill>
                  <a:srgbClr val="002060"/>
                </a:solidFill>
                <a:latin typeface="Calibri"/>
              </a:rPr>
              <a:t>registrering</a:t>
            </a:r>
            <a:r>
              <a:rPr lang="en-GB" sz="2000" kern="0" dirty="0">
                <a:solidFill>
                  <a:srgbClr val="002060"/>
                </a:solidFill>
                <a:latin typeface="Calibri"/>
              </a:rPr>
              <a:t>, </a:t>
            </a:r>
            <a:r>
              <a:rPr lang="en-GB" sz="2000" kern="0" dirty="0" err="1">
                <a:solidFill>
                  <a:srgbClr val="002060"/>
                </a:solidFill>
                <a:latin typeface="Calibri"/>
              </a:rPr>
              <a:t>tentaanmälan</a:t>
            </a:r>
            <a:r>
              <a:rPr lang="en-GB" sz="2000" kern="0" dirty="0">
                <a:solidFill>
                  <a:srgbClr val="002060"/>
                </a:solidFill>
                <a:latin typeface="Calibri"/>
              </a:rPr>
              <a:t>)</a:t>
            </a:r>
          </a:p>
          <a:p>
            <a:pPr marL="800100" lvl="1" indent="-342900">
              <a:lnSpc>
                <a:spcPct val="150000"/>
              </a:lnSpc>
              <a:buFont typeface="Arial" panose="020B0604020202020204" pitchFamily="34" charset="0"/>
              <a:buChar char="•"/>
              <a:defRPr/>
            </a:pPr>
            <a:r>
              <a:rPr lang="en-GB" sz="2000" kern="0" dirty="0">
                <a:solidFill>
                  <a:srgbClr val="002060"/>
                </a:solidFill>
                <a:latin typeface="Calibri"/>
              </a:rPr>
              <a:t>	</a:t>
            </a:r>
            <a:r>
              <a:rPr lang="en-GB" sz="2000" kern="0" dirty="0" err="1">
                <a:solidFill>
                  <a:srgbClr val="002060"/>
                </a:solidFill>
                <a:latin typeface="Calibri"/>
              </a:rPr>
              <a:t>Amanuens</a:t>
            </a:r>
            <a:r>
              <a:rPr lang="en-GB" sz="2000" kern="0" dirty="0">
                <a:solidFill>
                  <a:srgbClr val="002060"/>
                </a:solidFill>
                <a:latin typeface="Calibri"/>
              </a:rPr>
              <a:t> (</a:t>
            </a:r>
            <a:r>
              <a:rPr lang="en-GB" sz="2000" kern="0" dirty="0" err="1">
                <a:solidFill>
                  <a:srgbClr val="002060"/>
                </a:solidFill>
                <a:latin typeface="Calibri"/>
              </a:rPr>
              <a:t>lärstöd</a:t>
            </a:r>
            <a:r>
              <a:rPr lang="en-GB" sz="2000" kern="0" dirty="0">
                <a:solidFill>
                  <a:srgbClr val="002060"/>
                </a:solidFill>
                <a:latin typeface="Calibri"/>
              </a:rPr>
              <a:t>, </a:t>
            </a:r>
            <a:r>
              <a:rPr lang="en-GB" sz="2000" kern="0" dirty="0" err="1">
                <a:solidFill>
                  <a:srgbClr val="002060"/>
                </a:solidFill>
                <a:latin typeface="Calibri"/>
              </a:rPr>
              <a:t>begäran</a:t>
            </a:r>
            <a:r>
              <a:rPr lang="en-GB" sz="2000" kern="0" dirty="0">
                <a:solidFill>
                  <a:srgbClr val="002060"/>
                </a:solidFill>
                <a:latin typeface="Calibri"/>
              </a:rPr>
              <a:t> om </a:t>
            </a:r>
            <a:r>
              <a:rPr lang="en-GB" sz="2000" kern="0" dirty="0" err="1">
                <a:solidFill>
                  <a:srgbClr val="002060"/>
                </a:solidFill>
                <a:latin typeface="Calibri"/>
              </a:rPr>
              <a:t>omprövning</a:t>
            </a:r>
            <a:r>
              <a:rPr lang="en-GB" sz="2000" kern="0" dirty="0">
                <a:solidFill>
                  <a:srgbClr val="002060"/>
                </a:solidFill>
                <a:latin typeface="Calibri"/>
              </a:rPr>
              <a:t>)</a:t>
            </a:r>
          </a:p>
        </p:txBody>
      </p:sp>
      <p:pic>
        <p:nvPicPr>
          <p:cNvPr id="4" name="Bildobjekt 3">
            <a:extLst>
              <a:ext uri="{FF2B5EF4-FFF2-40B4-BE49-F238E27FC236}">
                <a16:creationId xmlns:a16="http://schemas.microsoft.com/office/drawing/2014/main" id="{97B0673F-B2BC-446E-8871-73FF5D0E5C42}"/>
              </a:ext>
            </a:extLst>
          </p:cNvPr>
          <p:cNvPicPr>
            <a:picLocks noChangeAspect="1"/>
          </p:cNvPicPr>
          <p:nvPr/>
        </p:nvPicPr>
        <p:blipFill rotWithShape="1">
          <a:blip r:embed="rId3">
            <a:extLst>
              <a:ext uri="{28A0092B-C50C-407E-A947-70E740481C1C}">
                <a14:useLocalDpi xmlns:a14="http://schemas.microsoft.com/office/drawing/2010/main" val="0"/>
              </a:ext>
            </a:extLst>
          </a:blip>
          <a:srcRect l="11610" t="31218" r="10625" b="28087"/>
          <a:stretch/>
        </p:blipFill>
        <p:spPr>
          <a:xfrm>
            <a:off x="1127447" y="4221088"/>
            <a:ext cx="3693351" cy="1215534"/>
          </a:xfrm>
          <a:prstGeom prst="rect">
            <a:avLst/>
          </a:prstGeom>
        </p:spPr>
      </p:pic>
      <p:pic>
        <p:nvPicPr>
          <p:cNvPr id="7" name="Bildobjekt 6">
            <a:extLst>
              <a:ext uri="{FF2B5EF4-FFF2-40B4-BE49-F238E27FC236}">
                <a16:creationId xmlns:a16="http://schemas.microsoft.com/office/drawing/2014/main" id="{100332EA-9A58-437C-80CA-C8AFDF0DA8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6010" y="1916832"/>
            <a:ext cx="2016224" cy="2016224"/>
          </a:xfrm>
          <a:prstGeom prst="rect">
            <a:avLst/>
          </a:prstGeom>
        </p:spPr>
      </p:pic>
      <p:sp>
        <p:nvSpPr>
          <p:cNvPr id="3" name="textruta 2">
            <a:extLst>
              <a:ext uri="{FF2B5EF4-FFF2-40B4-BE49-F238E27FC236}">
                <a16:creationId xmlns:a16="http://schemas.microsoft.com/office/drawing/2014/main" id="{33BD4E7C-AA19-477D-BA63-C2CB3A5C4900}"/>
              </a:ext>
            </a:extLst>
          </p:cNvPr>
          <p:cNvSpPr txBox="1"/>
          <p:nvPr/>
        </p:nvSpPr>
        <p:spPr>
          <a:xfrm>
            <a:off x="1341206" y="5539988"/>
            <a:ext cx="31499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hlinkClick r:id="rId5"/>
              </a:rPr>
              <a:t>https://athena.itslearning.com/</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2012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745185-2062-43DB-A65F-929E89E77E35}"/>
              </a:ext>
            </a:extLst>
          </p:cNvPr>
          <p:cNvSpPr>
            <a:spLocks noGrp="1"/>
          </p:cNvSpPr>
          <p:nvPr>
            <p:ph type="title"/>
          </p:nvPr>
        </p:nvSpPr>
        <p:spPr>
          <a:xfrm>
            <a:off x="2639616" y="548680"/>
            <a:ext cx="5521959" cy="400110"/>
          </a:xfrm>
        </p:spPr>
        <p:txBody>
          <a:bodyPr/>
          <a:lstStyle/>
          <a:p>
            <a:r>
              <a:rPr lang="sv-SE" dirty="0"/>
              <a:t>Hur funkar kurser?</a:t>
            </a:r>
          </a:p>
        </p:txBody>
      </p:sp>
      <p:sp>
        <p:nvSpPr>
          <p:cNvPr id="3" name="Platshållare för text 2">
            <a:extLst>
              <a:ext uri="{FF2B5EF4-FFF2-40B4-BE49-F238E27FC236}">
                <a16:creationId xmlns:a16="http://schemas.microsoft.com/office/drawing/2014/main" id="{FA8F2213-1638-410C-856C-FC745C16511B}"/>
              </a:ext>
            </a:extLst>
          </p:cNvPr>
          <p:cNvSpPr>
            <a:spLocks noGrp="1"/>
          </p:cNvSpPr>
          <p:nvPr>
            <p:ph type="body" idx="1"/>
          </p:nvPr>
        </p:nvSpPr>
        <p:spPr>
          <a:xfrm>
            <a:off x="623392" y="1268760"/>
            <a:ext cx="8466633" cy="5278368"/>
          </a:xfrm>
        </p:spPr>
        <p:txBody>
          <a:bodyPr/>
          <a:lstStyle/>
          <a:p>
            <a:pPr marL="342900" indent="-342900">
              <a:buAutoNum type="arabicPeriod"/>
            </a:pPr>
            <a:r>
              <a:rPr lang="sv-SE" i="1" dirty="0"/>
              <a:t>Lärandemål</a:t>
            </a:r>
            <a:r>
              <a:rPr lang="sv-SE" dirty="0"/>
              <a:t> – det här är vad det är meningen att du ska lära dig i den här kursen.</a:t>
            </a:r>
          </a:p>
          <a:p>
            <a:pPr marL="342900" indent="-342900">
              <a:buAutoNum type="arabicPeriod"/>
            </a:pPr>
            <a:r>
              <a:rPr lang="sv-SE" i="1" dirty="0"/>
              <a:t>Hjälp på vägen</a:t>
            </a:r>
            <a:r>
              <a:rPr lang="sv-SE" dirty="0"/>
              <a:t>: Undervisning, kurslitteratur och annat </a:t>
            </a:r>
            <a:r>
              <a:rPr lang="sv-SE" dirty="0" err="1"/>
              <a:t>lärstöd</a:t>
            </a:r>
            <a:endParaRPr lang="sv-SE" dirty="0"/>
          </a:p>
          <a:p>
            <a:pPr marL="342900" indent="-342900">
              <a:buAutoNum type="arabicPeriod"/>
            </a:pPr>
            <a:r>
              <a:rPr lang="sv-SE" i="1" dirty="0"/>
              <a:t>Nådde du målet? </a:t>
            </a:r>
            <a:r>
              <a:rPr lang="sv-SE" dirty="0"/>
              <a:t>Examinationen testar hur långt du kom. </a:t>
            </a:r>
          </a:p>
          <a:p>
            <a:pPr marL="342900" indent="-342900">
              <a:buAutoNum type="arabicPeriod"/>
            </a:pPr>
            <a:endParaRPr lang="sv-SE" dirty="0"/>
          </a:p>
          <a:p>
            <a:pPr lvl="0" algn="l" rtl="0">
              <a:lnSpc>
                <a:spcPts val="3000"/>
              </a:lnSpc>
              <a:spcAft>
                <a:spcPts val="600"/>
              </a:spcAft>
              <a:defRPr/>
            </a:pPr>
            <a:r>
              <a:rPr lang="en-GB" dirty="0" err="1">
                <a:solidFill>
                  <a:srgbClr val="002060"/>
                </a:solidFill>
                <a:latin typeface="Calibri"/>
              </a:rPr>
              <a:t>Examinationsmoment</a:t>
            </a:r>
            <a:endParaRPr lang="en-GB" dirty="0">
              <a:solidFill>
                <a:srgbClr val="002060"/>
              </a:solidFill>
              <a:latin typeface="Calibri"/>
            </a:endParaRPr>
          </a:p>
          <a:p>
            <a:pPr marL="800100" marR="0" lvl="1" indent="-342900" algn="l" defTabSz="914400" rtl="0" eaLnBrk="1" fontAlgn="auto" latinLnBrk="0" hangingPunct="1">
              <a:lnSpc>
                <a:spcPts val="3000"/>
              </a:lnSpc>
              <a:spcBef>
                <a:spcPts val="0"/>
              </a:spcBef>
              <a:spcAft>
                <a:spcPts val="600"/>
              </a:spcAft>
              <a:buClrTx/>
              <a:buSzTx/>
              <a:buFont typeface="Arial" panose="020B0604020202020204" pitchFamily="34" charset="0"/>
              <a:buChar char="•"/>
              <a:tabLst/>
              <a:defRPr/>
            </a:pPr>
            <a:r>
              <a:rPr lang="en-GB" sz="1600" dirty="0">
                <a:solidFill>
                  <a:srgbClr val="002060"/>
                </a:solidFill>
              </a:rPr>
              <a:t>De </a:t>
            </a:r>
            <a:r>
              <a:rPr lang="en-GB" sz="1600" dirty="0" err="1">
                <a:solidFill>
                  <a:srgbClr val="002060"/>
                </a:solidFill>
              </a:rPr>
              <a:t>flesta</a:t>
            </a:r>
            <a:r>
              <a:rPr lang="en-GB" sz="1600" dirty="0">
                <a:solidFill>
                  <a:srgbClr val="002060"/>
                </a:solidFill>
              </a:rPr>
              <a:t> </a:t>
            </a:r>
            <a:r>
              <a:rPr lang="en-GB" sz="1600" dirty="0" err="1">
                <a:solidFill>
                  <a:srgbClr val="002060"/>
                </a:solidFill>
              </a:rPr>
              <a:t>kurser</a:t>
            </a:r>
            <a:r>
              <a:rPr lang="en-GB" sz="1600" dirty="0">
                <a:solidFill>
                  <a:srgbClr val="002060"/>
                </a:solidFill>
              </a:rPr>
              <a:t> har </a:t>
            </a:r>
            <a:r>
              <a:rPr lang="en-GB" sz="1600" dirty="0" err="1">
                <a:solidFill>
                  <a:srgbClr val="002060"/>
                </a:solidFill>
              </a:rPr>
              <a:t>flera</a:t>
            </a:r>
            <a:r>
              <a:rPr lang="en-GB" sz="1600" dirty="0">
                <a:solidFill>
                  <a:srgbClr val="002060"/>
                </a:solidFill>
              </a:rPr>
              <a:t> </a:t>
            </a:r>
            <a:r>
              <a:rPr lang="en-GB" sz="1600" dirty="0" err="1">
                <a:solidFill>
                  <a:srgbClr val="002060"/>
                </a:solidFill>
              </a:rPr>
              <a:t>examinationsmoment</a:t>
            </a:r>
            <a:r>
              <a:rPr lang="en-GB" sz="1600" dirty="0">
                <a:solidFill>
                  <a:srgbClr val="002060"/>
                </a:solidFill>
              </a:rPr>
              <a:t>, </a:t>
            </a:r>
            <a:r>
              <a:rPr lang="en-GB" sz="1600" dirty="0" err="1">
                <a:solidFill>
                  <a:srgbClr val="002060"/>
                </a:solidFill>
              </a:rPr>
              <a:t>som</a:t>
            </a:r>
            <a:r>
              <a:rPr lang="en-GB" sz="1600" dirty="0">
                <a:solidFill>
                  <a:srgbClr val="002060"/>
                </a:solidFill>
              </a:rPr>
              <a:t> </a:t>
            </a:r>
            <a:r>
              <a:rPr lang="en-GB" sz="1600" dirty="0" err="1">
                <a:solidFill>
                  <a:srgbClr val="002060"/>
                </a:solidFill>
              </a:rPr>
              <a:t>viktas</a:t>
            </a:r>
            <a:r>
              <a:rPr lang="en-GB" sz="1600" dirty="0">
                <a:solidFill>
                  <a:srgbClr val="002060"/>
                </a:solidFill>
              </a:rPr>
              <a:t> till </a:t>
            </a:r>
            <a:r>
              <a:rPr lang="en-GB" sz="1600" dirty="0" err="1">
                <a:solidFill>
                  <a:srgbClr val="002060"/>
                </a:solidFill>
              </a:rPr>
              <a:t>en</a:t>
            </a:r>
            <a:r>
              <a:rPr lang="en-GB" sz="1600" dirty="0">
                <a:solidFill>
                  <a:srgbClr val="002060"/>
                </a:solidFill>
              </a:rPr>
              <a:t> </a:t>
            </a:r>
            <a:r>
              <a:rPr lang="en-GB" sz="1600" dirty="0" err="1">
                <a:solidFill>
                  <a:srgbClr val="002060"/>
                </a:solidFill>
              </a:rPr>
              <a:t>kurspoäng</a:t>
            </a:r>
            <a:r>
              <a:rPr lang="en-GB" sz="1600" dirty="0">
                <a:solidFill>
                  <a:srgbClr val="002060"/>
                </a:solidFill>
              </a:rPr>
              <a:t>.</a:t>
            </a:r>
          </a:p>
          <a:p>
            <a:pPr marL="800100" marR="0" lvl="1" indent="-342900" algn="l" defTabSz="914400" rtl="0" eaLnBrk="1" fontAlgn="auto" latinLnBrk="0" hangingPunct="1">
              <a:lnSpc>
                <a:spcPts val="3000"/>
              </a:lnSpc>
              <a:spcBef>
                <a:spcPts val="0"/>
              </a:spcBef>
              <a:spcAft>
                <a:spcPts val="600"/>
              </a:spcAft>
              <a:buClrTx/>
              <a:buSzTx/>
              <a:buFont typeface="Arial" panose="020B0604020202020204" pitchFamily="34" charset="0"/>
              <a:buChar char="•"/>
              <a:tabLst/>
              <a:defRPr/>
            </a:pPr>
            <a:r>
              <a:rPr lang="en-GB" sz="1600" dirty="0" err="1">
                <a:solidFill>
                  <a:srgbClr val="002060"/>
                </a:solidFill>
              </a:rPr>
              <a:t>Obligatoriska</a:t>
            </a:r>
            <a:r>
              <a:rPr lang="en-GB" sz="1600" dirty="0">
                <a:solidFill>
                  <a:srgbClr val="002060"/>
                </a:solidFill>
              </a:rPr>
              <a:t> moment (ex </a:t>
            </a:r>
            <a:r>
              <a:rPr lang="en-GB" sz="1600" dirty="0" err="1">
                <a:solidFill>
                  <a:srgbClr val="002060"/>
                </a:solidFill>
              </a:rPr>
              <a:t>tenta</a:t>
            </a:r>
            <a:r>
              <a:rPr lang="en-GB" sz="1600" dirty="0">
                <a:solidFill>
                  <a:srgbClr val="002060"/>
                </a:solidFill>
              </a:rPr>
              <a:t>) </a:t>
            </a:r>
            <a:r>
              <a:rPr lang="en-GB" sz="1600" dirty="0" err="1">
                <a:solidFill>
                  <a:srgbClr val="002060"/>
                </a:solidFill>
              </a:rPr>
              <a:t>ges</a:t>
            </a:r>
            <a:r>
              <a:rPr lang="en-GB" sz="1600" dirty="0">
                <a:solidFill>
                  <a:srgbClr val="002060"/>
                </a:solidFill>
              </a:rPr>
              <a:t> </a:t>
            </a:r>
            <a:r>
              <a:rPr lang="en-GB" sz="1600" dirty="0" err="1">
                <a:solidFill>
                  <a:srgbClr val="002060"/>
                </a:solidFill>
              </a:rPr>
              <a:t>två</a:t>
            </a:r>
            <a:r>
              <a:rPr lang="en-GB" sz="1600" dirty="0">
                <a:solidFill>
                  <a:srgbClr val="002060"/>
                </a:solidFill>
              </a:rPr>
              <a:t> </a:t>
            </a:r>
            <a:r>
              <a:rPr lang="en-GB" sz="1600" dirty="0" err="1">
                <a:solidFill>
                  <a:srgbClr val="002060"/>
                </a:solidFill>
              </a:rPr>
              <a:t>gånger</a:t>
            </a:r>
            <a:r>
              <a:rPr lang="en-GB" sz="1600" dirty="0">
                <a:solidFill>
                  <a:srgbClr val="002060"/>
                </a:solidFill>
              </a:rPr>
              <a:t> per </a:t>
            </a:r>
            <a:r>
              <a:rPr lang="en-GB" sz="1600" dirty="0" err="1">
                <a:solidFill>
                  <a:srgbClr val="002060"/>
                </a:solidFill>
              </a:rPr>
              <a:t>kurs</a:t>
            </a:r>
            <a:r>
              <a:rPr lang="en-GB" sz="1600" dirty="0">
                <a:solidFill>
                  <a:srgbClr val="002060"/>
                </a:solidFill>
              </a:rPr>
              <a:t> </a:t>
            </a:r>
            <a:r>
              <a:rPr lang="en-GB" sz="1600" dirty="0" err="1">
                <a:solidFill>
                  <a:srgbClr val="002060"/>
                </a:solidFill>
              </a:rPr>
              <a:t>och</a:t>
            </a:r>
            <a:r>
              <a:rPr lang="en-GB" sz="1600" dirty="0">
                <a:solidFill>
                  <a:srgbClr val="002060"/>
                </a:solidFill>
              </a:rPr>
              <a:t> </a:t>
            </a:r>
            <a:r>
              <a:rPr lang="en-GB" sz="1600" dirty="0" err="1">
                <a:solidFill>
                  <a:srgbClr val="002060"/>
                </a:solidFill>
              </a:rPr>
              <a:t>kan</a:t>
            </a:r>
            <a:r>
              <a:rPr lang="en-GB" sz="1600" dirty="0">
                <a:solidFill>
                  <a:srgbClr val="002060"/>
                </a:solidFill>
              </a:rPr>
              <a:t> </a:t>
            </a:r>
            <a:r>
              <a:rPr lang="en-GB" sz="1600" dirty="0" err="1">
                <a:solidFill>
                  <a:srgbClr val="002060"/>
                </a:solidFill>
              </a:rPr>
              <a:t>behållas</a:t>
            </a:r>
            <a:r>
              <a:rPr lang="en-GB" sz="1600" dirty="0">
                <a:solidFill>
                  <a:srgbClr val="002060"/>
                </a:solidFill>
              </a:rPr>
              <a:t>.</a:t>
            </a:r>
          </a:p>
          <a:p>
            <a:pPr marL="800100" marR="0" lvl="1" indent="-342900" algn="l" defTabSz="914400" rtl="0" eaLnBrk="1" fontAlgn="auto" latinLnBrk="0" hangingPunct="1">
              <a:lnSpc>
                <a:spcPts val="3000"/>
              </a:lnSpc>
              <a:spcBef>
                <a:spcPts val="0"/>
              </a:spcBef>
              <a:spcAft>
                <a:spcPts val="600"/>
              </a:spcAft>
              <a:buClrTx/>
              <a:buSzTx/>
              <a:buFont typeface="Arial" panose="020B0604020202020204" pitchFamily="34" charset="0"/>
              <a:buChar char="•"/>
              <a:tabLst/>
              <a:defRPr/>
            </a:pPr>
            <a:r>
              <a:rPr lang="en-GB" sz="1600" dirty="0" err="1">
                <a:solidFill>
                  <a:srgbClr val="002060"/>
                </a:solidFill>
              </a:rPr>
              <a:t>Frivilliga</a:t>
            </a:r>
            <a:r>
              <a:rPr lang="en-GB" sz="1600" dirty="0">
                <a:solidFill>
                  <a:srgbClr val="002060"/>
                </a:solidFill>
              </a:rPr>
              <a:t> moment (ex </a:t>
            </a:r>
            <a:r>
              <a:rPr lang="en-GB" sz="1600" dirty="0" err="1">
                <a:solidFill>
                  <a:srgbClr val="002060"/>
                </a:solidFill>
              </a:rPr>
              <a:t>seminarieuppgift</a:t>
            </a:r>
            <a:r>
              <a:rPr lang="en-GB" sz="1600" dirty="0">
                <a:solidFill>
                  <a:srgbClr val="002060"/>
                </a:solidFill>
              </a:rPr>
              <a:t>) </a:t>
            </a:r>
            <a:r>
              <a:rPr lang="en-GB" sz="1600" dirty="0" err="1">
                <a:solidFill>
                  <a:srgbClr val="002060"/>
                </a:solidFill>
              </a:rPr>
              <a:t>ges</a:t>
            </a:r>
            <a:r>
              <a:rPr lang="en-GB" sz="1600" dirty="0">
                <a:solidFill>
                  <a:srgbClr val="002060"/>
                </a:solidFill>
              </a:rPr>
              <a:t> </a:t>
            </a:r>
            <a:r>
              <a:rPr lang="en-GB" sz="1600" dirty="0" err="1">
                <a:solidFill>
                  <a:srgbClr val="002060"/>
                </a:solidFill>
              </a:rPr>
              <a:t>en</a:t>
            </a:r>
            <a:r>
              <a:rPr lang="en-GB" sz="1600" dirty="0">
                <a:solidFill>
                  <a:srgbClr val="002060"/>
                </a:solidFill>
              </a:rPr>
              <a:t> </a:t>
            </a:r>
            <a:r>
              <a:rPr lang="en-GB" sz="1600" dirty="0" err="1">
                <a:solidFill>
                  <a:srgbClr val="002060"/>
                </a:solidFill>
              </a:rPr>
              <a:t>gång</a:t>
            </a:r>
            <a:r>
              <a:rPr lang="en-GB" sz="1600" dirty="0">
                <a:solidFill>
                  <a:srgbClr val="002060"/>
                </a:solidFill>
              </a:rPr>
              <a:t>, </a:t>
            </a:r>
            <a:r>
              <a:rPr lang="en-GB" sz="1600" dirty="0" err="1">
                <a:solidFill>
                  <a:srgbClr val="002060"/>
                </a:solidFill>
              </a:rPr>
              <a:t>och</a:t>
            </a:r>
            <a:r>
              <a:rPr lang="en-GB" sz="1600" dirty="0">
                <a:solidFill>
                  <a:srgbClr val="002060"/>
                </a:solidFill>
              </a:rPr>
              <a:t> </a:t>
            </a:r>
            <a:r>
              <a:rPr lang="en-GB" sz="1600" dirty="0" err="1">
                <a:solidFill>
                  <a:srgbClr val="002060"/>
                </a:solidFill>
              </a:rPr>
              <a:t>förfaller</a:t>
            </a:r>
            <a:r>
              <a:rPr lang="en-GB" sz="1600" dirty="0">
                <a:solidFill>
                  <a:srgbClr val="002060"/>
                </a:solidFill>
              </a:rPr>
              <a:t> </a:t>
            </a:r>
            <a:r>
              <a:rPr lang="en-GB" sz="1600" dirty="0" err="1">
                <a:solidFill>
                  <a:srgbClr val="002060"/>
                </a:solidFill>
              </a:rPr>
              <a:t>efter</a:t>
            </a:r>
            <a:r>
              <a:rPr lang="en-GB" sz="1600" dirty="0">
                <a:solidFill>
                  <a:srgbClr val="002060"/>
                </a:solidFill>
              </a:rPr>
              <a:t> </a:t>
            </a:r>
            <a:r>
              <a:rPr lang="en-GB" sz="1600" dirty="0" err="1">
                <a:solidFill>
                  <a:srgbClr val="002060"/>
                </a:solidFill>
              </a:rPr>
              <a:t>en</a:t>
            </a:r>
            <a:r>
              <a:rPr lang="en-GB" sz="1600" dirty="0">
                <a:solidFill>
                  <a:srgbClr val="002060"/>
                </a:solidFill>
              </a:rPr>
              <a:t> </a:t>
            </a:r>
            <a:r>
              <a:rPr lang="en-GB" sz="1600" dirty="0" err="1">
                <a:solidFill>
                  <a:srgbClr val="002060"/>
                </a:solidFill>
              </a:rPr>
              <a:t>termin</a:t>
            </a:r>
            <a:r>
              <a:rPr lang="en-GB" sz="1600" dirty="0">
                <a:solidFill>
                  <a:srgbClr val="002060"/>
                </a:solidFill>
              </a:rPr>
              <a:t>. </a:t>
            </a:r>
          </a:p>
          <a:p>
            <a:pPr lvl="0" algn="l" rtl="0">
              <a:lnSpc>
                <a:spcPts val="3000"/>
              </a:lnSpc>
              <a:spcAft>
                <a:spcPts val="600"/>
              </a:spcAft>
              <a:defRPr/>
            </a:pPr>
            <a:r>
              <a:rPr lang="en-GB" dirty="0" err="1">
                <a:solidFill>
                  <a:srgbClr val="002060"/>
                </a:solidFill>
                <a:latin typeface="Calibri"/>
              </a:rPr>
              <a:t>Godkänt</a:t>
            </a:r>
            <a:r>
              <a:rPr lang="en-GB" dirty="0">
                <a:solidFill>
                  <a:srgbClr val="002060"/>
                </a:solidFill>
                <a:latin typeface="Calibri"/>
              </a:rPr>
              <a:t> </a:t>
            </a:r>
            <a:r>
              <a:rPr lang="en-GB" dirty="0" err="1">
                <a:solidFill>
                  <a:srgbClr val="002060"/>
                </a:solidFill>
                <a:latin typeface="Calibri"/>
              </a:rPr>
              <a:t>betyg</a:t>
            </a:r>
            <a:endParaRPr lang="en-GB" dirty="0">
              <a:solidFill>
                <a:srgbClr val="002060"/>
              </a:solidFill>
              <a:latin typeface="Calibri"/>
            </a:endParaRPr>
          </a:p>
          <a:p>
            <a:pPr marL="800100" marR="0" lvl="1" indent="-342900" algn="l" defTabSz="914400" rtl="0" eaLnBrk="1" fontAlgn="auto" latinLnBrk="0" hangingPunct="1">
              <a:lnSpc>
                <a:spcPts val="3000"/>
              </a:lnSpc>
              <a:spcBef>
                <a:spcPts val="0"/>
              </a:spcBef>
              <a:spcAft>
                <a:spcPts val="600"/>
              </a:spcAft>
              <a:buClrTx/>
              <a:buSzTx/>
              <a:buFont typeface="Arial" panose="020B0604020202020204" pitchFamily="34" charset="0"/>
              <a:buChar char="•"/>
              <a:tabLst/>
              <a:defRPr/>
            </a:pPr>
            <a:r>
              <a:rPr lang="en-GB" sz="1600" dirty="0">
                <a:solidFill>
                  <a:srgbClr val="002060"/>
                </a:solidFill>
              </a:rPr>
              <a:t>Det </a:t>
            </a:r>
            <a:r>
              <a:rPr lang="en-GB" sz="1600" dirty="0" err="1">
                <a:solidFill>
                  <a:srgbClr val="002060"/>
                </a:solidFill>
              </a:rPr>
              <a:t>går</a:t>
            </a:r>
            <a:r>
              <a:rPr lang="en-GB" sz="1600" dirty="0">
                <a:solidFill>
                  <a:srgbClr val="002060"/>
                </a:solidFill>
              </a:rPr>
              <a:t> </a:t>
            </a:r>
            <a:r>
              <a:rPr lang="en-GB" sz="1600" dirty="0" err="1">
                <a:solidFill>
                  <a:srgbClr val="002060"/>
                </a:solidFill>
              </a:rPr>
              <a:t>inte</a:t>
            </a:r>
            <a:r>
              <a:rPr lang="en-GB" sz="1600" dirty="0">
                <a:solidFill>
                  <a:srgbClr val="002060"/>
                </a:solidFill>
              </a:rPr>
              <a:t> </a:t>
            </a:r>
            <a:r>
              <a:rPr lang="en-GB" sz="1600" dirty="0" err="1">
                <a:solidFill>
                  <a:srgbClr val="002060"/>
                </a:solidFill>
              </a:rPr>
              <a:t>att</a:t>
            </a:r>
            <a:r>
              <a:rPr lang="en-GB" sz="1600" dirty="0">
                <a:solidFill>
                  <a:srgbClr val="002060"/>
                </a:solidFill>
              </a:rPr>
              <a:t> </a:t>
            </a:r>
            <a:r>
              <a:rPr lang="en-GB" sz="1600" dirty="0" err="1">
                <a:solidFill>
                  <a:srgbClr val="002060"/>
                </a:solidFill>
              </a:rPr>
              <a:t>höja</a:t>
            </a:r>
            <a:r>
              <a:rPr lang="en-GB" sz="1600" dirty="0">
                <a:solidFill>
                  <a:srgbClr val="002060"/>
                </a:solidFill>
              </a:rPr>
              <a:t> </a:t>
            </a:r>
            <a:r>
              <a:rPr lang="en-GB" sz="1600" dirty="0" err="1">
                <a:solidFill>
                  <a:srgbClr val="002060"/>
                </a:solidFill>
              </a:rPr>
              <a:t>ett</a:t>
            </a:r>
            <a:r>
              <a:rPr lang="en-GB" sz="1600" dirty="0">
                <a:solidFill>
                  <a:srgbClr val="002060"/>
                </a:solidFill>
              </a:rPr>
              <a:t> </a:t>
            </a:r>
            <a:r>
              <a:rPr lang="en-GB" sz="1600" dirty="0" err="1">
                <a:solidFill>
                  <a:srgbClr val="002060"/>
                </a:solidFill>
              </a:rPr>
              <a:t>godkänt</a:t>
            </a:r>
            <a:r>
              <a:rPr lang="en-GB" sz="1600" dirty="0">
                <a:solidFill>
                  <a:srgbClr val="002060"/>
                </a:solidFill>
              </a:rPr>
              <a:t> </a:t>
            </a:r>
            <a:r>
              <a:rPr lang="en-GB" sz="1600" dirty="0" err="1">
                <a:solidFill>
                  <a:srgbClr val="002060"/>
                </a:solidFill>
              </a:rPr>
              <a:t>betyg</a:t>
            </a:r>
            <a:r>
              <a:rPr lang="en-GB" sz="1600" dirty="0">
                <a:solidFill>
                  <a:srgbClr val="002060"/>
                </a:solidFill>
              </a:rPr>
              <a:t> </a:t>
            </a:r>
            <a:r>
              <a:rPr lang="en-GB" sz="1600" dirty="0" err="1">
                <a:solidFill>
                  <a:srgbClr val="002060"/>
                </a:solidFill>
              </a:rPr>
              <a:t>genom</a:t>
            </a:r>
            <a:r>
              <a:rPr lang="en-GB" sz="1600" dirty="0">
                <a:solidFill>
                  <a:srgbClr val="002060"/>
                </a:solidFill>
              </a:rPr>
              <a:t> </a:t>
            </a:r>
            <a:r>
              <a:rPr lang="en-GB" sz="1600" dirty="0" err="1">
                <a:solidFill>
                  <a:srgbClr val="002060"/>
                </a:solidFill>
              </a:rPr>
              <a:t>att</a:t>
            </a:r>
            <a:r>
              <a:rPr lang="en-GB" sz="1600" dirty="0">
                <a:solidFill>
                  <a:srgbClr val="002060"/>
                </a:solidFill>
              </a:rPr>
              <a:t> </a:t>
            </a:r>
            <a:r>
              <a:rPr lang="en-GB" sz="1600" dirty="0" err="1">
                <a:solidFill>
                  <a:srgbClr val="002060"/>
                </a:solidFill>
              </a:rPr>
              <a:t>göra</a:t>
            </a:r>
            <a:r>
              <a:rPr lang="en-GB" sz="1600" dirty="0">
                <a:solidFill>
                  <a:srgbClr val="002060"/>
                </a:solidFill>
              </a:rPr>
              <a:t> om </a:t>
            </a:r>
            <a:r>
              <a:rPr lang="en-GB" sz="1600" dirty="0" err="1">
                <a:solidFill>
                  <a:srgbClr val="002060"/>
                </a:solidFill>
              </a:rPr>
              <a:t>ett</a:t>
            </a:r>
            <a:r>
              <a:rPr lang="en-GB" sz="1600" dirty="0">
                <a:solidFill>
                  <a:srgbClr val="002060"/>
                </a:solidFill>
              </a:rPr>
              <a:t> </a:t>
            </a:r>
            <a:r>
              <a:rPr lang="en-GB" sz="1600" dirty="0" err="1">
                <a:solidFill>
                  <a:srgbClr val="002060"/>
                </a:solidFill>
              </a:rPr>
              <a:t>examinationsmoment</a:t>
            </a:r>
            <a:r>
              <a:rPr lang="en-GB" sz="1600" dirty="0">
                <a:solidFill>
                  <a:srgbClr val="002060"/>
                </a:solidFill>
              </a:rPr>
              <a:t> (sk. “</a:t>
            </a:r>
            <a:r>
              <a:rPr lang="en-GB" sz="1600" dirty="0" err="1">
                <a:solidFill>
                  <a:srgbClr val="002060"/>
                </a:solidFill>
              </a:rPr>
              <a:t>plussning</a:t>
            </a:r>
            <a:r>
              <a:rPr lang="en-GB" sz="1600" dirty="0">
                <a:solidFill>
                  <a:srgbClr val="002060"/>
                </a:solidFill>
              </a:rPr>
              <a:t>”).</a:t>
            </a:r>
          </a:p>
          <a:p>
            <a:pPr marL="800100" marR="0" lvl="1" indent="-342900" algn="l" defTabSz="914400" rtl="0" eaLnBrk="1" fontAlgn="auto" latinLnBrk="0" hangingPunct="1">
              <a:lnSpc>
                <a:spcPts val="3000"/>
              </a:lnSpc>
              <a:spcBef>
                <a:spcPts val="0"/>
              </a:spcBef>
              <a:spcAft>
                <a:spcPts val="600"/>
              </a:spcAft>
              <a:buClrTx/>
              <a:buSzTx/>
              <a:buFont typeface="Arial" panose="020B0604020202020204" pitchFamily="34" charset="0"/>
              <a:buChar char="•"/>
              <a:tabLst/>
              <a:defRPr/>
            </a:pPr>
            <a:r>
              <a:rPr lang="en-GB" sz="1600" dirty="0" err="1">
                <a:solidFill>
                  <a:srgbClr val="002060"/>
                </a:solidFill>
              </a:rPr>
              <a:t>Frivilliga</a:t>
            </a:r>
            <a:r>
              <a:rPr lang="en-GB" sz="1600" dirty="0">
                <a:solidFill>
                  <a:srgbClr val="002060"/>
                </a:solidFill>
              </a:rPr>
              <a:t> moment </a:t>
            </a:r>
            <a:r>
              <a:rPr lang="en-GB" sz="1600" dirty="0" err="1">
                <a:solidFill>
                  <a:srgbClr val="002060"/>
                </a:solidFill>
              </a:rPr>
              <a:t>kan</a:t>
            </a:r>
            <a:r>
              <a:rPr lang="en-GB" sz="1600" dirty="0">
                <a:solidFill>
                  <a:srgbClr val="002060"/>
                </a:solidFill>
              </a:rPr>
              <a:t> </a:t>
            </a:r>
            <a:r>
              <a:rPr lang="en-GB" sz="1600" dirty="0" err="1">
                <a:solidFill>
                  <a:srgbClr val="002060"/>
                </a:solidFill>
              </a:rPr>
              <a:t>inte</a:t>
            </a:r>
            <a:r>
              <a:rPr lang="en-GB" sz="1600" dirty="0">
                <a:solidFill>
                  <a:srgbClr val="002060"/>
                </a:solidFill>
              </a:rPr>
              <a:t> </a:t>
            </a:r>
            <a:r>
              <a:rPr lang="en-GB" sz="1600" dirty="0" err="1">
                <a:solidFill>
                  <a:srgbClr val="002060"/>
                </a:solidFill>
              </a:rPr>
              <a:t>i</a:t>
            </a:r>
            <a:r>
              <a:rPr lang="en-GB" sz="1600" dirty="0">
                <a:solidFill>
                  <a:srgbClr val="002060"/>
                </a:solidFill>
              </a:rPr>
              <a:t> </a:t>
            </a:r>
            <a:r>
              <a:rPr lang="en-GB" sz="1600" dirty="0" err="1">
                <a:solidFill>
                  <a:srgbClr val="002060"/>
                </a:solidFill>
              </a:rPr>
              <a:t>efterhand</a:t>
            </a:r>
            <a:r>
              <a:rPr lang="en-GB" sz="1600" dirty="0">
                <a:solidFill>
                  <a:srgbClr val="002060"/>
                </a:solidFill>
              </a:rPr>
              <a:t> </a:t>
            </a:r>
            <a:r>
              <a:rPr lang="en-GB" sz="1600" dirty="0" err="1">
                <a:solidFill>
                  <a:srgbClr val="002060"/>
                </a:solidFill>
              </a:rPr>
              <a:t>komplettera</a:t>
            </a:r>
            <a:r>
              <a:rPr lang="en-GB" sz="1600" dirty="0">
                <a:solidFill>
                  <a:srgbClr val="002060"/>
                </a:solidFill>
              </a:rPr>
              <a:t> </a:t>
            </a:r>
            <a:r>
              <a:rPr lang="en-GB" sz="1600" dirty="0" err="1">
                <a:solidFill>
                  <a:srgbClr val="002060"/>
                </a:solidFill>
              </a:rPr>
              <a:t>ett</a:t>
            </a:r>
            <a:r>
              <a:rPr lang="en-GB" sz="1600" dirty="0">
                <a:solidFill>
                  <a:srgbClr val="002060"/>
                </a:solidFill>
              </a:rPr>
              <a:t> </a:t>
            </a:r>
            <a:r>
              <a:rPr lang="en-GB" sz="1600" dirty="0" err="1">
                <a:solidFill>
                  <a:srgbClr val="002060"/>
                </a:solidFill>
              </a:rPr>
              <a:t>icke</a:t>
            </a:r>
            <a:r>
              <a:rPr lang="en-GB" sz="1600" dirty="0">
                <a:solidFill>
                  <a:srgbClr val="002060"/>
                </a:solidFill>
              </a:rPr>
              <a:t> </a:t>
            </a:r>
            <a:r>
              <a:rPr lang="en-GB" sz="1600" dirty="0" err="1">
                <a:solidFill>
                  <a:srgbClr val="002060"/>
                </a:solidFill>
              </a:rPr>
              <a:t>godkänt</a:t>
            </a:r>
            <a:r>
              <a:rPr lang="en-GB" sz="1600" dirty="0">
                <a:solidFill>
                  <a:srgbClr val="002060"/>
                </a:solidFill>
              </a:rPr>
              <a:t> </a:t>
            </a:r>
            <a:r>
              <a:rPr lang="en-GB" sz="1600" dirty="0" err="1">
                <a:solidFill>
                  <a:srgbClr val="002060"/>
                </a:solidFill>
              </a:rPr>
              <a:t>betyg</a:t>
            </a:r>
            <a:endParaRPr lang="en-GB" sz="1600" dirty="0">
              <a:solidFill>
                <a:srgbClr val="002060"/>
              </a:solidFill>
            </a:endParaRPr>
          </a:p>
          <a:p>
            <a:pPr marL="342900" indent="-342900">
              <a:buAutoNum type="arabicPeriod"/>
            </a:pPr>
            <a:endParaRPr lang="sv-SE" dirty="0"/>
          </a:p>
        </p:txBody>
      </p:sp>
    </p:spTree>
    <p:extLst>
      <p:ext uri="{BB962C8B-B14F-4D97-AF65-F5344CB8AC3E}">
        <p14:creationId xmlns:p14="http://schemas.microsoft.com/office/powerpoint/2010/main" val="684827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357142-41A2-D946-8B71-2670A67FAAD6}"/>
              </a:ext>
            </a:extLst>
          </p:cNvPr>
          <p:cNvSpPr>
            <a:spLocks noGrp="1"/>
          </p:cNvSpPr>
          <p:nvPr>
            <p:ph idx="1"/>
          </p:nvPr>
        </p:nvSpPr>
        <p:spPr>
          <a:xfrm>
            <a:off x="945232" y="1584758"/>
            <a:ext cx="9968301" cy="4553575"/>
          </a:xfrm>
        </p:spPr>
        <p:txBody>
          <a:bodyPr>
            <a:normAutofit fontScale="92500"/>
          </a:bodyPr>
          <a:lstStyle/>
          <a:p>
            <a:pPr>
              <a:lnSpc>
                <a:spcPts val="2500"/>
              </a:lnSpc>
              <a:spcAft>
                <a:spcPts val="600"/>
              </a:spcAft>
            </a:pPr>
            <a:r>
              <a:rPr lang="en-GB" sz="2400" dirty="0">
                <a:solidFill>
                  <a:srgbClr val="002060"/>
                </a:solidFill>
                <a:latin typeface="+mn-lt"/>
              </a:rPr>
              <a:t>1. </a:t>
            </a:r>
            <a:r>
              <a:rPr lang="en-GB" sz="2400" b="1" dirty="0" err="1">
                <a:solidFill>
                  <a:srgbClr val="002060"/>
                </a:solidFill>
                <a:latin typeface="+mn-lt"/>
              </a:rPr>
              <a:t>Kursplan</a:t>
            </a:r>
            <a:endParaRPr lang="en-GB" sz="2400" b="1" dirty="0">
              <a:solidFill>
                <a:srgbClr val="002060"/>
              </a:solidFill>
              <a:latin typeface="+mn-lt"/>
            </a:endParaRPr>
          </a:p>
          <a:p>
            <a:pPr lvl="1">
              <a:lnSpc>
                <a:spcPts val="2500"/>
              </a:lnSpc>
              <a:spcAft>
                <a:spcPts val="600"/>
              </a:spcAft>
            </a:pPr>
            <a:r>
              <a:rPr lang="en-GB" sz="2000" dirty="0" err="1">
                <a:solidFill>
                  <a:srgbClr val="002060"/>
                </a:solidFill>
                <a:latin typeface="+mn-lt"/>
              </a:rPr>
              <a:t>Juridiskt</a:t>
            </a:r>
            <a:r>
              <a:rPr lang="en-GB" sz="2000" dirty="0">
                <a:solidFill>
                  <a:srgbClr val="002060"/>
                </a:solidFill>
                <a:latin typeface="+mn-lt"/>
              </a:rPr>
              <a:t> </a:t>
            </a:r>
            <a:r>
              <a:rPr lang="en-GB" sz="2000" dirty="0" err="1">
                <a:solidFill>
                  <a:srgbClr val="002060"/>
                </a:solidFill>
                <a:latin typeface="+mn-lt"/>
              </a:rPr>
              <a:t>bindande</a:t>
            </a:r>
            <a:r>
              <a:rPr lang="en-GB" sz="2000" dirty="0">
                <a:solidFill>
                  <a:srgbClr val="002060"/>
                </a:solidFill>
                <a:latin typeface="+mn-lt"/>
              </a:rPr>
              <a:t> </a:t>
            </a:r>
            <a:r>
              <a:rPr lang="en-GB" sz="2000" dirty="0" err="1">
                <a:solidFill>
                  <a:srgbClr val="002060"/>
                </a:solidFill>
                <a:latin typeface="+mn-lt"/>
              </a:rPr>
              <a:t>dokument</a:t>
            </a:r>
            <a:r>
              <a:rPr lang="en-GB" sz="2000" dirty="0">
                <a:solidFill>
                  <a:srgbClr val="002060"/>
                </a:solidFill>
                <a:latin typeface="+mn-lt"/>
              </a:rPr>
              <a:t> </a:t>
            </a:r>
            <a:r>
              <a:rPr lang="en-GB" sz="2000" dirty="0" err="1">
                <a:solidFill>
                  <a:srgbClr val="002060"/>
                </a:solidFill>
                <a:latin typeface="+mn-lt"/>
              </a:rPr>
              <a:t>som</a:t>
            </a:r>
            <a:r>
              <a:rPr lang="en-GB" sz="2000" dirty="0">
                <a:solidFill>
                  <a:srgbClr val="002060"/>
                </a:solidFill>
                <a:latin typeface="+mn-lt"/>
              </a:rPr>
              <a:t> </a:t>
            </a:r>
            <a:r>
              <a:rPr lang="en-GB" sz="2000" dirty="0" err="1">
                <a:solidFill>
                  <a:srgbClr val="002060"/>
                </a:solidFill>
                <a:latin typeface="+mn-lt"/>
              </a:rPr>
              <a:t>innehåller</a:t>
            </a:r>
            <a:r>
              <a:rPr lang="en-GB" sz="2000" dirty="0">
                <a:solidFill>
                  <a:srgbClr val="002060"/>
                </a:solidFill>
                <a:latin typeface="+mn-lt"/>
              </a:rPr>
              <a:t> </a:t>
            </a:r>
            <a:r>
              <a:rPr lang="en-GB" sz="2000" dirty="0" err="1">
                <a:solidFill>
                  <a:srgbClr val="002060"/>
                </a:solidFill>
                <a:latin typeface="+mn-lt"/>
              </a:rPr>
              <a:t>lärandemål</a:t>
            </a:r>
            <a:r>
              <a:rPr lang="en-GB" sz="2000" dirty="0">
                <a:solidFill>
                  <a:srgbClr val="002060"/>
                </a:solidFill>
                <a:latin typeface="+mn-lt"/>
              </a:rPr>
              <a:t>, </a:t>
            </a:r>
            <a:r>
              <a:rPr lang="en-GB" sz="2000" dirty="0" err="1">
                <a:solidFill>
                  <a:srgbClr val="002060"/>
                </a:solidFill>
                <a:latin typeface="+mn-lt"/>
              </a:rPr>
              <a:t>examinationsmoment</a:t>
            </a:r>
            <a:r>
              <a:rPr lang="en-GB" sz="2000" dirty="0">
                <a:solidFill>
                  <a:srgbClr val="002060"/>
                </a:solidFill>
                <a:latin typeface="+mn-lt"/>
              </a:rPr>
              <a:t>, </a:t>
            </a:r>
            <a:r>
              <a:rPr lang="en-GB" sz="2000" dirty="0" err="1">
                <a:solidFill>
                  <a:srgbClr val="002060"/>
                </a:solidFill>
                <a:latin typeface="+mn-lt"/>
              </a:rPr>
              <a:t>betygskriterier</a:t>
            </a:r>
            <a:r>
              <a:rPr lang="en-GB" sz="2000" dirty="0">
                <a:solidFill>
                  <a:srgbClr val="002060"/>
                </a:solidFill>
                <a:latin typeface="+mn-lt"/>
              </a:rPr>
              <a:t>, </a:t>
            </a:r>
            <a:r>
              <a:rPr lang="en-GB" sz="2000" dirty="0" err="1">
                <a:solidFill>
                  <a:srgbClr val="002060"/>
                </a:solidFill>
                <a:latin typeface="+mn-lt"/>
              </a:rPr>
              <a:t>regler</a:t>
            </a:r>
            <a:r>
              <a:rPr lang="en-GB" sz="2000" dirty="0">
                <a:solidFill>
                  <a:srgbClr val="002060"/>
                </a:solidFill>
                <a:latin typeface="+mn-lt"/>
              </a:rPr>
              <a:t>.</a:t>
            </a:r>
          </a:p>
          <a:p>
            <a:pPr>
              <a:lnSpc>
                <a:spcPts val="2500"/>
              </a:lnSpc>
              <a:spcBef>
                <a:spcPts val="1800"/>
              </a:spcBef>
              <a:spcAft>
                <a:spcPts val="600"/>
              </a:spcAft>
            </a:pPr>
            <a:r>
              <a:rPr lang="en-GB" sz="2400" dirty="0">
                <a:solidFill>
                  <a:srgbClr val="002060"/>
                </a:solidFill>
                <a:latin typeface="+mn-lt"/>
              </a:rPr>
              <a:t>2. </a:t>
            </a:r>
            <a:r>
              <a:rPr lang="en-GB" sz="2400" b="1" dirty="0" err="1">
                <a:solidFill>
                  <a:srgbClr val="002060"/>
                </a:solidFill>
                <a:latin typeface="+mn-lt"/>
              </a:rPr>
              <a:t>Studieanvisning</a:t>
            </a:r>
            <a:endParaRPr lang="en-GB" sz="2400" b="1" dirty="0">
              <a:solidFill>
                <a:srgbClr val="002060"/>
              </a:solidFill>
              <a:latin typeface="+mn-lt"/>
            </a:endParaRPr>
          </a:p>
          <a:p>
            <a:pPr lvl="1">
              <a:lnSpc>
                <a:spcPts val="2500"/>
              </a:lnSpc>
              <a:spcAft>
                <a:spcPts val="600"/>
              </a:spcAft>
            </a:pPr>
            <a:r>
              <a:rPr lang="en-GB" sz="2000" dirty="0" err="1">
                <a:solidFill>
                  <a:srgbClr val="002060"/>
                </a:solidFill>
                <a:latin typeface="+mn-lt"/>
              </a:rPr>
              <a:t>Instruktioner</a:t>
            </a:r>
            <a:r>
              <a:rPr lang="en-GB" sz="2000" dirty="0">
                <a:solidFill>
                  <a:srgbClr val="002060"/>
                </a:solidFill>
                <a:latin typeface="+mn-lt"/>
              </a:rPr>
              <a:t>, </a:t>
            </a:r>
            <a:r>
              <a:rPr lang="en-GB" sz="2000" dirty="0" err="1">
                <a:solidFill>
                  <a:srgbClr val="002060"/>
                </a:solidFill>
              </a:rPr>
              <a:t>k</a:t>
            </a:r>
            <a:r>
              <a:rPr lang="en-GB" sz="2000" dirty="0" err="1">
                <a:solidFill>
                  <a:srgbClr val="002060"/>
                </a:solidFill>
                <a:latin typeface="+mn-lt"/>
              </a:rPr>
              <a:t>ursmaterial</a:t>
            </a:r>
            <a:r>
              <a:rPr lang="en-GB" sz="2000" dirty="0">
                <a:solidFill>
                  <a:srgbClr val="002060"/>
                </a:solidFill>
              </a:rPr>
              <a:t>, </a:t>
            </a:r>
            <a:r>
              <a:rPr lang="en-GB" sz="2000" dirty="0" err="1">
                <a:solidFill>
                  <a:srgbClr val="002060"/>
                </a:solidFill>
              </a:rPr>
              <a:t>kurslitteratur</a:t>
            </a:r>
            <a:r>
              <a:rPr lang="en-GB" sz="2000" dirty="0">
                <a:solidFill>
                  <a:srgbClr val="002060"/>
                </a:solidFill>
              </a:rPr>
              <a:t>, </a:t>
            </a:r>
            <a:r>
              <a:rPr lang="en-GB" sz="2000" dirty="0" err="1">
                <a:solidFill>
                  <a:srgbClr val="002060"/>
                </a:solidFill>
              </a:rPr>
              <a:t>praktisk</a:t>
            </a:r>
            <a:r>
              <a:rPr lang="en-GB" sz="2000" dirty="0">
                <a:solidFill>
                  <a:srgbClr val="002060"/>
                </a:solidFill>
              </a:rPr>
              <a:t> </a:t>
            </a:r>
            <a:r>
              <a:rPr lang="en-GB" sz="2000" dirty="0">
                <a:solidFill>
                  <a:srgbClr val="002060"/>
                </a:solidFill>
                <a:latin typeface="+mn-lt"/>
              </a:rPr>
              <a:t>information. </a:t>
            </a:r>
          </a:p>
          <a:p>
            <a:pPr lvl="1">
              <a:lnSpc>
                <a:spcPts val="2500"/>
              </a:lnSpc>
              <a:spcAft>
                <a:spcPts val="600"/>
              </a:spcAft>
            </a:pPr>
            <a:endParaRPr lang="en-GB" sz="2000" dirty="0">
              <a:solidFill>
                <a:srgbClr val="002060"/>
              </a:solidFill>
              <a:latin typeface="+mn-lt"/>
            </a:endParaRPr>
          </a:p>
          <a:p>
            <a:pPr>
              <a:lnSpc>
                <a:spcPts val="2500"/>
              </a:lnSpc>
              <a:spcAft>
                <a:spcPts val="600"/>
              </a:spcAft>
            </a:pPr>
            <a:r>
              <a:rPr lang="en-GB" sz="2400" dirty="0">
                <a:solidFill>
                  <a:srgbClr val="002060"/>
                </a:solidFill>
                <a:latin typeface="+mn-lt"/>
              </a:rPr>
              <a:t>3. </a:t>
            </a:r>
            <a:r>
              <a:rPr lang="en-GB" sz="2400" b="1" dirty="0">
                <a:solidFill>
                  <a:srgbClr val="002060"/>
                </a:solidFill>
                <a:latin typeface="+mn-lt"/>
              </a:rPr>
              <a:t>Schema</a:t>
            </a:r>
          </a:p>
          <a:p>
            <a:pPr>
              <a:lnSpc>
                <a:spcPts val="2500"/>
              </a:lnSpc>
              <a:spcAft>
                <a:spcPts val="600"/>
              </a:spcAft>
            </a:pPr>
            <a:r>
              <a:rPr lang="en-GB" sz="2000" dirty="0">
                <a:solidFill>
                  <a:srgbClr val="002060"/>
                </a:solidFill>
                <a:latin typeface="+mn-lt"/>
                <a:cs typeface="+mn-cs"/>
              </a:rPr>
              <a:t>          </a:t>
            </a:r>
            <a:r>
              <a:rPr lang="en-GB" sz="2000" dirty="0" err="1">
                <a:solidFill>
                  <a:srgbClr val="002060"/>
                </a:solidFill>
                <a:latin typeface="+mn-lt"/>
                <a:cs typeface="+mn-cs"/>
              </a:rPr>
              <a:t>När</a:t>
            </a:r>
            <a:r>
              <a:rPr lang="en-GB" sz="2000" dirty="0">
                <a:solidFill>
                  <a:srgbClr val="002060"/>
                </a:solidFill>
                <a:latin typeface="+mn-lt"/>
                <a:cs typeface="+mn-cs"/>
              </a:rPr>
              <a:t> ska jag </a:t>
            </a:r>
            <a:r>
              <a:rPr lang="en-GB" sz="2000" dirty="0" err="1">
                <a:solidFill>
                  <a:srgbClr val="002060"/>
                </a:solidFill>
                <a:latin typeface="+mn-lt"/>
                <a:cs typeface="+mn-cs"/>
              </a:rPr>
              <a:t>vara</a:t>
            </a:r>
            <a:r>
              <a:rPr lang="en-GB" sz="2000" dirty="0">
                <a:solidFill>
                  <a:srgbClr val="002060"/>
                </a:solidFill>
                <a:latin typeface="+mn-lt"/>
                <a:cs typeface="+mn-cs"/>
              </a:rPr>
              <a:t> var? </a:t>
            </a:r>
            <a:r>
              <a:rPr lang="en-GB" sz="2000" dirty="0" err="1">
                <a:solidFill>
                  <a:srgbClr val="002060"/>
                </a:solidFill>
                <a:latin typeface="+mn-lt"/>
                <a:cs typeface="+mn-cs"/>
              </a:rPr>
              <a:t>Tid</a:t>
            </a:r>
            <a:r>
              <a:rPr lang="en-GB" sz="2000" dirty="0">
                <a:solidFill>
                  <a:srgbClr val="002060"/>
                </a:solidFill>
                <a:latin typeface="+mn-lt"/>
                <a:cs typeface="+mn-cs"/>
              </a:rPr>
              <a:t> </a:t>
            </a:r>
            <a:r>
              <a:rPr lang="en-GB" sz="2000" dirty="0" err="1">
                <a:solidFill>
                  <a:srgbClr val="002060"/>
                </a:solidFill>
                <a:latin typeface="+mn-lt"/>
                <a:cs typeface="+mn-cs"/>
              </a:rPr>
              <a:t>och</a:t>
            </a:r>
            <a:r>
              <a:rPr lang="en-GB" sz="2000" dirty="0">
                <a:solidFill>
                  <a:srgbClr val="002060"/>
                </a:solidFill>
                <a:latin typeface="+mn-lt"/>
                <a:cs typeface="+mn-cs"/>
              </a:rPr>
              <a:t> plats </a:t>
            </a:r>
            <a:r>
              <a:rPr lang="en-GB" sz="2000" dirty="0" err="1">
                <a:solidFill>
                  <a:srgbClr val="002060"/>
                </a:solidFill>
                <a:latin typeface="+mn-lt"/>
                <a:cs typeface="+mn-cs"/>
              </a:rPr>
              <a:t>för</a:t>
            </a:r>
            <a:r>
              <a:rPr lang="en-GB" sz="2000" dirty="0">
                <a:solidFill>
                  <a:srgbClr val="002060"/>
                </a:solidFill>
                <a:latin typeface="+mn-lt"/>
                <a:cs typeface="+mn-cs"/>
              </a:rPr>
              <a:t> </a:t>
            </a:r>
            <a:r>
              <a:rPr lang="en-GB" sz="2000" dirty="0" err="1">
                <a:solidFill>
                  <a:srgbClr val="002060"/>
                </a:solidFill>
                <a:latin typeface="+mn-lt"/>
                <a:cs typeface="+mn-cs"/>
              </a:rPr>
              <a:t>undervisning</a:t>
            </a:r>
            <a:r>
              <a:rPr lang="en-GB" sz="2000" dirty="0">
                <a:solidFill>
                  <a:srgbClr val="002060"/>
                </a:solidFill>
                <a:latin typeface="+mn-lt"/>
                <a:cs typeface="+mn-cs"/>
              </a:rPr>
              <a:t> </a:t>
            </a:r>
            <a:r>
              <a:rPr lang="en-GB" sz="2000" dirty="0" err="1">
                <a:solidFill>
                  <a:srgbClr val="002060"/>
                </a:solidFill>
                <a:latin typeface="+mn-lt"/>
                <a:cs typeface="+mn-cs"/>
              </a:rPr>
              <a:t>och</a:t>
            </a:r>
            <a:r>
              <a:rPr lang="en-GB" sz="2000" dirty="0">
                <a:solidFill>
                  <a:srgbClr val="002060"/>
                </a:solidFill>
                <a:latin typeface="+mn-lt"/>
                <a:cs typeface="+mn-cs"/>
              </a:rPr>
              <a:t> examination. 	</a:t>
            </a:r>
          </a:p>
          <a:p>
            <a:pPr>
              <a:lnSpc>
                <a:spcPts val="2500"/>
              </a:lnSpc>
              <a:spcBef>
                <a:spcPts val="1800"/>
              </a:spcBef>
              <a:spcAft>
                <a:spcPts val="600"/>
              </a:spcAft>
            </a:pPr>
            <a:r>
              <a:rPr lang="en-GB" sz="2400" dirty="0">
                <a:solidFill>
                  <a:srgbClr val="002060"/>
                </a:solidFill>
                <a:latin typeface="+mn-lt"/>
              </a:rPr>
              <a:t>Var? </a:t>
            </a:r>
          </a:p>
          <a:p>
            <a:pPr>
              <a:lnSpc>
                <a:spcPts val="2500"/>
              </a:lnSpc>
              <a:spcBef>
                <a:spcPts val="1800"/>
              </a:spcBef>
              <a:spcAft>
                <a:spcPts val="600"/>
              </a:spcAft>
            </a:pPr>
            <a:r>
              <a:rPr lang="en-GB" sz="2400" dirty="0">
                <a:solidFill>
                  <a:srgbClr val="002060"/>
                </a:solidFill>
                <a:latin typeface="+mn-lt"/>
              </a:rPr>
              <a:t>Athena (</a:t>
            </a:r>
            <a:r>
              <a:rPr lang="en-GB" sz="2400" dirty="0" err="1">
                <a:solidFill>
                  <a:srgbClr val="002060"/>
                </a:solidFill>
                <a:latin typeface="+mn-lt"/>
              </a:rPr>
              <a:t>allt</a:t>
            </a:r>
            <a:r>
              <a:rPr lang="en-GB" sz="2400" dirty="0">
                <a:solidFill>
                  <a:srgbClr val="002060"/>
                </a:solidFill>
                <a:latin typeface="+mn-lt"/>
              </a:rPr>
              <a:t> </a:t>
            </a:r>
            <a:r>
              <a:rPr lang="en-GB" sz="2400" dirty="0" err="1">
                <a:solidFill>
                  <a:srgbClr val="002060"/>
                </a:solidFill>
                <a:latin typeface="+mn-lt"/>
              </a:rPr>
              <a:t>finns</a:t>
            </a:r>
            <a:r>
              <a:rPr lang="en-GB" sz="2400" dirty="0">
                <a:solidFill>
                  <a:srgbClr val="002060"/>
                </a:solidFill>
                <a:latin typeface="+mn-lt"/>
              </a:rPr>
              <a:t> </a:t>
            </a:r>
            <a:r>
              <a:rPr lang="en-GB" sz="2400" dirty="0" err="1">
                <a:solidFill>
                  <a:srgbClr val="002060"/>
                </a:solidFill>
                <a:latin typeface="+mn-lt"/>
              </a:rPr>
              <a:t>här</a:t>
            </a:r>
            <a:r>
              <a:rPr lang="en-GB" sz="2400" dirty="0">
                <a:solidFill>
                  <a:srgbClr val="002060"/>
                </a:solidFill>
                <a:latin typeface="+mn-lt"/>
              </a:rPr>
              <a:t>) </a:t>
            </a:r>
            <a:r>
              <a:rPr lang="en-GB" sz="2400" dirty="0" err="1">
                <a:solidFill>
                  <a:srgbClr val="002060"/>
                </a:solidFill>
                <a:latin typeface="+mn-lt"/>
              </a:rPr>
              <a:t>och</a:t>
            </a:r>
            <a:r>
              <a:rPr lang="en-GB" sz="2400" dirty="0">
                <a:solidFill>
                  <a:srgbClr val="002060"/>
                </a:solidFill>
                <a:latin typeface="+mn-lt"/>
              </a:rPr>
              <a:t> </a:t>
            </a:r>
            <a:r>
              <a:rPr lang="en-GB" sz="2400" dirty="0" err="1">
                <a:solidFill>
                  <a:srgbClr val="002060"/>
                </a:solidFill>
                <a:latin typeface="+mn-lt"/>
              </a:rPr>
              <a:t>Kurshemsidan</a:t>
            </a:r>
            <a:r>
              <a:rPr lang="en-GB" sz="2400" dirty="0">
                <a:solidFill>
                  <a:srgbClr val="002060"/>
                </a:solidFill>
                <a:latin typeface="+mn-lt"/>
              </a:rPr>
              <a:t> (</a:t>
            </a:r>
            <a:r>
              <a:rPr lang="en-GB" sz="2400" dirty="0" err="1">
                <a:solidFill>
                  <a:srgbClr val="002060"/>
                </a:solidFill>
                <a:latin typeface="+mn-lt"/>
              </a:rPr>
              <a:t>kursplan</a:t>
            </a:r>
            <a:r>
              <a:rPr lang="en-GB" sz="2400" dirty="0">
                <a:solidFill>
                  <a:srgbClr val="002060"/>
                </a:solidFill>
                <a:latin typeface="+mn-lt"/>
              </a:rPr>
              <a:t>, </a:t>
            </a:r>
            <a:r>
              <a:rPr lang="en-GB" sz="2400" dirty="0" err="1">
                <a:solidFill>
                  <a:srgbClr val="002060"/>
                </a:solidFill>
                <a:latin typeface="+mn-lt"/>
              </a:rPr>
              <a:t>litteraturlista</a:t>
            </a:r>
            <a:r>
              <a:rPr lang="en-GB" sz="2400" dirty="0">
                <a:solidFill>
                  <a:srgbClr val="002060"/>
                </a:solidFill>
                <a:latin typeface="+mn-lt"/>
              </a:rPr>
              <a:t>, </a:t>
            </a:r>
            <a:r>
              <a:rPr lang="en-GB" sz="2400" dirty="0" err="1">
                <a:solidFill>
                  <a:srgbClr val="002060"/>
                </a:solidFill>
                <a:latin typeface="+mn-lt"/>
              </a:rPr>
              <a:t>kontaktpersoner</a:t>
            </a:r>
            <a:r>
              <a:rPr lang="en-GB" sz="2400" dirty="0">
                <a:solidFill>
                  <a:srgbClr val="002060"/>
                </a:solidFill>
                <a:latin typeface="+mn-lt"/>
              </a:rPr>
              <a:t>)</a:t>
            </a:r>
          </a:p>
        </p:txBody>
      </p:sp>
      <p:sp>
        <p:nvSpPr>
          <p:cNvPr id="8" name="Rubrik 1"/>
          <p:cNvSpPr txBox="1">
            <a:spLocks/>
          </p:cNvSpPr>
          <p:nvPr/>
        </p:nvSpPr>
        <p:spPr>
          <a:xfrm>
            <a:off x="1295400" y="533400"/>
            <a:ext cx="8977064" cy="795600"/>
          </a:xfrm>
          <a:prstGeom prst="rect">
            <a:avLst/>
          </a:prstGeom>
        </p:spPr>
        <p:txBody>
          <a:bodyPr vert="horz" lIns="72000" tIns="36000" rIns="72000" bIns="36000" rtlCol="0" anchor="ctr" anchorCtr="0">
            <a:normAutofit/>
          </a:bodyPr>
          <a:lstStyle>
            <a:lvl1pPr algn="l" defTabSz="914400" rtl="0" eaLnBrk="1" latinLnBrk="0" hangingPunct="1">
              <a:spcBef>
                <a:spcPct val="0"/>
              </a:spcBef>
              <a:buNone/>
              <a:defRPr sz="4400" b="0" kern="1200">
                <a:solidFill>
                  <a:schemeClr val="bg1"/>
                </a:solidFill>
                <a:latin typeface="Verdana" pitchFamily="34" charset="0"/>
                <a:ea typeface="Verdana" pitchFamily="34" charset="0"/>
                <a:cs typeface="Verdana"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0" normalizeH="0" baseline="0" noProof="0" dirty="0" err="1">
                <a:ln>
                  <a:noFill/>
                </a:ln>
                <a:solidFill>
                  <a:srgbClr val="002060"/>
                </a:solidFill>
                <a:effectLst/>
                <a:uLnTx/>
                <a:uFillTx/>
                <a:latin typeface="Calibri"/>
                <a:ea typeface="Verdana" pitchFamily="34" charset="0"/>
              </a:rPr>
              <a:t>Kursinformation</a:t>
            </a:r>
            <a:r>
              <a:rPr kumimoji="0" lang="en-GB" sz="3600" b="0" i="0" u="none" strike="noStrike" kern="1200" cap="none" spc="0" normalizeH="0" baseline="0" noProof="0" dirty="0">
                <a:ln>
                  <a:noFill/>
                </a:ln>
                <a:solidFill>
                  <a:srgbClr val="002060"/>
                </a:solidFill>
                <a:effectLst/>
                <a:uLnTx/>
                <a:uFillTx/>
                <a:latin typeface="Calibri"/>
                <a:ea typeface="Verdana" pitchFamily="34" charset="0"/>
              </a:rPr>
              <a:t>? Tre </a:t>
            </a:r>
            <a:r>
              <a:rPr kumimoji="0" lang="en-GB" sz="3600" b="0" i="0" u="none" strike="noStrike" kern="1200" cap="none" spc="0" normalizeH="0" baseline="0" noProof="0" dirty="0" err="1">
                <a:ln>
                  <a:noFill/>
                </a:ln>
                <a:solidFill>
                  <a:srgbClr val="002060"/>
                </a:solidFill>
                <a:effectLst/>
                <a:uLnTx/>
                <a:uFillTx/>
                <a:latin typeface="Calibri"/>
                <a:ea typeface="Verdana" pitchFamily="34" charset="0"/>
              </a:rPr>
              <a:t>viktiga</a:t>
            </a:r>
            <a:r>
              <a:rPr kumimoji="0" lang="en-GB" sz="3600" b="0" i="0" u="none" strike="noStrike" kern="1200" cap="none" spc="0" normalizeH="0" baseline="0" noProof="0" dirty="0">
                <a:ln>
                  <a:noFill/>
                </a:ln>
                <a:solidFill>
                  <a:srgbClr val="002060"/>
                </a:solidFill>
                <a:effectLst/>
                <a:uLnTx/>
                <a:uFillTx/>
                <a:latin typeface="Calibri"/>
                <a:ea typeface="Verdana" pitchFamily="34" charset="0"/>
              </a:rPr>
              <a:t> </a:t>
            </a:r>
            <a:r>
              <a:rPr kumimoji="0" lang="en-GB" sz="3600" b="0" i="0" u="none" strike="noStrike" kern="1200" cap="none" spc="0" normalizeH="0" baseline="0" noProof="0" dirty="0" err="1">
                <a:ln>
                  <a:noFill/>
                </a:ln>
                <a:solidFill>
                  <a:srgbClr val="002060"/>
                </a:solidFill>
                <a:effectLst/>
                <a:uLnTx/>
                <a:uFillTx/>
                <a:latin typeface="Calibri"/>
                <a:ea typeface="Verdana" pitchFamily="34" charset="0"/>
              </a:rPr>
              <a:t>dokument</a:t>
            </a:r>
            <a:r>
              <a:rPr kumimoji="0" lang="en-GB" sz="3600" b="0" i="0" u="none" strike="noStrike" kern="1200" cap="none" spc="0" normalizeH="0" baseline="0" noProof="0" dirty="0">
                <a:ln>
                  <a:noFill/>
                </a:ln>
                <a:solidFill>
                  <a:srgbClr val="002060"/>
                </a:solidFill>
                <a:effectLst/>
                <a:uLnTx/>
                <a:uFillTx/>
                <a:latin typeface="Calibri"/>
                <a:ea typeface="Verdana" pitchFamily="34" charset="0"/>
              </a:rPr>
              <a:t>! </a:t>
            </a:r>
          </a:p>
        </p:txBody>
      </p:sp>
    </p:spTree>
    <p:extLst>
      <p:ext uri="{BB962C8B-B14F-4D97-AF65-F5344CB8AC3E}">
        <p14:creationId xmlns:p14="http://schemas.microsoft.com/office/powerpoint/2010/main" val="8043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11FBBD23-25A9-8B39-868A-2AFD3B48BD27}"/>
              </a:ext>
            </a:extLst>
          </p:cNvPr>
          <p:cNvPicPr>
            <a:picLocks noChangeAspect="1"/>
          </p:cNvPicPr>
          <p:nvPr/>
        </p:nvPicPr>
        <p:blipFill>
          <a:blip r:embed="rId3"/>
          <a:stretch>
            <a:fillRect/>
          </a:stretch>
        </p:blipFill>
        <p:spPr>
          <a:xfrm>
            <a:off x="381000" y="838200"/>
            <a:ext cx="9630966" cy="5739123"/>
          </a:xfrm>
          <a:prstGeom prst="rect">
            <a:avLst/>
          </a:prstGeom>
        </p:spPr>
      </p:pic>
    </p:spTree>
    <p:extLst>
      <p:ext uri="{BB962C8B-B14F-4D97-AF65-F5344CB8AC3E}">
        <p14:creationId xmlns:p14="http://schemas.microsoft.com/office/powerpoint/2010/main" val="3899431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8814" y="505991"/>
            <a:ext cx="3195879" cy="567463"/>
          </a:xfrm>
          <a:prstGeom prst="rect">
            <a:avLst/>
          </a:prstGeom>
        </p:spPr>
        <p:txBody>
          <a:bodyPr vert="horz" wrap="square" lIns="0" tIns="13335" rIns="0" bIns="0" rtlCol="0">
            <a:spAutoFit/>
          </a:bodyPr>
          <a:lstStyle/>
          <a:p>
            <a:pPr marL="12700" algn="ctr">
              <a:lnSpc>
                <a:spcPct val="100000"/>
              </a:lnSpc>
              <a:spcBef>
                <a:spcPts val="105"/>
              </a:spcBef>
            </a:pPr>
            <a:r>
              <a:rPr lang="en-GB" sz="3600" b="0" spc="-10" dirty="0" err="1">
                <a:latin typeface="+mn-lt"/>
              </a:rPr>
              <a:t>Betygssystem</a:t>
            </a:r>
            <a:endParaRPr lang="en-GB" sz="3600" b="0" spc="-10" dirty="0">
              <a:latin typeface="+mn-lt"/>
            </a:endParaRPr>
          </a:p>
        </p:txBody>
      </p:sp>
      <p:grpSp>
        <p:nvGrpSpPr>
          <p:cNvPr id="3" name="object 3"/>
          <p:cNvGrpSpPr/>
          <p:nvPr/>
        </p:nvGrpSpPr>
        <p:grpSpPr>
          <a:xfrm>
            <a:off x="5246806" y="1442527"/>
            <a:ext cx="4735394" cy="1247140"/>
            <a:chOff x="6227064" y="3526535"/>
            <a:chExt cx="4203700" cy="1247140"/>
          </a:xfrm>
        </p:grpSpPr>
        <p:sp>
          <p:nvSpPr>
            <p:cNvPr id="4" name="object 4"/>
            <p:cNvSpPr/>
            <p:nvPr/>
          </p:nvSpPr>
          <p:spPr>
            <a:xfrm>
              <a:off x="6240018" y="3539489"/>
              <a:ext cx="4177665" cy="1221105"/>
            </a:xfrm>
            <a:custGeom>
              <a:avLst/>
              <a:gdLst/>
              <a:ahLst/>
              <a:cxnLst/>
              <a:rect l="l" t="t" r="r" b="b"/>
              <a:pathLst>
                <a:path w="4177665" h="1221104">
                  <a:moveTo>
                    <a:pt x="3973830" y="0"/>
                  </a:moveTo>
                  <a:lnTo>
                    <a:pt x="203454" y="0"/>
                  </a:lnTo>
                  <a:lnTo>
                    <a:pt x="156794" y="5371"/>
                  </a:lnTo>
                  <a:lnTo>
                    <a:pt x="113966" y="20673"/>
                  </a:lnTo>
                  <a:lnTo>
                    <a:pt x="76191" y="44686"/>
                  </a:lnTo>
                  <a:lnTo>
                    <a:pt x="44686" y="76191"/>
                  </a:lnTo>
                  <a:lnTo>
                    <a:pt x="20673" y="113966"/>
                  </a:lnTo>
                  <a:lnTo>
                    <a:pt x="5371" y="156794"/>
                  </a:lnTo>
                  <a:lnTo>
                    <a:pt x="0" y="203454"/>
                  </a:lnTo>
                  <a:lnTo>
                    <a:pt x="0" y="1017270"/>
                  </a:lnTo>
                  <a:lnTo>
                    <a:pt x="5371" y="1063929"/>
                  </a:lnTo>
                  <a:lnTo>
                    <a:pt x="20673" y="1106757"/>
                  </a:lnTo>
                  <a:lnTo>
                    <a:pt x="44686" y="1144532"/>
                  </a:lnTo>
                  <a:lnTo>
                    <a:pt x="76191" y="1176037"/>
                  </a:lnTo>
                  <a:lnTo>
                    <a:pt x="113966" y="1200050"/>
                  </a:lnTo>
                  <a:lnTo>
                    <a:pt x="156794" y="1215352"/>
                  </a:lnTo>
                  <a:lnTo>
                    <a:pt x="203454" y="1220724"/>
                  </a:lnTo>
                  <a:lnTo>
                    <a:pt x="3973830" y="1220724"/>
                  </a:lnTo>
                  <a:lnTo>
                    <a:pt x="4020489" y="1215352"/>
                  </a:lnTo>
                  <a:lnTo>
                    <a:pt x="4063317" y="1200050"/>
                  </a:lnTo>
                  <a:lnTo>
                    <a:pt x="4101092" y="1176037"/>
                  </a:lnTo>
                  <a:lnTo>
                    <a:pt x="4132597" y="1144532"/>
                  </a:lnTo>
                  <a:lnTo>
                    <a:pt x="4156610" y="1106757"/>
                  </a:lnTo>
                  <a:lnTo>
                    <a:pt x="4171912" y="1063929"/>
                  </a:lnTo>
                  <a:lnTo>
                    <a:pt x="4177284" y="1017270"/>
                  </a:lnTo>
                  <a:lnTo>
                    <a:pt x="4177284" y="203454"/>
                  </a:lnTo>
                  <a:lnTo>
                    <a:pt x="4171912" y="156794"/>
                  </a:lnTo>
                  <a:lnTo>
                    <a:pt x="4156610" y="113966"/>
                  </a:lnTo>
                  <a:lnTo>
                    <a:pt x="4132597" y="76191"/>
                  </a:lnTo>
                  <a:lnTo>
                    <a:pt x="4101092" y="44686"/>
                  </a:lnTo>
                  <a:lnTo>
                    <a:pt x="4063317" y="20673"/>
                  </a:lnTo>
                  <a:lnTo>
                    <a:pt x="4020489" y="5371"/>
                  </a:lnTo>
                  <a:lnTo>
                    <a:pt x="3973830" y="0"/>
                  </a:lnTo>
                  <a:close/>
                </a:path>
              </a:pathLst>
            </a:custGeom>
            <a:solidFill>
              <a:srgbClr val="002E5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5" name="object 5"/>
            <p:cNvSpPr/>
            <p:nvPr/>
          </p:nvSpPr>
          <p:spPr>
            <a:xfrm>
              <a:off x="6240018" y="3539489"/>
              <a:ext cx="4177665" cy="1221105"/>
            </a:xfrm>
            <a:custGeom>
              <a:avLst/>
              <a:gdLst/>
              <a:ahLst/>
              <a:cxnLst/>
              <a:rect l="l" t="t" r="r" b="b"/>
              <a:pathLst>
                <a:path w="4177665" h="1221104">
                  <a:moveTo>
                    <a:pt x="0" y="203454"/>
                  </a:moveTo>
                  <a:lnTo>
                    <a:pt x="5371" y="156794"/>
                  </a:lnTo>
                  <a:lnTo>
                    <a:pt x="20673" y="113966"/>
                  </a:lnTo>
                  <a:lnTo>
                    <a:pt x="44686" y="76191"/>
                  </a:lnTo>
                  <a:lnTo>
                    <a:pt x="76191" y="44686"/>
                  </a:lnTo>
                  <a:lnTo>
                    <a:pt x="113966" y="20673"/>
                  </a:lnTo>
                  <a:lnTo>
                    <a:pt x="156794" y="5371"/>
                  </a:lnTo>
                  <a:lnTo>
                    <a:pt x="203454" y="0"/>
                  </a:lnTo>
                  <a:lnTo>
                    <a:pt x="3973830" y="0"/>
                  </a:lnTo>
                  <a:lnTo>
                    <a:pt x="4020489" y="5371"/>
                  </a:lnTo>
                  <a:lnTo>
                    <a:pt x="4063317" y="20673"/>
                  </a:lnTo>
                  <a:lnTo>
                    <a:pt x="4101092" y="44686"/>
                  </a:lnTo>
                  <a:lnTo>
                    <a:pt x="4132597" y="76191"/>
                  </a:lnTo>
                  <a:lnTo>
                    <a:pt x="4156610" y="113966"/>
                  </a:lnTo>
                  <a:lnTo>
                    <a:pt x="4171912" y="156794"/>
                  </a:lnTo>
                  <a:lnTo>
                    <a:pt x="4177284" y="203454"/>
                  </a:lnTo>
                  <a:lnTo>
                    <a:pt x="4177284" y="1017270"/>
                  </a:lnTo>
                  <a:lnTo>
                    <a:pt x="4171912" y="1063929"/>
                  </a:lnTo>
                  <a:lnTo>
                    <a:pt x="4156610" y="1106757"/>
                  </a:lnTo>
                  <a:lnTo>
                    <a:pt x="4132597" y="1144532"/>
                  </a:lnTo>
                  <a:lnTo>
                    <a:pt x="4101092" y="1176037"/>
                  </a:lnTo>
                  <a:lnTo>
                    <a:pt x="4063317" y="1200050"/>
                  </a:lnTo>
                  <a:lnTo>
                    <a:pt x="4020489" y="1215352"/>
                  </a:lnTo>
                  <a:lnTo>
                    <a:pt x="3973830" y="1220724"/>
                  </a:lnTo>
                  <a:lnTo>
                    <a:pt x="203454" y="1220724"/>
                  </a:lnTo>
                  <a:lnTo>
                    <a:pt x="156794" y="1215352"/>
                  </a:lnTo>
                  <a:lnTo>
                    <a:pt x="113966" y="1200050"/>
                  </a:lnTo>
                  <a:lnTo>
                    <a:pt x="76191" y="1176037"/>
                  </a:lnTo>
                  <a:lnTo>
                    <a:pt x="44686" y="1144532"/>
                  </a:lnTo>
                  <a:lnTo>
                    <a:pt x="20673" y="1106757"/>
                  </a:lnTo>
                  <a:lnTo>
                    <a:pt x="5371" y="1063929"/>
                  </a:lnTo>
                  <a:lnTo>
                    <a:pt x="0" y="1017270"/>
                  </a:lnTo>
                  <a:lnTo>
                    <a:pt x="0" y="203454"/>
                  </a:lnTo>
                  <a:close/>
                </a:path>
              </a:pathLst>
            </a:custGeom>
            <a:ln w="25907">
              <a:solidFill>
                <a:srgbClr val="002E5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7" name="object 7"/>
          <p:cNvGrpSpPr/>
          <p:nvPr/>
        </p:nvGrpSpPr>
        <p:grpSpPr>
          <a:xfrm>
            <a:off x="5269843" y="5189707"/>
            <a:ext cx="5762223" cy="1363493"/>
            <a:chOff x="6227064" y="5202935"/>
            <a:chExt cx="4203700" cy="1042669"/>
          </a:xfrm>
        </p:grpSpPr>
        <p:sp>
          <p:nvSpPr>
            <p:cNvPr id="8" name="object 8"/>
            <p:cNvSpPr/>
            <p:nvPr/>
          </p:nvSpPr>
          <p:spPr>
            <a:xfrm>
              <a:off x="6240018" y="5215889"/>
              <a:ext cx="4177665" cy="1016635"/>
            </a:xfrm>
            <a:custGeom>
              <a:avLst/>
              <a:gdLst/>
              <a:ahLst/>
              <a:cxnLst/>
              <a:rect l="l" t="t" r="r" b="b"/>
              <a:pathLst>
                <a:path w="4177665" h="1016635">
                  <a:moveTo>
                    <a:pt x="4007866" y="0"/>
                  </a:moveTo>
                  <a:lnTo>
                    <a:pt x="169418" y="0"/>
                  </a:lnTo>
                  <a:lnTo>
                    <a:pt x="124368" y="6049"/>
                  </a:lnTo>
                  <a:lnTo>
                    <a:pt x="83895" y="23123"/>
                  </a:lnTo>
                  <a:lnTo>
                    <a:pt x="49609" y="49609"/>
                  </a:lnTo>
                  <a:lnTo>
                    <a:pt x="23123" y="83895"/>
                  </a:lnTo>
                  <a:lnTo>
                    <a:pt x="6049" y="124368"/>
                  </a:lnTo>
                  <a:lnTo>
                    <a:pt x="0" y="169418"/>
                  </a:lnTo>
                  <a:lnTo>
                    <a:pt x="0" y="847090"/>
                  </a:lnTo>
                  <a:lnTo>
                    <a:pt x="6049" y="892125"/>
                  </a:lnTo>
                  <a:lnTo>
                    <a:pt x="23123" y="932595"/>
                  </a:lnTo>
                  <a:lnTo>
                    <a:pt x="49609" y="966884"/>
                  </a:lnTo>
                  <a:lnTo>
                    <a:pt x="83895" y="993376"/>
                  </a:lnTo>
                  <a:lnTo>
                    <a:pt x="124368" y="1010455"/>
                  </a:lnTo>
                  <a:lnTo>
                    <a:pt x="169418" y="1016508"/>
                  </a:lnTo>
                  <a:lnTo>
                    <a:pt x="4007866" y="1016508"/>
                  </a:lnTo>
                  <a:lnTo>
                    <a:pt x="4052915" y="1010455"/>
                  </a:lnTo>
                  <a:lnTo>
                    <a:pt x="4093388" y="993376"/>
                  </a:lnTo>
                  <a:lnTo>
                    <a:pt x="4127674" y="966884"/>
                  </a:lnTo>
                  <a:lnTo>
                    <a:pt x="4154160" y="932595"/>
                  </a:lnTo>
                  <a:lnTo>
                    <a:pt x="4171234" y="892125"/>
                  </a:lnTo>
                  <a:lnTo>
                    <a:pt x="4177284" y="847090"/>
                  </a:lnTo>
                  <a:lnTo>
                    <a:pt x="4177284" y="169418"/>
                  </a:lnTo>
                  <a:lnTo>
                    <a:pt x="4171234" y="124368"/>
                  </a:lnTo>
                  <a:lnTo>
                    <a:pt x="4154160" y="83895"/>
                  </a:lnTo>
                  <a:lnTo>
                    <a:pt x="4127674" y="49609"/>
                  </a:lnTo>
                  <a:lnTo>
                    <a:pt x="4093388" y="23123"/>
                  </a:lnTo>
                  <a:lnTo>
                    <a:pt x="4052915" y="6049"/>
                  </a:lnTo>
                  <a:lnTo>
                    <a:pt x="4007866" y="0"/>
                  </a:lnTo>
                  <a:close/>
                </a:path>
              </a:pathLst>
            </a:custGeom>
            <a:solidFill>
              <a:srgbClr val="002E5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 name="object 9"/>
            <p:cNvSpPr/>
            <p:nvPr/>
          </p:nvSpPr>
          <p:spPr>
            <a:xfrm>
              <a:off x="6240018" y="5215889"/>
              <a:ext cx="4177665" cy="1016635"/>
            </a:xfrm>
            <a:custGeom>
              <a:avLst/>
              <a:gdLst/>
              <a:ahLst/>
              <a:cxnLst/>
              <a:rect l="l" t="t" r="r" b="b"/>
              <a:pathLst>
                <a:path w="4177665" h="1016635">
                  <a:moveTo>
                    <a:pt x="0" y="169418"/>
                  </a:moveTo>
                  <a:lnTo>
                    <a:pt x="6049" y="124368"/>
                  </a:lnTo>
                  <a:lnTo>
                    <a:pt x="23123" y="83895"/>
                  </a:lnTo>
                  <a:lnTo>
                    <a:pt x="49609" y="49609"/>
                  </a:lnTo>
                  <a:lnTo>
                    <a:pt x="83895" y="23123"/>
                  </a:lnTo>
                  <a:lnTo>
                    <a:pt x="124368" y="6049"/>
                  </a:lnTo>
                  <a:lnTo>
                    <a:pt x="169418" y="0"/>
                  </a:lnTo>
                  <a:lnTo>
                    <a:pt x="4007866" y="0"/>
                  </a:lnTo>
                  <a:lnTo>
                    <a:pt x="4052915" y="6049"/>
                  </a:lnTo>
                  <a:lnTo>
                    <a:pt x="4093388" y="23123"/>
                  </a:lnTo>
                  <a:lnTo>
                    <a:pt x="4127674" y="49609"/>
                  </a:lnTo>
                  <a:lnTo>
                    <a:pt x="4154160" y="83895"/>
                  </a:lnTo>
                  <a:lnTo>
                    <a:pt x="4171234" y="124368"/>
                  </a:lnTo>
                  <a:lnTo>
                    <a:pt x="4177284" y="169418"/>
                  </a:lnTo>
                  <a:lnTo>
                    <a:pt x="4177284" y="847090"/>
                  </a:lnTo>
                  <a:lnTo>
                    <a:pt x="4171234" y="892125"/>
                  </a:lnTo>
                  <a:lnTo>
                    <a:pt x="4154160" y="932595"/>
                  </a:lnTo>
                  <a:lnTo>
                    <a:pt x="4127674" y="966884"/>
                  </a:lnTo>
                  <a:lnTo>
                    <a:pt x="4093388" y="993376"/>
                  </a:lnTo>
                  <a:lnTo>
                    <a:pt x="4052915" y="1010455"/>
                  </a:lnTo>
                  <a:lnTo>
                    <a:pt x="4007866" y="1016508"/>
                  </a:lnTo>
                  <a:lnTo>
                    <a:pt x="169418" y="1016508"/>
                  </a:lnTo>
                  <a:lnTo>
                    <a:pt x="124368" y="1010455"/>
                  </a:lnTo>
                  <a:lnTo>
                    <a:pt x="83895" y="993376"/>
                  </a:lnTo>
                  <a:lnTo>
                    <a:pt x="49609" y="966884"/>
                  </a:lnTo>
                  <a:lnTo>
                    <a:pt x="23123" y="932595"/>
                  </a:lnTo>
                  <a:lnTo>
                    <a:pt x="6049" y="892125"/>
                  </a:lnTo>
                  <a:lnTo>
                    <a:pt x="0" y="847090"/>
                  </a:lnTo>
                  <a:lnTo>
                    <a:pt x="0" y="169418"/>
                  </a:lnTo>
                  <a:close/>
                </a:path>
              </a:pathLst>
            </a:custGeom>
            <a:ln w="25908">
              <a:solidFill>
                <a:srgbClr val="002E5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a:ea typeface="+mn-ea"/>
                <a:cs typeface="+mn-cs"/>
              </a:endParaRPr>
            </a:p>
          </p:txBody>
        </p:sp>
      </p:grpSp>
      <p:sp>
        <p:nvSpPr>
          <p:cNvPr id="11" name="object 11"/>
          <p:cNvSpPr txBox="1"/>
          <p:nvPr/>
        </p:nvSpPr>
        <p:spPr>
          <a:xfrm>
            <a:off x="1333056" y="3738087"/>
            <a:ext cx="1708768" cy="382797"/>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2400" b="0" i="0" u="none" strike="noStrike" kern="0" cap="none" spc="-10" normalizeH="0" baseline="0" noProof="0" dirty="0" err="1">
                <a:ln>
                  <a:noFill/>
                </a:ln>
                <a:solidFill>
                  <a:srgbClr val="002060"/>
                </a:solidFill>
                <a:effectLst/>
                <a:uLnTx/>
                <a:uFillTx/>
                <a:latin typeface="Calibri"/>
                <a:ea typeface="+mn-ea"/>
                <a:cs typeface="Verdana"/>
              </a:rPr>
              <a:t>Betygsskala</a:t>
            </a:r>
            <a:endParaRPr kumimoji="0" lang="en-GB" sz="2400" b="0" i="0" u="none" strike="noStrike" kern="0" cap="none" spc="0" normalizeH="0" baseline="0" noProof="0" dirty="0">
              <a:ln>
                <a:noFill/>
              </a:ln>
              <a:solidFill>
                <a:srgbClr val="002060"/>
              </a:solidFill>
              <a:effectLst/>
              <a:uLnTx/>
              <a:uFillTx/>
              <a:latin typeface="Calibri"/>
              <a:ea typeface="+mn-ea"/>
              <a:cs typeface="Verdana"/>
            </a:endParaRPr>
          </a:p>
        </p:txBody>
      </p:sp>
      <p:grpSp>
        <p:nvGrpSpPr>
          <p:cNvPr id="12" name="object 12"/>
          <p:cNvGrpSpPr/>
          <p:nvPr/>
        </p:nvGrpSpPr>
        <p:grpSpPr>
          <a:xfrm>
            <a:off x="5254772" y="2950567"/>
            <a:ext cx="5715000" cy="1982099"/>
            <a:chOff x="4283964" y="1423416"/>
            <a:chExt cx="6146800" cy="1743710"/>
          </a:xfrm>
        </p:grpSpPr>
        <p:sp>
          <p:nvSpPr>
            <p:cNvPr id="13" name="object 13"/>
            <p:cNvSpPr/>
            <p:nvPr/>
          </p:nvSpPr>
          <p:spPr>
            <a:xfrm>
              <a:off x="4296918" y="1436370"/>
              <a:ext cx="6120765" cy="1717675"/>
            </a:xfrm>
            <a:custGeom>
              <a:avLst/>
              <a:gdLst/>
              <a:ahLst/>
              <a:cxnLst/>
              <a:rect l="l" t="t" r="r" b="b"/>
              <a:pathLst>
                <a:path w="6120765" h="1717675">
                  <a:moveTo>
                    <a:pt x="5834126" y="0"/>
                  </a:moveTo>
                  <a:lnTo>
                    <a:pt x="286258" y="0"/>
                  </a:lnTo>
                  <a:lnTo>
                    <a:pt x="239820" y="3746"/>
                  </a:lnTo>
                  <a:lnTo>
                    <a:pt x="195771" y="14591"/>
                  </a:lnTo>
                  <a:lnTo>
                    <a:pt x="154697" y="31947"/>
                  </a:lnTo>
                  <a:lnTo>
                    <a:pt x="117189" y="55225"/>
                  </a:lnTo>
                  <a:lnTo>
                    <a:pt x="83835" y="83835"/>
                  </a:lnTo>
                  <a:lnTo>
                    <a:pt x="55225" y="117189"/>
                  </a:lnTo>
                  <a:lnTo>
                    <a:pt x="31947" y="154697"/>
                  </a:lnTo>
                  <a:lnTo>
                    <a:pt x="14591" y="195771"/>
                  </a:lnTo>
                  <a:lnTo>
                    <a:pt x="3746" y="239820"/>
                  </a:lnTo>
                  <a:lnTo>
                    <a:pt x="0" y="286257"/>
                  </a:lnTo>
                  <a:lnTo>
                    <a:pt x="0" y="1431289"/>
                  </a:lnTo>
                  <a:lnTo>
                    <a:pt x="3746" y="1477727"/>
                  </a:lnTo>
                  <a:lnTo>
                    <a:pt x="14591" y="1521776"/>
                  </a:lnTo>
                  <a:lnTo>
                    <a:pt x="31947" y="1562850"/>
                  </a:lnTo>
                  <a:lnTo>
                    <a:pt x="55225" y="1600358"/>
                  </a:lnTo>
                  <a:lnTo>
                    <a:pt x="83835" y="1633712"/>
                  </a:lnTo>
                  <a:lnTo>
                    <a:pt x="117189" y="1662322"/>
                  </a:lnTo>
                  <a:lnTo>
                    <a:pt x="154697" y="1685600"/>
                  </a:lnTo>
                  <a:lnTo>
                    <a:pt x="195771" y="1702956"/>
                  </a:lnTo>
                  <a:lnTo>
                    <a:pt x="239820" y="1713801"/>
                  </a:lnTo>
                  <a:lnTo>
                    <a:pt x="286258" y="1717547"/>
                  </a:lnTo>
                  <a:lnTo>
                    <a:pt x="5834126" y="1717547"/>
                  </a:lnTo>
                  <a:lnTo>
                    <a:pt x="5880563" y="1713801"/>
                  </a:lnTo>
                  <a:lnTo>
                    <a:pt x="5924612" y="1702956"/>
                  </a:lnTo>
                  <a:lnTo>
                    <a:pt x="5965686" y="1685600"/>
                  </a:lnTo>
                  <a:lnTo>
                    <a:pt x="6003194" y="1662322"/>
                  </a:lnTo>
                  <a:lnTo>
                    <a:pt x="6036548" y="1633712"/>
                  </a:lnTo>
                  <a:lnTo>
                    <a:pt x="6065158" y="1600358"/>
                  </a:lnTo>
                  <a:lnTo>
                    <a:pt x="6088436" y="1562850"/>
                  </a:lnTo>
                  <a:lnTo>
                    <a:pt x="6105792" y="1521776"/>
                  </a:lnTo>
                  <a:lnTo>
                    <a:pt x="6116637" y="1477727"/>
                  </a:lnTo>
                  <a:lnTo>
                    <a:pt x="6120384" y="1431289"/>
                  </a:lnTo>
                  <a:lnTo>
                    <a:pt x="6120384" y="286257"/>
                  </a:lnTo>
                  <a:lnTo>
                    <a:pt x="6116637" y="239820"/>
                  </a:lnTo>
                  <a:lnTo>
                    <a:pt x="6105792" y="195771"/>
                  </a:lnTo>
                  <a:lnTo>
                    <a:pt x="6088436" y="154697"/>
                  </a:lnTo>
                  <a:lnTo>
                    <a:pt x="6065158" y="117189"/>
                  </a:lnTo>
                  <a:lnTo>
                    <a:pt x="6036548" y="83835"/>
                  </a:lnTo>
                  <a:lnTo>
                    <a:pt x="6003194" y="55225"/>
                  </a:lnTo>
                  <a:lnTo>
                    <a:pt x="5965686" y="31947"/>
                  </a:lnTo>
                  <a:lnTo>
                    <a:pt x="5924612" y="14591"/>
                  </a:lnTo>
                  <a:lnTo>
                    <a:pt x="5880563" y="3746"/>
                  </a:lnTo>
                  <a:lnTo>
                    <a:pt x="5834126" y="0"/>
                  </a:lnTo>
                  <a:close/>
                </a:path>
              </a:pathLst>
            </a:custGeom>
            <a:solidFill>
              <a:srgbClr val="002E5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4" name="object 14"/>
            <p:cNvSpPr/>
            <p:nvPr/>
          </p:nvSpPr>
          <p:spPr>
            <a:xfrm>
              <a:off x="4296918" y="1436370"/>
              <a:ext cx="6120765" cy="1717675"/>
            </a:xfrm>
            <a:custGeom>
              <a:avLst/>
              <a:gdLst/>
              <a:ahLst/>
              <a:cxnLst/>
              <a:rect l="l" t="t" r="r" b="b"/>
              <a:pathLst>
                <a:path w="6120765" h="1717675">
                  <a:moveTo>
                    <a:pt x="0" y="286257"/>
                  </a:moveTo>
                  <a:lnTo>
                    <a:pt x="3746" y="239820"/>
                  </a:lnTo>
                  <a:lnTo>
                    <a:pt x="14591" y="195771"/>
                  </a:lnTo>
                  <a:lnTo>
                    <a:pt x="31947" y="154697"/>
                  </a:lnTo>
                  <a:lnTo>
                    <a:pt x="55225" y="117189"/>
                  </a:lnTo>
                  <a:lnTo>
                    <a:pt x="83835" y="83835"/>
                  </a:lnTo>
                  <a:lnTo>
                    <a:pt x="117189" y="55225"/>
                  </a:lnTo>
                  <a:lnTo>
                    <a:pt x="154697" y="31947"/>
                  </a:lnTo>
                  <a:lnTo>
                    <a:pt x="195771" y="14591"/>
                  </a:lnTo>
                  <a:lnTo>
                    <a:pt x="239820" y="3746"/>
                  </a:lnTo>
                  <a:lnTo>
                    <a:pt x="286258" y="0"/>
                  </a:lnTo>
                  <a:lnTo>
                    <a:pt x="5834126" y="0"/>
                  </a:lnTo>
                  <a:lnTo>
                    <a:pt x="5880563" y="3746"/>
                  </a:lnTo>
                  <a:lnTo>
                    <a:pt x="5924612" y="14591"/>
                  </a:lnTo>
                  <a:lnTo>
                    <a:pt x="5965686" y="31947"/>
                  </a:lnTo>
                  <a:lnTo>
                    <a:pt x="6003194" y="55225"/>
                  </a:lnTo>
                  <a:lnTo>
                    <a:pt x="6036548" y="83835"/>
                  </a:lnTo>
                  <a:lnTo>
                    <a:pt x="6065158" y="117189"/>
                  </a:lnTo>
                  <a:lnTo>
                    <a:pt x="6088436" y="154697"/>
                  </a:lnTo>
                  <a:lnTo>
                    <a:pt x="6105792" y="195771"/>
                  </a:lnTo>
                  <a:lnTo>
                    <a:pt x="6116637" y="239820"/>
                  </a:lnTo>
                  <a:lnTo>
                    <a:pt x="6120384" y="286257"/>
                  </a:lnTo>
                  <a:lnTo>
                    <a:pt x="6120384" y="1431289"/>
                  </a:lnTo>
                  <a:lnTo>
                    <a:pt x="6116637" y="1477727"/>
                  </a:lnTo>
                  <a:lnTo>
                    <a:pt x="6105792" y="1521776"/>
                  </a:lnTo>
                  <a:lnTo>
                    <a:pt x="6088436" y="1562850"/>
                  </a:lnTo>
                  <a:lnTo>
                    <a:pt x="6065158" y="1600358"/>
                  </a:lnTo>
                  <a:lnTo>
                    <a:pt x="6036548" y="1633712"/>
                  </a:lnTo>
                  <a:lnTo>
                    <a:pt x="6003194" y="1662322"/>
                  </a:lnTo>
                  <a:lnTo>
                    <a:pt x="5965686" y="1685600"/>
                  </a:lnTo>
                  <a:lnTo>
                    <a:pt x="5924612" y="1702956"/>
                  </a:lnTo>
                  <a:lnTo>
                    <a:pt x="5880563" y="1713801"/>
                  </a:lnTo>
                  <a:lnTo>
                    <a:pt x="5834126" y="1717547"/>
                  </a:lnTo>
                  <a:lnTo>
                    <a:pt x="286258" y="1717547"/>
                  </a:lnTo>
                  <a:lnTo>
                    <a:pt x="239820" y="1713801"/>
                  </a:lnTo>
                  <a:lnTo>
                    <a:pt x="195771" y="1702956"/>
                  </a:lnTo>
                  <a:lnTo>
                    <a:pt x="154697" y="1685600"/>
                  </a:lnTo>
                  <a:lnTo>
                    <a:pt x="117189" y="1662322"/>
                  </a:lnTo>
                  <a:lnTo>
                    <a:pt x="83835" y="1633712"/>
                  </a:lnTo>
                  <a:lnTo>
                    <a:pt x="55225" y="1600358"/>
                  </a:lnTo>
                  <a:lnTo>
                    <a:pt x="31947" y="1562850"/>
                  </a:lnTo>
                  <a:lnTo>
                    <a:pt x="14591" y="1521776"/>
                  </a:lnTo>
                  <a:lnTo>
                    <a:pt x="3746" y="1477727"/>
                  </a:lnTo>
                  <a:lnTo>
                    <a:pt x="0" y="1431289"/>
                  </a:lnTo>
                  <a:lnTo>
                    <a:pt x="0" y="286257"/>
                  </a:lnTo>
                  <a:close/>
                </a:path>
              </a:pathLst>
            </a:custGeom>
            <a:ln w="25908">
              <a:solidFill>
                <a:srgbClr val="002E5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aphicFrame>
        <p:nvGraphicFramePr>
          <p:cNvPr id="15" name="object 15"/>
          <p:cNvGraphicFramePr>
            <a:graphicFrameLocks noGrp="1"/>
          </p:cNvGraphicFramePr>
          <p:nvPr/>
        </p:nvGraphicFramePr>
        <p:xfrm>
          <a:off x="5698854" y="3234850"/>
          <a:ext cx="4892946" cy="1337310"/>
        </p:xfrm>
        <a:graphic>
          <a:graphicData uri="http://schemas.openxmlformats.org/drawingml/2006/table">
            <a:tbl>
              <a:tblPr firstRow="1" bandRow="1">
                <a:tableStyleId>{2D5ABB26-0587-4C30-8999-92F81FD0307C}</a:tableStyleId>
              </a:tblPr>
              <a:tblGrid>
                <a:gridCol w="576784">
                  <a:extLst>
                    <a:ext uri="{9D8B030D-6E8A-4147-A177-3AD203B41FA5}">
                      <a16:colId xmlns:a16="http://schemas.microsoft.com/office/drawing/2014/main" val="20000"/>
                    </a:ext>
                  </a:extLst>
                </a:gridCol>
                <a:gridCol w="2639762">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tblGrid>
              <a:tr h="325755">
                <a:tc>
                  <a:txBody>
                    <a:bodyPr/>
                    <a:lstStyle/>
                    <a:p>
                      <a:pPr marL="31750">
                        <a:lnSpc>
                          <a:spcPct val="100000"/>
                        </a:lnSpc>
                        <a:spcBef>
                          <a:spcPts val="15"/>
                        </a:spcBef>
                      </a:pPr>
                      <a:r>
                        <a:rPr lang="en-GB" sz="2000" i="0" spc="-25" noProof="0">
                          <a:solidFill>
                            <a:srgbClr val="FFFFFF"/>
                          </a:solidFill>
                          <a:latin typeface="+mn-lt"/>
                          <a:cs typeface="Verdana"/>
                        </a:rPr>
                        <a:t>A =</a:t>
                      </a:r>
                      <a:endParaRPr lang="en-GB" sz="2000" i="0" noProof="0">
                        <a:latin typeface="+mn-lt"/>
                        <a:cs typeface="Verdana"/>
                      </a:endParaRPr>
                    </a:p>
                  </a:txBody>
                  <a:tcPr marL="0" marR="0" marT="1905" marB="0"/>
                </a:tc>
                <a:tc>
                  <a:txBody>
                    <a:bodyPr/>
                    <a:lstStyle/>
                    <a:p>
                      <a:pPr marL="300355">
                        <a:lnSpc>
                          <a:spcPct val="100000"/>
                        </a:lnSpc>
                        <a:spcBef>
                          <a:spcPts val="15"/>
                        </a:spcBef>
                      </a:pPr>
                      <a:r>
                        <a:rPr lang="en-GB" sz="2000" i="0" noProof="0" dirty="0">
                          <a:solidFill>
                            <a:srgbClr val="FFFFFF"/>
                          </a:solidFill>
                          <a:latin typeface="+mn-lt"/>
                          <a:cs typeface="Verdana"/>
                        </a:rPr>
                        <a:t>90–100</a:t>
                      </a:r>
                      <a:r>
                        <a:rPr lang="en-GB" sz="2000" i="0" spc="-10" noProof="0" dirty="0">
                          <a:solidFill>
                            <a:srgbClr val="FFFFFF"/>
                          </a:solidFill>
                          <a:latin typeface="+mn-lt"/>
                          <a:cs typeface="Verdana"/>
                        </a:rPr>
                        <a:t> </a:t>
                      </a:r>
                      <a:r>
                        <a:rPr lang="en-GB" sz="2000" i="0" spc="-10" noProof="0" dirty="0" err="1">
                          <a:solidFill>
                            <a:srgbClr val="FFFFFF"/>
                          </a:solidFill>
                          <a:latin typeface="+mn-lt"/>
                          <a:cs typeface="Verdana"/>
                        </a:rPr>
                        <a:t>kurspoäng</a:t>
                      </a:r>
                      <a:endParaRPr lang="en-GB" sz="2000" i="0" noProof="0" dirty="0">
                        <a:latin typeface="+mn-lt"/>
                        <a:cs typeface="Verdana"/>
                      </a:endParaRPr>
                    </a:p>
                  </a:txBody>
                  <a:tcPr marL="0" marR="0" marT="1905" marB="0"/>
                </a:tc>
                <a:tc>
                  <a:txBody>
                    <a:bodyPr/>
                    <a:lstStyle/>
                    <a:p>
                      <a:pPr marL="172085">
                        <a:lnSpc>
                          <a:spcPct val="100000"/>
                        </a:lnSpc>
                        <a:spcBef>
                          <a:spcPts val="15"/>
                        </a:spcBef>
                      </a:pPr>
                      <a:r>
                        <a:rPr lang="en-GB" sz="2000" i="0" spc="-25" noProof="0" dirty="0">
                          <a:solidFill>
                            <a:srgbClr val="FFFFFF"/>
                          </a:solidFill>
                          <a:latin typeface="+mn-lt"/>
                          <a:cs typeface="Verdana"/>
                        </a:rPr>
                        <a:t>E =</a:t>
                      </a:r>
                      <a:endParaRPr lang="en-GB" sz="2000" i="0" noProof="0" dirty="0">
                        <a:latin typeface="+mn-lt"/>
                        <a:cs typeface="Verdana"/>
                      </a:endParaRPr>
                    </a:p>
                  </a:txBody>
                  <a:tcPr marL="0" marR="0" marT="1905" marB="0"/>
                </a:tc>
                <a:tc>
                  <a:txBody>
                    <a:bodyPr/>
                    <a:lstStyle/>
                    <a:p>
                      <a:pPr marL="250190">
                        <a:lnSpc>
                          <a:spcPct val="100000"/>
                        </a:lnSpc>
                        <a:spcBef>
                          <a:spcPts val="15"/>
                        </a:spcBef>
                      </a:pPr>
                      <a:r>
                        <a:rPr lang="en-GB" sz="2000" i="0" spc="-10" noProof="0">
                          <a:solidFill>
                            <a:srgbClr val="FFFFFF"/>
                          </a:solidFill>
                          <a:latin typeface="+mn-lt"/>
                          <a:cs typeface="Verdana"/>
                        </a:rPr>
                        <a:t>50–59</a:t>
                      </a:r>
                      <a:endParaRPr lang="en-GB" sz="2000" i="0" noProof="0">
                        <a:latin typeface="+mn-lt"/>
                        <a:cs typeface="Verdana"/>
                      </a:endParaRPr>
                    </a:p>
                  </a:txBody>
                  <a:tcPr marL="0" marR="0" marT="1905" marB="0"/>
                </a:tc>
                <a:extLst>
                  <a:ext uri="{0D108BD9-81ED-4DB2-BD59-A6C34878D82A}">
                    <a16:rowId xmlns:a16="http://schemas.microsoft.com/office/drawing/2014/main" val="10000"/>
                  </a:ext>
                </a:extLst>
              </a:tr>
              <a:tr h="342900">
                <a:tc>
                  <a:txBody>
                    <a:bodyPr/>
                    <a:lstStyle/>
                    <a:p>
                      <a:pPr marL="31750">
                        <a:lnSpc>
                          <a:spcPct val="100000"/>
                        </a:lnSpc>
                        <a:spcBef>
                          <a:spcPts val="145"/>
                        </a:spcBef>
                      </a:pPr>
                      <a:r>
                        <a:rPr lang="en-GB" sz="2000" i="0" spc="-25" noProof="0">
                          <a:solidFill>
                            <a:srgbClr val="FFFFFF"/>
                          </a:solidFill>
                          <a:latin typeface="+mn-lt"/>
                          <a:cs typeface="Verdana"/>
                        </a:rPr>
                        <a:t>B =</a:t>
                      </a:r>
                      <a:endParaRPr lang="en-GB" sz="2000" i="0" noProof="0">
                        <a:latin typeface="+mn-lt"/>
                        <a:cs typeface="Verdana"/>
                      </a:endParaRPr>
                    </a:p>
                  </a:txBody>
                  <a:tcPr marL="0" marR="0" marT="18415" marB="0"/>
                </a:tc>
                <a:tc>
                  <a:txBody>
                    <a:bodyPr/>
                    <a:lstStyle/>
                    <a:p>
                      <a:pPr marL="300355">
                        <a:lnSpc>
                          <a:spcPct val="100000"/>
                        </a:lnSpc>
                        <a:spcBef>
                          <a:spcPts val="145"/>
                        </a:spcBef>
                      </a:pPr>
                      <a:r>
                        <a:rPr lang="en-GB" sz="2000" i="0" spc="-10" noProof="0" dirty="0">
                          <a:solidFill>
                            <a:srgbClr val="FFFFFF"/>
                          </a:solidFill>
                          <a:latin typeface="+mn-lt"/>
                          <a:cs typeface="Verdana"/>
                        </a:rPr>
                        <a:t>80–89</a:t>
                      </a:r>
                      <a:endParaRPr lang="en-GB" sz="2000" i="0" noProof="0" dirty="0">
                        <a:latin typeface="+mn-lt"/>
                        <a:cs typeface="Verdana"/>
                      </a:endParaRPr>
                    </a:p>
                  </a:txBody>
                  <a:tcPr marL="0" marR="0" marT="18415" marB="0"/>
                </a:tc>
                <a:tc>
                  <a:txBody>
                    <a:bodyPr/>
                    <a:lstStyle/>
                    <a:p>
                      <a:pPr marL="172085">
                        <a:lnSpc>
                          <a:spcPct val="100000"/>
                        </a:lnSpc>
                        <a:spcBef>
                          <a:spcPts val="145"/>
                        </a:spcBef>
                      </a:pPr>
                      <a:r>
                        <a:rPr lang="en-GB" sz="2000" b="1" i="0" spc="-25" noProof="0" dirty="0" err="1">
                          <a:solidFill>
                            <a:srgbClr val="FF0000"/>
                          </a:solidFill>
                          <a:latin typeface="+mn-lt"/>
                          <a:cs typeface="Verdana"/>
                        </a:rPr>
                        <a:t>Fx</a:t>
                      </a:r>
                      <a:r>
                        <a:rPr lang="en-GB" sz="2000" i="0" spc="-25" noProof="0" dirty="0">
                          <a:solidFill>
                            <a:srgbClr val="FFFFFF"/>
                          </a:solidFill>
                          <a:latin typeface="+mn-lt"/>
                          <a:cs typeface="Verdana"/>
                        </a:rPr>
                        <a:t> =</a:t>
                      </a:r>
                      <a:endParaRPr lang="en-GB" sz="2000" i="0" noProof="0" dirty="0">
                        <a:latin typeface="+mn-lt"/>
                        <a:cs typeface="Verdana"/>
                      </a:endParaRPr>
                    </a:p>
                  </a:txBody>
                  <a:tcPr marL="0" marR="0" marT="18415" marB="0"/>
                </a:tc>
                <a:tc>
                  <a:txBody>
                    <a:bodyPr/>
                    <a:lstStyle/>
                    <a:p>
                      <a:pPr marL="250190">
                        <a:lnSpc>
                          <a:spcPct val="100000"/>
                        </a:lnSpc>
                        <a:spcBef>
                          <a:spcPts val="145"/>
                        </a:spcBef>
                      </a:pPr>
                      <a:r>
                        <a:rPr lang="en-GB" sz="2000" i="0" spc="-10" noProof="0" dirty="0">
                          <a:solidFill>
                            <a:srgbClr val="FFFFFF"/>
                          </a:solidFill>
                          <a:latin typeface="+mn-lt"/>
                          <a:cs typeface="Verdana"/>
                        </a:rPr>
                        <a:t>45–49</a:t>
                      </a:r>
                      <a:endParaRPr lang="en-GB" sz="2000" i="0" noProof="0" dirty="0">
                        <a:latin typeface="+mn-lt"/>
                        <a:cs typeface="Verdana"/>
                      </a:endParaRPr>
                    </a:p>
                  </a:txBody>
                  <a:tcPr marL="0" marR="0" marT="18415" marB="0"/>
                </a:tc>
                <a:extLst>
                  <a:ext uri="{0D108BD9-81ED-4DB2-BD59-A6C34878D82A}">
                    <a16:rowId xmlns:a16="http://schemas.microsoft.com/office/drawing/2014/main" val="10001"/>
                  </a:ext>
                </a:extLst>
              </a:tr>
              <a:tr h="342900">
                <a:tc>
                  <a:txBody>
                    <a:bodyPr/>
                    <a:lstStyle/>
                    <a:p>
                      <a:pPr marL="31750">
                        <a:lnSpc>
                          <a:spcPct val="100000"/>
                        </a:lnSpc>
                        <a:spcBef>
                          <a:spcPts val="145"/>
                        </a:spcBef>
                      </a:pPr>
                      <a:r>
                        <a:rPr lang="en-GB" sz="2000" i="0" spc="-25" noProof="0">
                          <a:solidFill>
                            <a:srgbClr val="FFFFFF"/>
                          </a:solidFill>
                          <a:latin typeface="+mn-lt"/>
                          <a:cs typeface="Verdana"/>
                        </a:rPr>
                        <a:t>C =</a:t>
                      </a:r>
                      <a:endParaRPr lang="en-GB" sz="2000" i="0" noProof="0">
                        <a:latin typeface="+mn-lt"/>
                        <a:cs typeface="Verdana"/>
                      </a:endParaRPr>
                    </a:p>
                  </a:txBody>
                  <a:tcPr marL="0" marR="0" marT="18415" marB="0"/>
                </a:tc>
                <a:tc>
                  <a:txBody>
                    <a:bodyPr/>
                    <a:lstStyle/>
                    <a:p>
                      <a:pPr marL="300355">
                        <a:lnSpc>
                          <a:spcPct val="100000"/>
                        </a:lnSpc>
                        <a:spcBef>
                          <a:spcPts val="145"/>
                        </a:spcBef>
                      </a:pPr>
                      <a:r>
                        <a:rPr lang="en-GB" sz="2000" i="0" spc="-10" noProof="0" dirty="0">
                          <a:solidFill>
                            <a:srgbClr val="FFFFFF"/>
                          </a:solidFill>
                          <a:latin typeface="+mn-lt"/>
                          <a:cs typeface="Verdana"/>
                        </a:rPr>
                        <a:t>70–79</a:t>
                      </a:r>
                      <a:endParaRPr lang="en-GB" sz="2000" i="0" noProof="0" dirty="0">
                        <a:latin typeface="+mn-lt"/>
                        <a:cs typeface="Verdana"/>
                      </a:endParaRPr>
                    </a:p>
                  </a:txBody>
                  <a:tcPr marL="0" marR="0" marT="18415" marB="0"/>
                </a:tc>
                <a:tc>
                  <a:txBody>
                    <a:bodyPr/>
                    <a:lstStyle/>
                    <a:p>
                      <a:pPr marL="172085">
                        <a:lnSpc>
                          <a:spcPct val="100000"/>
                        </a:lnSpc>
                        <a:spcBef>
                          <a:spcPts val="145"/>
                        </a:spcBef>
                      </a:pPr>
                      <a:r>
                        <a:rPr lang="en-GB" sz="2000" i="0" spc="-25" noProof="0" dirty="0">
                          <a:solidFill>
                            <a:srgbClr val="FFFFFF"/>
                          </a:solidFill>
                          <a:latin typeface="+mn-lt"/>
                          <a:cs typeface="Verdana"/>
                        </a:rPr>
                        <a:t>F =</a:t>
                      </a:r>
                      <a:endParaRPr lang="en-GB" sz="2000" i="0" noProof="0" dirty="0">
                        <a:latin typeface="+mn-lt"/>
                        <a:cs typeface="Verdana"/>
                      </a:endParaRPr>
                    </a:p>
                  </a:txBody>
                  <a:tcPr marL="0" marR="0" marT="18415" marB="0"/>
                </a:tc>
                <a:tc>
                  <a:txBody>
                    <a:bodyPr/>
                    <a:lstStyle/>
                    <a:p>
                      <a:pPr marL="250190">
                        <a:lnSpc>
                          <a:spcPct val="100000"/>
                        </a:lnSpc>
                        <a:spcBef>
                          <a:spcPts val="145"/>
                        </a:spcBef>
                      </a:pPr>
                      <a:r>
                        <a:rPr lang="en-GB" sz="2000" i="0" spc="-20" noProof="0">
                          <a:solidFill>
                            <a:srgbClr val="FFFFFF"/>
                          </a:solidFill>
                          <a:latin typeface="+mn-lt"/>
                          <a:cs typeface="Verdana"/>
                        </a:rPr>
                        <a:t>0–44</a:t>
                      </a:r>
                      <a:endParaRPr lang="en-GB" sz="2000" i="0" noProof="0">
                        <a:latin typeface="+mn-lt"/>
                        <a:cs typeface="Verdana"/>
                      </a:endParaRPr>
                    </a:p>
                  </a:txBody>
                  <a:tcPr marL="0" marR="0" marT="18415" marB="0"/>
                </a:tc>
                <a:extLst>
                  <a:ext uri="{0D108BD9-81ED-4DB2-BD59-A6C34878D82A}">
                    <a16:rowId xmlns:a16="http://schemas.microsoft.com/office/drawing/2014/main" val="10002"/>
                  </a:ext>
                </a:extLst>
              </a:tr>
              <a:tr h="325755">
                <a:tc>
                  <a:txBody>
                    <a:bodyPr/>
                    <a:lstStyle/>
                    <a:p>
                      <a:pPr marL="31750">
                        <a:lnSpc>
                          <a:spcPts val="2320"/>
                        </a:lnSpc>
                        <a:spcBef>
                          <a:spcPts val="145"/>
                        </a:spcBef>
                      </a:pPr>
                      <a:r>
                        <a:rPr lang="en-GB" sz="2000" i="0" spc="-25" noProof="0">
                          <a:solidFill>
                            <a:srgbClr val="FFFFFF"/>
                          </a:solidFill>
                          <a:latin typeface="+mn-lt"/>
                          <a:cs typeface="Verdana"/>
                        </a:rPr>
                        <a:t>D =</a:t>
                      </a:r>
                      <a:endParaRPr lang="en-GB" sz="2000" i="0" noProof="0">
                        <a:latin typeface="+mn-lt"/>
                        <a:cs typeface="Verdana"/>
                      </a:endParaRPr>
                    </a:p>
                  </a:txBody>
                  <a:tcPr marL="0" marR="0" marT="18415" marB="0"/>
                </a:tc>
                <a:tc>
                  <a:txBody>
                    <a:bodyPr/>
                    <a:lstStyle/>
                    <a:p>
                      <a:pPr marL="300355">
                        <a:lnSpc>
                          <a:spcPts val="2320"/>
                        </a:lnSpc>
                        <a:spcBef>
                          <a:spcPts val="145"/>
                        </a:spcBef>
                      </a:pPr>
                      <a:r>
                        <a:rPr lang="en-GB" sz="2000" i="0" spc="-10" noProof="0" dirty="0">
                          <a:solidFill>
                            <a:srgbClr val="FFFFFF"/>
                          </a:solidFill>
                          <a:latin typeface="+mn-lt"/>
                          <a:cs typeface="Verdana"/>
                        </a:rPr>
                        <a:t>60–69</a:t>
                      </a:r>
                      <a:endParaRPr lang="en-GB" sz="2000" i="0" noProof="0" dirty="0">
                        <a:latin typeface="+mn-lt"/>
                        <a:cs typeface="Verdana"/>
                      </a:endParaRPr>
                    </a:p>
                  </a:txBody>
                  <a:tcPr marL="0" marR="0" marT="18415" marB="0"/>
                </a:tc>
                <a:tc>
                  <a:txBody>
                    <a:bodyPr/>
                    <a:lstStyle/>
                    <a:p>
                      <a:pPr marL="172085">
                        <a:lnSpc>
                          <a:spcPts val="2320"/>
                        </a:lnSpc>
                        <a:spcBef>
                          <a:spcPts val="145"/>
                        </a:spcBef>
                      </a:pPr>
                      <a:endParaRPr lang="en-GB" sz="2000" i="0" noProof="0" dirty="0">
                        <a:latin typeface="+mn-lt"/>
                        <a:cs typeface="Verdana"/>
                      </a:endParaRPr>
                    </a:p>
                  </a:txBody>
                  <a:tcPr marL="0" marR="0" marT="18415" marB="0"/>
                </a:tc>
                <a:tc>
                  <a:txBody>
                    <a:bodyPr/>
                    <a:lstStyle/>
                    <a:p>
                      <a:pPr marL="250190">
                        <a:lnSpc>
                          <a:spcPts val="2320"/>
                        </a:lnSpc>
                        <a:spcBef>
                          <a:spcPts val="145"/>
                        </a:spcBef>
                      </a:pPr>
                      <a:endParaRPr lang="en-GB" sz="2000" i="0" noProof="0" dirty="0">
                        <a:latin typeface="+mn-lt"/>
                        <a:cs typeface="Verdana"/>
                      </a:endParaRPr>
                    </a:p>
                  </a:txBody>
                  <a:tcPr marL="0" marR="0" marT="18415" marB="0"/>
                </a:tc>
                <a:extLst>
                  <a:ext uri="{0D108BD9-81ED-4DB2-BD59-A6C34878D82A}">
                    <a16:rowId xmlns:a16="http://schemas.microsoft.com/office/drawing/2014/main" val="10003"/>
                  </a:ext>
                </a:extLst>
              </a:tr>
            </a:tbl>
          </a:graphicData>
        </a:graphic>
      </p:graphicFrame>
      <p:sp>
        <p:nvSpPr>
          <p:cNvPr id="18" name="object 11">
            <a:extLst>
              <a:ext uri="{FF2B5EF4-FFF2-40B4-BE49-F238E27FC236}">
                <a16:creationId xmlns:a16="http://schemas.microsoft.com/office/drawing/2014/main" id="{DFFD00FB-2A0F-2129-CAF9-A18355394F0F}"/>
              </a:ext>
            </a:extLst>
          </p:cNvPr>
          <p:cNvSpPr txBox="1"/>
          <p:nvPr/>
        </p:nvSpPr>
        <p:spPr>
          <a:xfrm>
            <a:off x="1333056" y="1744855"/>
            <a:ext cx="3394792" cy="752129"/>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2400" b="0" i="0" u="none" strike="noStrike" kern="0" cap="none" spc="-10" normalizeH="0" baseline="0" noProof="0" dirty="0" err="1">
                <a:ln>
                  <a:noFill/>
                </a:ln>
                <a:solidFill>
                  <a:srgbClr val="002060"/>
                </a:solidFill>
                <a:effectLst/>
                <a:uLnTx/>
                <a:uFillTx/>
                <a:latin typeface="Calibri"/>
                <a:ea typeface="+mn-ea"/>
                <a:cs typeface="Verdana"/>
              </a:rPr>
              <a:t>Sjugradig</a:t>
            </a:r>
            <a:r>
              <a:rPr kumimoji="0" lang="en-GB" sz="2400" b="0" i="0" u="none" strike="noStrike" kern="0" cap="none" spc="-10" normalizeH="0" baseline="0" noProof="0" dirty="0">
                <a:ln>
                  <a:noFill/>
                </a:ln>
                <a:solidFill>
                  <a:srgbClr val="002060"/>
                </a:solidFill>
                <a:effectLst/>
                <a:uLnTx/>
                <a:uFillTx/>
                <a:latin typeface="Calibri"/>
                <a:ea typeface="+mn-ea"/>
                <a:cs typeface="Verdana"/>
              </a:rPr>
              <a:t> </a:t>
            </a:r>
            <a:r>
              <a:rPr kumimoji="0" lang="en-GB" sz="2400" b="0" i="0" u="none" strike="noStrike" kern="0" cap="none" spc="-10" normalizeH="0" baseline="0" noProof="0" dirty="0" err="1">
                <a:ln>
                  <a:noFill/>
                </a:ln>
                <a:solidFill>
                  <a:srgbClr val="002060"/>
                </a:solidFill>
                <a:effectLst/>
                <a:uLnTx/>
                <a:uFillTx/>
                <a:latin typeface="Calibri"/>
                <a:ea typeface="+mn-ea"/>
                <a:cs typeface="Verdana"/>
              </a:rPr>
              <a:t>betygsskala</a:t>
            </a:r>
            <a:r>
              <a:rPr kumimoji="0" lang="en-GB" sz="2400" b="0" i="0" u="none" strike="noStrike" kern="0" cap="none" spc="-10" normalizeH="0" baseline="0" noProof="0" dirty="0">
                <a:ln>
                  <a:noFill/>
                </a:ln>
                <a:solidFill>
                  <a:srgbClr val="002060"/>
                </a:solidFill>
                <a:effectLst/>
                <a:uLnTx/>
                <a:uFillTx/>
                <a:latin typeface="Calibri"/>
                <a:ea typeface="+mn-ea"/>
                <a:cs typeface="Verdana"/>
              </a:rPr>
              <a:t> </a:t>
            </a:r>
            <a:r>
              <a:rPr kumimoji="0" lang="en-GB" sz="2400" b="0" i="0" u="none" strike="noStrike" kern="0" cap="none" spc="-10" normalizeH="0" baseline="0" noProof="0" dirty="0" err="1">
                <a:ln>
                  <a:noFill/>
                </a:ln>
                <a:solidFill>
                  <a:srgbClr val="002060"/>
                </a:solidFill>
                <a:effectLst/>
                <a:uLnTx/>
                <a:uFillTx/>
                <a:latin typeface="Calibri"/>
                <a:ea typeface="+mn-ea"/>
                <a:cs typeface="Verdana"/>
              </a:rPr>
              <a:t>relaterad</a:t>
            </a:r>
            <a:r>
              <a:rPr kumimoji="0" lang="en-GB" sz="2400" b="0" i="0" u="none" strike="noStrike" kern="0" cap="none" spc="-10" normalizeH="0" baseline="0" noProof="0" dirty="0">
                <a:ln>
                  <a:noFill/>
                </a:ln>
                <a:solidFill>
                  <a:srgbClr val="002060"/>
                </a:solidFill>
                <a:effectLst/>
                <a:uLnTx/>
                <a:uFillTx/>
                <a:latin typeface="Calibri"/>
                <a:ea typeface="+mn-ea"/>
                <a:cs typeface="Verdana"/>
              </a:rPr>
              <a:t> till </a:t>
            </a:r>
            <a:r>
              <a:rPr kumimoji="0" lang="en-GB" sz="2400" b="0" i="0" u="none" strike="noStrike" kern="0" cap="none" spc="-10" normalizeH="0" baseline="0" noProof="0" dirty="0" err="1">
                <a:ln>
                  <a:noFill/>
                </a:ln>
                <a:solidFill>
                  <a:srgbClr val="002060"/>
                </a:solidFill>
                <a:effectLst/>
                <a:uLnTx/>
                <a:uFillTx/>
                <a:latin typeface="Calibri"/>
                <a:ea typeface="+mn-ea"/>
                <a:cs typeface="Verdana"/>
              </a:rPr>
              <a:t>betygskriterier</a:t>
            </a:r>
            <a:endParaRPr kumimoji="0" lang="en-GB" sz="2400" b="0" i="0" u="none" strike="noStrike" kern="0" cap="none" spc="0" normalizeH="0" baseline="0" noProof="0" dirty="0">
              <a:ln>
                <a:noFill/>
              </a:ln>
              <a:solidFill>
                <a:srgbClr val="002060"/>
              </a:solidFill>
              <a:effectLst/>
              <a:uLnTx/>
              <a:uFillTx/>
              <a:latin typeface="Calibri"/>
              <a:ea typeface="+mn-ea"/>
              <a:cs typeface="Verdana"/>
            </a:endParaRPr>
          </a:p>
        </p:txBody>
      </p:sp>
      <p:sp>
        <p:nvSpPr>
          <p:cNvPr id="20" name="textruta 19">
            <a:extLst>
              <a:ext uri="{FF2B5EF4-FFF2-40B4-BE49-F238E27FC236}">
                <a16:creationId xmlns:a16="http://schemas.microsoft.com/office/drawing/2014/main" id="{42929B58-2BC5-B870-346F-6A160DD9BE47}"/>
              </a:ext>
            </a:extLst>
          </p:cNvPr>
          <p:cNvSpPr txBox="1"/>
          <p:nvPr/>
        </p:nvSpPr>
        <p:spPr>
          <a:xfrm>
            <a:off x="4488992" y="228600"/>
            <a:ext cx="29786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2" name="textruta 21">
            <a:extLst>
              <a:ext uri="{FF2B5EF4-FFF2-40B4-BE49-F238E27FC236}">
                <a16:creationId xmlns:a16="http://schemas.microsoft.com/office/drawing/2014/main" id="{0D886F6C-BD6E-8040-08CE-B804F44BB451}"/>
              </a:ext>
            </a:extLst>
          </p:cNvPr>
          <p:cNvSpPr txBox="1"/>
          <p:nvPr/>
        </p:nvSpPr>
        <p:spPr>
          <a:xfrm>
            <a:off x="5641906" y="1582054"/>
            <a:ext cx="3982485" cy="967957"/>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solidFill>
                  <a:prstClr val="white"/>
                </a:solidFill>
                <a:effectLst/>
                <a:uLnTx/>
                <a:uFillTx/>
                <a:latin typeface="Calibri"/>
                <a:ea typeface="+mn-ea"/>
                <a:cs typeface="+mn-cs"/>
              </a:rPr>
              <a:t>A, B, C, D &amp; E = </a:t>
            </a:r>
            <a:r>
              <a:rPr kumimoji="0" lang="en-GB" sz="2000" b="0" i="0" u="none" strike="noStrike" kern="0" cap="none" spc="0" normalizeH="0" baseline="0" noProof="0" dirty="0" err="1">
                <a:ln>
                  <a:noFill/>
                </a:ln>
                <a:solidFill>
                  <a:prstClr val="white"/>
                </a:solidFill>
                <a:effectLst/>
                <a:uLnTx/>
                <a:uFillTx/>
                <a:latin typeface="Calibri"/>
                <a:ea typeface="+mn-ea"/>
                <a:cs typeface="+mn-cs"/>
              </a:rPr>
              <a:t>godkända</a:t>
            </a:r>
            <a:r>
              <a:rPr kumimoji="0" lang="en-GB" sz="2000" b="0" i="0" u="none" strike="noStrike" kern="0" cap="none" spc="0" normalizeH="0" baseline="0" noProof="0" dirty="0">
                <a:ln>
                  <a:noFill/>
                </a:ln>
                <a:solidFill>
                  <a:prstClr val="white"/>
                </a:solidFill>
                <a:effectLst/>
                <a:uLnTx/>
                <a:uFillTx/>
                <a:latin typeface="Calibri"/>
                <a:ea typeface="+mn-ea"/>
                <a:cs typeface="+mn-cs"/>
              </a:rPr>
              <a:t> </a:t>
            </a:r>
            <a:r>
              <a:rPr kumimoji="0" lang="en-GB" sz="2000" b="0" i="0" u="none" strike="noStrike" kern="0" cap="none" spc="0" normalizeH="0" baseline="0" noProof="0" dirty="0" err="1">
                <a:ln>
                  <a:noFill/>
                </a:ln>
                <a:solidFill>
                  <a:prstClr val="white"/>
                </a:solidFill>
                <a:effectLst/>
                <a:uLnTx/>
                <a:uFillTx/>
                <a:latin typeface="Calibri"/>
                <a:ea typeface="+mn-ea"/>
                <a:cs typeface="+mn-cs"/>
              </a:rPr>
              <a:t>betyg</a:t>
            </a:r>
            <a:endParaRPr kumimoji="0" lang="en-GB" sz="2000" b="0" i="0" u="none" strike="noStrike" kern="0" cap="none" spc="0" normalizeH="0" baseline="0" noProof="0" dirty="0">
              <a:ln>
                <a:noFill/>
              </a:ln>
              <a:solidFill>
                <a:prstClr val="white"/>
              </a:solidFill>
              <a:effectLst/>
              <a:uLnTx/>
              <a:uFillTx/>
              <a:latin typeface="Calibri"/>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solidFill>
                  <a:prstClr val="white"/>
                </a:solidFill>
                <a:effectLst/>
                <a:uLnTx/>
                <a:uFillTx/>
                <a:latin typeface="Calibri"/>
                <a:ea typeface="+mn-ea"/>
                <a:cs typeface="+mn-cs"/>
              </a:rPr>
              <a:t>F &amp; </a:t>
            </a:r>
            <a:r>
              <a:rPr kumimoji="0" lang="en-GB" sz="2000" b="0" i="0" u="none" strike="noStrike" kern="0" cap="none" spc="0" normalizeH="0" baseline="0" noProof="0" dirty="0" err="1">
                <a:ln>
                  <a:noFill/>
                </a:ln>
                <a:solidFill>
                  <a:prstClr val="white"/>
                </a:solidFill>
                <a:effectLst/>
                <a:uLnTx/>
                <a:uFillTx/>
                <a:latin typeface="Calibri"/>
                <a:ea typeface="+mn-ea"/>
                <a:cs typeface="+mn-cs"/>
              </a:rPr>
              <a:t>Fx</a:t>
            </a:r>
            <a:r>
              <a:rPr kumimoji="0" lang="en-GB" sz="2000" b="0" i="0" u="none" strike="noStrike" kern="0" cap="none" spc="0" normalizeH="0" baseline="0" noProof="0" dirty="0">
                <a:ln>
                  <a:noFill/>
                </a:ln>
                <a:solidFill>
                  <a:prstClr val="white"/>
                </a:solidFill>
                <a:effectLst/>
                <a:uLnTx/>
                <a:uFillTx/>
                <a:latin typeface="Calibri"/>
                <a:ea typeface="+mn-ea"/>
                <a:cs typeface="+mn-cs"/>
              </a:rPr>
              <a:t> = </a:t>
            </a:r>
            <a:r>
              <a:rPr kumimoji="0" lang="en-GB" sz="2000" b="0" i="0" u="none" strike="noStrike" kern="0" cap="none" spc="0" normalizeH="0" baseline="0" noProof="0" dirty="0" err="1">
                <a:ln>
                  <a:noFill/>
                </a:ln>
                <a:solidFill>
                  <a:prstClr val="white"/>
                </a:solidFill>
                <a:effectLst/>
                <a:uLnTx/>
                <a:uFillTx/>
                <a:latin typeface="Calibri"/>
                <a:ea typeface="+mn-ea"/>
                <a:cs typeface="+mn-cs"/>
              </a:rPr>
              <a:t>underkända</a:t>
            </a:r>
            <a:r>
              <a:rPr kumimoji="0" lang="en-GB" sz="2000" b="0" i="0" u="none" strike="noStrike" kern="0" cap="none" spc="0" normalizeH="0" baseline="0" noProof="0" dirty="0">
                <a:ln>
                  <a:noFill/>
                </a:ln>
                <a:solidFill>
                  <a:prstClr val="white"/>
                </a:solidFill>
                <a:effectLst/>
                <a:uLnTx/>
                <a:uFillTx/>
                <a:latin typeface="Calibri"/>
                <a:ea typeface="+mn-ea"/>
                <a:cs typeface="+mn-cs"/>
              </a:rPr>
              <a:t> </a:t>
            </a:r>
            <a:r>
              <a:rPr kumimoji="0" lang="en-GB" sz="2000" b="0" i="0" u="none" strike="noStrike" kern="0" cap="none" spc="0" normalizeH="0" baseline="0" noProof="0" dirty="0" err="1">
                <a:ln>
                  <a:noFill/>
                </a:ln>
                <a:solidFill>
                  <a:prstClr val="white"/>
                </a:solidFill>
                <a:effectLst/>
                <a:uLnTx/>
                <a:uFillTx/>
                <a:latin typeface="Calibri"/>
                <a:ea typeface="+mn-ea"/>
                <a:cs typeface="+mn-cs"/>
              </a:rPr>
              <a:t>betyg</a:t>
            </a:r>
            <a:endParaRPr kumimoji="0" lang="en-GB" sz="2000" b="0" i="0" u="none" strike="noStrike" kern="0" cap="none" spc="0" normalizeH="0" baseline="0" noProof="0" dirty="0">
              <a:ln>
                <a:noFill/>
              </a:ln>
              <a:solidFill>
                <a:prstClr val="white"/>
              </a:solidFill>
              <a:effectLst/>
              <a:uLnTx/>
              <a:uFillTx/>
              <a:latin typeface="Calibri"/>
              <a:ea typeface="+mn-ea"/>
              <a:cs typeface="+mn-cs"/>
            </a:endParaRPr>
          </a:p>
        </p:txBody>
      </p:sp>
      <p:sp>
        <p:nvSpPr>
          <p:cNvPr id="23" name="object 11">
            <a:extLst>
              <a:ext uri="{FF2B5EF4-FFF2-40B4-BE49-F238E27FC236}">
                <a16:creationId xmlns:a16="http://schemas.microsoft.com/office/drawing/2014/main" id="{807F2BAA-4701-5A26-3BCE-11DE66ECE53F}"/>
              </a:ext>
            </a:extLst>
          </p:cNvPr>
          <p:cNvSpPr txBox="1"/>
          <p:nvPr/>
        </p:nvSpPr>
        <p:spPr>
          <a:xfrm>
            <a:off x="1326430" y="5661110"/>
            <a:ext cx="2254745" cy="382797"/>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2400" b="0" i="0" u="none" strike="noStrike" kern="0" cap="none" spc="-10" normalizeH="0" baseline="0" noProof="0" dirty="0" err="1">
                <a:ln>
                  <a:noFill/>
                </a:ln>
                <a:solidFill>
                  <a:srgbClr val="002060"/>
                </a:solidFill>
                <a:effectLst/>
                <a:uLnTx/>
                <a:uFillTx/>
                <a:latin typeface="Calibri"/>
                <a:ea typeface="+mn-ea"/>
                <a:cs typeface="Verdana"/>
              </a:rPr>
              <a:t>Betygsprövning</a:t>
            </a:r>
            <a:endParaRPr kumimoji="0" lang="en-GB" sz="2400" b="0" i="0" u="none" strike="noStrike" kern="0" cap="none" spc="0" normalizeH="0" baseline="0" noProof="0" dirty="0">
              <a:ln>
                <a:noFill/>
              </a:ln>
              <a:solidFill>
                <a:srgbClr val="002060"/>
              </a:solidFill>
              <a:effectLst/>
              <a:uLnTx/>
              <a:uFillTx/>
              <a:latin typeface="Calibri"/>
              <a:ea typeface="+mn-ea"/>
              <a:cs typeface="Verdana"/>
            </a:endParaRPr>
          </a:p>
        </p:txBody>
      </p:sp>
      <p:sp>
        <p:nvSpPr>
          <p:cNvPr id="24" name="object 11">
            <a:extLst>
              <a:ext uri="{FF2B5EF4-FFF2-40B4-BE49-F238E27FC236}">
                <a16:creationId xmlns:a16="http://schemas.microsoft.com/office/drawing/2014/main" id="{97BCB916-302B-DCBF-67D4-32BAF3A48AC3}"/>
              </a:ext>
            </a:extLst>
          </p:cNvPr>
          <p:cNvSpPr txBox="1"/>
          <p:nvPr/>
        </p:nvSpPr>
        <p:spPr>
          <a:xfrm>
            <a:off x="5530700" y="5537999"/>
            <a:ext cx="5238900" cy="62901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2000" b="0" i="0" u="none" strike="noStrike" kern="0" cap="none" spc="-10" normalizeH="0" baseline="0" noProof="0" dirty="0" err="1">
                <a:ln>
                  <a:noFill/>
                </a:ln>
                <a:solidFill>
                  <a:prstClr val="white"/>
                </a:solidFill>
                <a:effectLst/>
                <a:uLnTx/>
                <a:uFillTx/>
                <a:latin typeface="Calibri"/>
                <a:ea typeface="+mn-ea"/>
                <a:cs typeface="Verdana"/>
              </a:rPr>
              <a:t>Betygsbeslut</a:t>
            </a:r>
            <a:r>
              <a:rPr kumimoji="0" lang="en-GB" sz="2000" b="0" i="0" u="none" strike="noStrike" kern="0" cap="none" spc="-10" normalizeH="0" baseline="0" noProof="0" dirty="0">
                <a:ln>
                  <a:noFill/>
                </a:ln>
                <a:solidFill>
                  <a:prstClr val="white"/>
                </a:solidFill>
                <a:effectLst/>
                <a:uLnTx/>
                <a:uFillTx/>
                <a:latin typeface="Calibri"/>
                <a:ea typeface="+mn-ea"/>
                <a:cs typeface="Verdana"/>
              </a:rPr>
              <a:t> </a:t>
            </a:r>
            <a:r>
              <a:rPr kumimoji="0" lang="en-GB" sz="2000" b="0" i="0" u="none" strike="noStrike" kern="0" cap="none" spc="-10" normalizeH="0" baseline="0" noProof="0" dirty="0" err="1">
                <a:ln>
                  <a:noFill/>
                </a:ln>
                <a:solidFill>
                  <a:prstClr val="white"/>
                </a:solidFill>
                <a:effectLst/>
                <a:uLnTx/>
                <a:uFillTx/>
                <a:latin typeface="Calibri"/>
                <a:ea typeface="+mn-ea"/>
                <a:cs typeface="Verdana"/>
              </a:rPr>
              <a:t>kan</a:t>
            </a:r>
            <a:r>
              <a:rPr kumimoji="0" lang="en-GB" sz="2000" b="0" i="0" u="none" strike="noStrike" kern="0" cap="none" spc="-10" normalizeH="0" baseline="0" noProof="0" dirty="0">
                <a:ln>
                  <a:noFill/>
                </a:ln>
                <a:solidFill>
                  <a:prstClr val="white"/>
                </a:solidFill>
                <a:effectLst/>
                <a:uLnTx/>
                <a:uFillTx/>
                <a:latin typeface="Calibri"/>
                <a:ea typeface="+mn-ea"/>
                <a:cs typeface="Verdana"/>
              </a:rPr>
              <a:t> </a:t>
            </a:r>
            <a:r>
              <a:rPr kumimoji="0" lang="en-GB" sz="2000" b="0" i="0" u="none" strike="noStrike" kern="0" cap="none" spc="-10" normalizeH="0" baseline="0" noProof="0" dirty="0" err="1">
                <a:ln>
                  <a:noFill/>
                </a:ln>
                <a:solidFill>
                  <a:prstClr val="white"/>
                </a:solidFill>
                <a:effectLst/>
                <a:uLnTx/>
                <a:uFillTx/>
                <a:latin typeface="Calibri"/>
                <a:ea typeface="+mn-ea"/>
                <a:cs typeface="Verdana"/>
              </a:rPr>
              <a:t>inte</a:t>
            </a:r>
            <a:r>
              <a:rPr kumimoji="0" lang="en-GB" sz="2000" b="0" i="0" u="none" strike="noStrike" kern="0" cap="none" spc="-10" normalizeH="0" baseline="0" noProof="0" dirty="0">
                <a:ln>
                  <a:noFill/>
                </a:ln>
                <a:solidFill>
                  <a:prstClr val="white"/>
                </a:solidFill>
                <a:effectLst/>
                <a:uLnTx/>
                <a:uFillTx/>
                <a:latin typeface="Calibri"/>
                <a:ea typeface="+mn-ea"/>
                <a:cs typeface="Verdana"/>
              </a:rPr>
              <a:t> </a:t>
            </a:r>
            <a:r>
              <a:rPr kumimoji="0" lang="en-GB" sz="2000" b="0" i="0" u="none" strike="noStrike" kern="0" cap="none" spc="-10" normalizeH="0" baseline="0" noProof="0" dirty="0" err="1">
                <a:ln>
                  <a:noFill/>
                </a:ln>
                <a:solidFill>
                  <a:prstClr val="white"/>
                </a:solidFill>
                <a:effectLst/>
                <a:uLnTx/>
                <a:uFillTx/>
                <a:latin typeface="Calibri"/>
                <a:ea typeface="+mn-ea"/>
                <a:cs typeface="Verdana"/>
              </a:rPr>
              <a:t>överklagas</a:t>
            </a:r>
            <a:r>
              <a:rPr kumimoji="0" lang="en-GB" sz="2000" b="0" i="0" u="none" strike="noStrike" kern="0" cap="none" spc="-10" normalizeH="0" baseline="0" noProof="0" dirty="0">
                <a:ln>
                  <a:noFill/>
                </a:ln>
                <a:solidFill>
                  <a:prstClr val="white"/>
                </a:solidFill>
                <a:effectLst/>
                <a:uLnTx/>
                <a:uFillTx/>
                <a:latin typeface="Calibri"/>
                <a:ea typeface="+mn-ea"/>
                <a:cs typeface="Verdana"/>
              </a:rPr>
              <a:t>, men du </a:t>
            </a:r>
            <a:r>
              <a:rPr kumimoji="0" lang="en-GB" sz="2000" b="0" i="0" u="none" strike="noStrike" kern="0" cap="none" spc="-10" normalizeH="0" baseline="0" noProof="0" dirty="0" err="1">
                <a:ln>
                  <a:noFill/>
                </a:ln>
                <a:solidFill>
                  <a:prstClr val="white"/>
                </a:solidFill>
                <a:effectLst/>
                <a:uLnTx/>
                <a:uFillTx/>
                <a:latin typeface="Calibri"/>
                <a:ea typeface="+mn-ea"/>
                <a:cs typeface="Verdana"/>
              </a:rPr>
              <a:t>kan</a:t>
            </a:r>
            <a:r>
              <a:rPr kumimoji="0" lang="en-GB" sz="2000" b="0" i="0" u="none" strike="noStrike" kern="0" cap="none" spc="-10" normalizeH="0" baseline="0" noProof="0" dirty="0">
                <a:ln>
                  <a:noFill/>
                </a:ln>
                <a:solidFill>
                  <a:prstClr val="white"/>
                </a:solidFill>
                <a:effectLst/>
                <a:uLnTx/>
                <a:uFillTx/>
                <a:latin typeface="Calibri"/>
                <a:ea typeface="+mn-ea"/>
                <a:cs typeface="Verdana"/>
              </a:rPr>
              <a:t> </a:t>
            </a:r>
            <a:r>
              <a:rPr kumimoji="0" lang="en-GB" sz="2000" b="0" i="0" u="none" strike="noStrike" kern="0" cap="none" spc="-10" normalizeH="0" baseline="0" noProof="0" dirty="0" err="1">
                <a:ln>
                  <a:noFill/>
                </a:ln>
                <a:solidFill>
                  <a:prstClr val="white"/>
                </a:solidFill>
                <a:effectLst/>
                <a:uLnTx/>
                <a:uFillTx/>
                <a:latin typeface="Calibri"/>
                <a:ea typeface="+mn-ea"/>
                <a:cs typeface="Verdana"/>
              </a:rPr>
              <a:t>begära</a:t>
            </a:r>
            <a:r>
              <a:rPr kumimoji="0" lang="en-GB" sz="2000" b="0" i="0" u="none" strike="noStrike" kern="0" cap="none" spc="-10" normalizeH="0" baseline="0" noProof="0" dirty="0">
                <a:ln>
                  <a:noFill/>
                </a:ln>
                <a:solidFill>
                  <a:prstClr val="white"/>
                </a:solidFill>
                <a:effectLst/>
                <a:uLnTx/>
                <a:uFillTx/>
                <a:latin typeface="Calibri"/>
                <a:ea typeface="+mn-ea"/>
                <a:cs typeface="Verdana"/>
              </a:rPr>
              <a:t> om</a:t>
            </a:r>
            <a:r>
              <a:rPr kumimoji="0" lang="en-GB" sz="2000" b="0" i="0" u="none" strike="noStrike" kern="0" cap="none" spc="-10" normalizeH="0" baseline="0" noProof="0" dirty="0" err="1">
                <a:ln>
                  <a:noFill/>
                </a:ln>
                <a:solidFill>
                  <a:prstClr val="white"/>
                </a:solidFill>
                <a:effectLst/>
                <a:uLnTx/>
                <a:uFillTx/>
                <a:latin typeface="Calibri"/>
                <a:ea typeface="+mn-ea"/>
                <a:cs typeface="Verdana"/>
              </a:rPr>
              <a:t>prövning</a:t>
            </a:r>
            <a:r>
              <a:rPr kumimoji="0" lang="en-GB" sz="2000" b="0" i="0" u="none" strike="noStrike" kern="0" cap="none" spc="-10" normalizeH="0" baseline="0" noProof="0" dirty="0">
                <a:ln>
                  <a:noFill/>
                </a:ln>
                <a:solidFill>
                  <a:prstClr val="white"/>
                </a:solidFill>
                <a:effectLst/>
                <a:uLnTx/>
                <a:uFillTx/>
                <a:latin typeface="Calibri"/>
                <a:ea typeface="+mn-ea"/>
                <a:cs typeface="Verdana"/>
              </a:rPr>
              <a:t>. </a:t>
            </a:r>
            <a:endParaRPr kumimoji="0" lang="en-GB" sz="2000" b="0" i="0" u="none" strike="noStrike" kern="0" cap="none" spc="0" normalizeH="0" baseline="0" noProof="0" dirty="0">
              <a:ln>
                <a:noFill/>
              </a:ln>
              <a:solidFill>
                <a:prstClr val="white"/>
              </a:solidFill>
              <a:effectLst/>
              <a:uLnTx/>
              <a:uFillTx/>
              <a:latin typeface="Calibri"/>
              <a:ea typeface="+mn-ea"/>
              <a:cs typeface="Verdana"/>
            </a:endParaRPr>
          </a:p>
        </p:txBody>
      </p:sp>
    </p:spTree>
    <p:extLst>
      <p:ext uri="{BB962C8B-B14F-4D97-AF65-F5344CB8AC3E}">
        <p14:creationId xmlns:p14="http://schemas.microsoft.com/office/powerpoint/2010/main" val="271519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DC3743BA-D8CF-1C6A-22A9-F28B923CCD68}"/>
              </a:ext>
            </a:extLst>
          </p:cNvPr>
          <p:cNvSpPr txBox="1">
            <a:spLocks/>
          </p:cNvSpPr>
          <p:nvPr/>
        </p:nvSpPr>
        <p:spPr>
          <a:xfrm>
            <a:off x="643467" y="406400"/>
            <a:ext cx="3763145" cy="567463"/>
          </a:xfrm>
          <a:prstGeom prst="rect">
            <a:avLst/>
          </a:prstGeom>
        </p:spPr>
        <p:txBody>
          <a:bodyPr vert="horz" wrap="square" lIns="0" tIns="13335" rIns="0" bIns="0" rtlCol="0">
            <a:spAutoFit/>
          </a:bodyPr>
          <a:lstStyle>
            <a:lvl1pPr>
              <a:defRPr>
                <a:latin typeface="+mj-lt"/>
                <a:ea typeface="+mj-ea"/>
                <a:cs typeface="+mj-cs"/>
              </a:defRPr>
            </a:lvl1p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en-GB" sz="3600" b="0" i="0" u="none" strike="noStrike" kern="1200" cap="none" spc="-10" normalizeH="0" baseline="0" noProof="0" dirty="0">
                <a:ln>
                  <a:noFill/>
                </a:ln>
                <a:solidFill>
                  <a:srgbClr val="002060"/>
                </a:solidFill>
                <a:effectLst/>
                <a:uLnTx/>
                <a:uFillTx/>
                <a:latin typeface="Calibri"/>
                <a:ea typeface="+mj-ea"/>
                <a:cs typeface="+mj-cs"/>
              </a:rPr>
              <a:t>SBS </a:t>
            </a:r>
            <a:r>
              <a:rPr kumimoji="0" lang="en-GB" sz="3600" b="0" i="0" u="none" strike="noStrike" kern="1200" cap="none" spc="-10" normalizeH="0" baseline="0" noProof="0" dirty="0" err="1">
                <a:ln>
                  <a:noFill/>
                </a:ln>
                <a:solidFill>
                  <a:srgbClr val="002060"/>
                </a:solidFill>
                <a:effectLst/>
                <a:uLnTx/>
                <a:uFillTx/>
                <a:latin typeface="Calibri"/>
                <a:ea typeface="+mj-ea"/>
                <a:cs typeface="+mj-cs"/>
              </a:rPr>
              <a:t>Uppförandekod</a:t>
            </a:r>
            <a:endParaRPr kumimoji="0" lang="en-GB" sz="3600" b="0" i="0" u="none" strike="noStrike" kern="1200" cap="none" spc="-10" normalizeH="0" baseline="0" noProof="0" dirty="0">
              <a:ln>
                <a:noFill/>
              </a:ln>
              <a:solidFill>
                <a:srgbClr val="002060"/>
              </a:solidFill>
              <a:effectLst/>
              <a:uLnTx/>
              <a:uFillTx/>
              <a:latin typeface="Calibri"/>
              <a:ea typeface="+mj-ea"/>
              <a:cs typeface="+mj-cs"/>
            </a:endParaRPr>
          </a:p>
        </p:txBody>
      </p:sp>
      <p:sp>
        <p:nvSpPr>
          <p:cNvPr id="2" name="Rektangel 1">
            <a:extLst>
              <a:ext uri="{FF2B5EF4-FFF2-40B4-BE49-F238E27FC236}">
                <a16:creationId xmlns:a16="http://schemas.microsoft.com/office/drawing/2014/main" id="{A7B18D21-DBC4-4D2F-9BDB-39A1512D64CD}"/>
              </a:ext>
            </a:extLst>
          </p:cNvPr>
          <p:cNvSpPr/>
          <p:nvPr/>
        </p:nvSpPr>
        <p:spPr>
          <a:xfrm>
            <a:off x="643467" y="1134119"/>
            <a:ext cx="9728199" cy="5421805"/>
          </a:xfrm>
          <a:prstGeom prst="rect">
            <a:avLst/>
          </a:prstGeom>
        </p:spPr>
        <p:txBody>
          <a:bodyPr wrap="square">
            <a:spAutoFit/>
          </a:bodyPr>
          <a:lstStyle/>
          <a:p>
            <a:pPr>
              <a:lnSpc>
                <a:spcPct val="115000"/>
              </a:lnSpc>
              <a:spcAft>
                <a:spcPts val="800"/>
              </a:spcAft>
            </a:pPr>
            <a:r>
              <a:rPr lang="sv-SE" sz="1400" kern="100" dirty="0">
                <a:latin typeface="Calibri" panose="020F0502020204030204" pitchFamily="34" charset="0"/>
                <a:ea typeface="Calibri" panose="020F0502020204030204" pitchFamily="34" charset="0"/>
                <a:cs typeface="Times New Roman" panose="02020603050405020304" pitchFamily="18" charset="0"/>
              </a:rPr>
              <a:t>Som student vid SBS är du en del av Stockholms universitets studie- och arbetsmiljö och har rättigheter och ansvar som du förväntas hålla dig uppdaterad om. För att säkerställa ett respektfullt och produktivt klimat förväntas du därför att:</a:t>
            </a:r>
          </a:p>
          <a:p>
            <a:pPr>
              <a:lnSpc>
                <a:spcPct val="115000"/>
              </a:lnSpc>
              <a:spcAft>
                <a:spcPts val="800"/>
              </a:spcAft>
            </a:pPr>
            <a:r>
              <a:rPr lang="sv-SE" sz="1200" kern="100" dirty="0">
                <a:latin typeface="Calibri" panose="020F0502020204030204" pitchFamily="34" charset="0"/>
                <a:ea typeface="Calibri" panose="020F0502020204030204" pitchFamily="34" charset="0"/>
                <a:cs typeface="Times New Roman" panose="02020603050405020304" pitchFamily="18" charset="0"/>
              </a:rPr>
              <a:t>• </a:t>
            </a:r>
            <a:r>
              <a:rPr lang="sv-SE" sz="1400" kern="100" dirty="0">
                <a:latin typeface="Calibri" panose="020F0502020204030204" pitchFamily="34" charset="0"/>
                <a:ea typeface="Calibri" panose="020F0502020204030204" pitchFamily="34" charset="0"/>
                <a:cs typeface="Times New Roman" panose="02020603050405020304" pitchFamily="18" charset="0"/>
              </a:rPr>
              <a:t>Noggrant studera kurs- och programplaner, regler för utbildning och examination samt annan information om din utbildning.</a:t>
            </a:r>
          </a:p>
          <a:p>
            <a:pPr>
              <a:lnSpc>
                <a:spcPct val="115000"/>
              </a:lnSpc>
              <a:spcAft>
                <a:spcPts val="800"/>
              </a:spcAft>
            </a:pPr>
            <a:r>
              <a:rPr lang="sv-SE" sz="2000" kern="100" dirty="0">
                <a:latin typeface="Calibri" panose="020F0502020204030204" pitchFamily="34" charset="0"/>
                <a:ea typeface="Calibri" panose="020F0502020204030204" pitchFamily="34" charset="0"/>
                <a:cs typeface="Times New Roman" panose="02020603050405020304" pitchFamily="18" charset="0"/>
              </a:rPr>
              <a:t>• </a:t>
            </a:r>
            <a:r>
              <a:rPr lang="sv-SE" sz="1400" kern="100" dirty="0">
                <a:latin typeface="Calibri" panose="020F0502020204030204" pitchFamily="34" charset="0"/>
                <a:ea typeface="Calibri" panose="020F0502020204030204" pitchFamily="34" charset="0"/>
                <a:cs typeface="Times New Roman" panose="02020603050405020304" pitchFamily="18" charset="0"/>
              </a:rPr>
              <a:t>Bidra till utbildningens kvalitet genom att svara på kurs- och programutvärderingar.</a:t>
            </a:r>
          </a:p>
          <a:p>
            <a:pPr>
              <a:lnSpc>
                <a:spcPct val="115000"/>
              </a:lnSpc>
              <a:spcAft>
                <a:spcPts val="800"/>
              </a:spcAft>
            </a:pPr>
            <a:r>
              <a:rPr lang="sv-SE" sz="1400" kern="100" dirty="0">
                <a:latin typeface="Calibri" panose="020F0502020204030204" pitchFamily="34" charset="0"/>
                <a:ea typeface="Calibri" panose="020F0502020204030204" pitchFamily="34" charset="0"/>
                <a:cs typeface="Times New Roman" panose="02020603050405020304" pitchFamily="18" charset="0"/>
              </a:rPr>
              <a:t>• Ta ansvar för att komma i tid till schemalagd undervisning.</a:t>
            </a:r>
          </a:p>
          <a:p>
            <a:pPr>
              <a:lnSpc>
                <a:spcPct val="115000"/>
              </a:lnSpc>
              <a:spcAft>
                <a:spcPts val="800"/>
              </a:spcAft>
            </a:pPr>
            <a:r>
              <a:rPr lang="sv-SE" sz="1400" kern="100" dirty="0">
                <a:latin typeface="Calibri" panose="020F0502020204030204" pitchFamily="34" charset="0"/>
                <a:ea typeface="Calibri" panose="020F0502020204030204" pitchFamily="34" charset="0"/>
                <a:cs typeface="Times New Roman" panose="02020603050405020304" pitchFamily="18" charset="0"/>
              </a:rPr>
              <a:t>• Uppdatera dina kontaktuppgifter i Ladok och </a:t>
            </a:r>
            <a:r>
              <a:rPr lang="sv-SE" sz="1400" kern="100" dirty="0" err="1">
                <a:latin typeface="Calibri" panose="020F0502020204030204" pitchFamily="34" charset="0"/>
                <a:ea typeface="Calibri" panose="020F0502020204030204" pitchFamily="34" charset="0"/>
                <a:cs typeface="Times New Roman" panose="02020603050405020304" pitchFamily="18" charset="0"/>
              </a:rPr>
              <a:t>Athena</a:t>
            </a:r>
            <a:r>
              <a:rPr lang="sv-SE" sz="1400" kern="100" dirty="0">
                <a:latin typeface="Calibri" panose="020F0502020204030204" pitchFamily="34" charset="0"/>
                <a:ea typeface="Calibri" panose="020F0502020204030204" pitchFamily="34" charset="0"/>
                <a:cs typeface="Times New Roman" panose="02020603050405020304" pitchFamily="18" charset="0"/>
              </a:rPr>
              <a:t> för att inte missa viktig information.</a:t>
            </a:r>
          </a:p>
          <a:p>
            <a:pPr>
              <a:lnSpc>
                <a:spcPct val="115000"/>
              </a:lnSpc>
              <a:spcAft>
                <a:spcPts val="800"/>
              </a:spcAft>
            </a:pPr>
            <a:r>
              <a:rPr lang="sv-SE" sz="1400" kern="100" dirty="0">
                <a:latin typeface="Calibri" panose="020F0502020204030204" pitchFamily="34" charset="0"/>
                <a:ea typeface="Calibri" panose="020F0502020204030204" pitchFamily="34" charset="0"/>
                <a:cs typeface="Times New Roman" panose="02020603050405020304" pitchFamily="18" charset="0"/>
              </a:rPr>
              <a:t>• Avstå från att spela in, filma eller fotografera undervisningssituationer utan tillstånd. Respektera att material som spelats in av SBS inte får publiceras på webbplatser eller i sociala medier.</a:t>
            </a:r>
          </a:p>
          <a:p>
            <a:pPr>
              <a:lnSpc>
                <a:spcPct val="115000"/>
              </a:lnSpc>
              <a:spcAft>
                <a:spcPts val="800"/>
              </a:spcAft>
            </a:pPr>
            <a:r>
              <a:rPr lang="sv-SE" sz="1400" kern="100" dirty="0">
                <a:latin typeface="Calibri" panose="020F0502020204030204" pitchFamily="34" charset="0"/>
                <a:ea typeface="Calibri" panose="020F0502020204030204" pitchFamily="34" charset="0"/>
                <a:cs typeface="Times New Roman" panose="02020603050405020304" pitchFamily="18" charset="0"/>
              </a:rPr>
              <a:t>• Avstå från att fuska vid examinationer, till exempel genom plagiat, samarbete när det inte är tillåtet eller användning av hjälpmedel utan särskilt tillstånd.</a:t>
            </a:r>
          </a:p>
          <a:p>
            <a:pPr>
              <a:lnSpc>
                <a:spcPct val="115000"/>
              </a:lnSpc>
              <a:spcAft>
                <a:spcPts val="800"/>
              </a:spcAft>
            </a:pPr>
            <a:r>
              <a:rPr lang="sv-SE" sz="1400" kern="100" dirty="0">
                <a:latin typeface="Calibri" panose="020F0502020204030204" pitchFamily="34" charset="0"/>
                <a:ea typeface="Calibri" panose="020F0502020204030204" pitchFamily="34" charset="0"/>
                <a:cs typeface="Times New Roman" panose="02020603050405020304" pitchFamily="18" charset="0"/>
              </a:rPr>
              <a:t>• Värdera akademisk integritet, god forskningspraxis, vetenskapliga metoder, noggrannhet i individuellt arbete, gruppuppgifter och examensarbeten.</a:t>
            </a:r>
          </a:p>
          <a:p>
            <a:pPr>
              <a:lnSpc>
                <a:spcPct val="115000"/>
              </a:lnSpc>
              <a:spcAft>
                <a:spcPts val="800"/>
              </a:spcAft>
            </a:pPr>
            <a:r>
              <a:rPr lang="sv-SE" sz="1400" kern="100" dirty="0">
                <a:latin typeface="Calibri" panose="020F0502020204030204" pitchFamily="34" charset="0"/>
                <a:ea typeface="Calibri" panose="020F0502020204030204" pitchFamily="34" charset="0"/>
                <a:cs typeface="Times New Roman" panose="02020603050405020304" pitchFamily="18" charset="0"/>
              </a:rPr>
              <a:t>• Bidra till ett välfungerande och respektfullt samarbete med dina medstudenter i gemensamma uppgifter.</a:t>
            </a:r>
          </a:p>
          <a:p>
            <a:pPr>
              <a:lnSpc>
                <a:spcPct val="115000"/>
              </a:lnSpc>
              <a:spcAft>
                <a:spcPts val="800"/>
              </a:spcAft>
            </a:pPr>
            <a:r>
              <a:rPr lang="sv-SE" sz="1400" kern="100" dirty="0">
                <a:latin typeface="Calibri" panose="020F0502020204030204" pitchFamily="34" charset="0"/>
                <a:ea typeface="Calibri" panose="020F0502020204030204" pitchFamily="34" charset="0"/>
                <a:cs typeface="Times New Roman" panose="02020603050405020304" pitchFamily="18" charset="0"/>
              </a:rPr>
              <a:t>• Bidra till en säker, tolerant, öppen och inkluderande studie- och arbetsmiljö för andra studenter och anställda. I kommunikationen, håll en civil ton och avstå från ad hominem-attacker*, hot eller trakasserier.</a:t>
            </a:r>
          </a:p>
          <a:p>
            <a:pPr>
              <a:lnSpc>
                <a:spcPct val="115000"/>
              </a:lnSpc>
              <a:spcAft>
                <a:spcPts val="800"/>
              </a:spcAft>
            </a:pPr>
            <a:r>
              <a:rPr lang="sv-SE" sz="1400" kern="100" dirty="0">
                <a:latin typeface="Calibri" panose="020F0502020204030204" pitchFamily="34" charset="0"/>
                <a:ea typeface="Calibri" panose="020F0502020204030204" pitchFamily="34" charset="0"/>
                <a:cs typeface="Times New Roman" panose="02020603050405020304" pitchFamily="18" charset="0"/>
              </a:rPr>
              <a:t>• Bekräfta andras lika värde, rättigheter, möjligheter och skyldigheter, oavsett könsidentitet eller uttryck, etnicitet, religion eller annan trosuppfattning, funktionell variation, sexuell läggning och ålder.</a:t>
            </a:r>
          </a:p>
        </p:txBody>
      </p:sp>
    </p:spTree>
    <p:extLst>
      <p:ext uri="{BB962C8B-B14F-4D97-AF65-F5344CB8AC3E}">
        <p14:creationId xmlns:p14="http://schemas.microsoft.com/office/powerpoint/2010/main" val="430903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0EA5E08-1D1B-84B7-9253-DC4A1489584E}"/>
              </a:ext>
            </a:extLst>
          </p:cNvPr>
          <p:cNvSpPr txBox="1"/>
          <p:nvPr/>
        </p:nvSpPr>
        <p:spPr>
          <a:xfrm>
            <a:off x="1176866" y="1286933"/>
            <a:ext cx="8839200" cy="5526898"/>
          </a:xfrm>
          <a:prstGeom prst="rect">
            <a:avLst/>
          </a:prstGeom>
          <a:noFill/>
        </p:spPr>
        <p:txBody>
          <a:bodyPr wrap="square">
            <a:spAutoFit/>
          </a:bodyPr>
          <a:lstStyle/>
          <a:p>
            <a:pPr marL="285750" indent="-285750">
              <a:lnSpc>
                <a:spcPts val="3000"/>
              </a:lnSpc>
              <a:spcAft>
                <a:spcPts val="1800"/>
              </a:spcAft>
              <a:buFont typeface="Arial" panose="020B0604020202020204" pitchFamily="34" charset="0"/>
              <a:buChar char="•"/>
              <a:defRPr/>
            </a:pPr>
            <a:r>
              <a:rPr lang="sv-SE" sz="2000" kern="0" dirty="0">
                <a:solidFill>
                  <a:srgbClr val="002060"/>
                </a:solidFill>
                <a:ea typeface="Calibri" panose="020F0502020204030204" pitchFamily="34" charset="0"/>
                <a:cs typeface="Times New Roman" panose="02020603050405020304" pitchFamily="18" charset="0"/>
              </a:rPr>
              <a:t>Med fusk menas exempelvis att studenter samarbetar på ett otillåtet sätt, använder otillåtna hjälpmedel (som till exempel fusklappar, otillåtna anteckningar eller mobiltelefon) eller på annat sätt försöker vilseleda vid examination. Plagiat utgör också en form av fusk och innebär till exempel att en student använder egna (självplagiat) eller andras (människors eller maskiners) texter och idéer utan att hänvisa till originalkällan på ett korrekt sätt i till exempel en uppsats, hemtentamen eller annan examinationsuppgift.</a:t>
            </a:r>
            <a:endParaRPr lang="en-US" sz="2000" kern="0" dirty="0">
              <a:solidFill>
                <a:srgbClr val="002060"/>
              </a:solidFill>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ts val="3000"/>
              </a:lnSpc>
              <a:spcBef>
                <a:spcPts val="0"/>
              </a:spcBef>
              <a:spcAft>
                <a:spcPts val="1800"/>
              </a:spcAft>
              <a:buClrTx/>
              <a:buSzTx/>
              <a:buFont typeface="Arial" panose="020B0604020202020204" pitchFamily="34" charset="0"/>
              <a:buChar char="•"/>
              <a:tabLst/>
              <a:defRPr/>
            </a:pPr>
            <a:r>
              <a:rPr kumimoji="0" lang="sv-SE" sz="2000" b="0" i="0" u="none" strike="noStrike" kern="0" cap="none" spc="0" normalizeH="0" baseline="0" noProof="0" dirty="0">
                <a:ln>
                  <a:noFill/>
                </a:ln>
                <a:solidFill>
                  <a:srgbClr val="002060"/>
                </a:solidFill>
                <a:effectLst/>
                <a:uLnTx/>
                <a:uFillTx/>
                <a:latin typeface="Calibri"/>
                <a:ea typeface="Calibri" panose="020F0502020204030204" pitchFamily="34" charset="0"/>
                <a:cs typeface="Times New Roman" panose="02020603050405020304" pitchFamily="18" charset="0"/>
              </a:rPr>
              <a:t>10 kap. 1 § högskoleförordningen stadgar att disciplinära åtgärder får vidtas mot studenter som med otillåtna hjälpmedel eller på annat sätt försöker vilseleda vid prov eller när en studieprestation annars ska bedömas.</a:t>
            </a:r>
          </a:p>
          <a:p>
            <a:pPr marL="285750" marR="0" lvl="0" indent="-285750" algn="l" defTabSz="914400" rtl="0" eaLnBrk="1" fontAlgn="auto" latinLnBrk="0" hangingPunct="1">
              <a:lnSpc>
                <a:spcPts val="3000"/>
              </a:lnSpc>
              <a:spcBef>
                <a:spcPts val="0"/>
              </a:spcBef>
              <a:spcAft>
                <a:spcPts val="1800"/>
              </a:spcAft>
              <a:buClrTx/>
              <a:buSzTx/>
              <a:buFont typeface="Arial" panose="020B0604020202020204" pitchFamily="34" charset="0"/>
              <a:buChar char="•"/>
              <a:tabLst/>
              <a:defRPr/>
            </a:pPr>
            <a:r>
              <a:rPr lang="sv-SE" sz="2000" kern="0" dirty="0">
                <a:solidFill>
                  <a:srgbClr val="002060"/>
                </a:solidFill>
                <a:latin typeface="Calibri"/>
                <a:ea typeface="Calibri" panose="020F0502020204030204" pitchFamily="34" charset="0"/>
                <a:cs typeface="Times New Roman" panose="02020603050405020304" pitchFamily="18" charset="0"/>
              </a:rPr>
              <a:t>Stockholms universitet ser mycket allvarligt på fusk. Alla inlämningar plagiatkontrolleras. Examinator är skyldig att anmäla misstanke om fusk, som då kommer utredas. Disciplinnämnden avgör. </a:t>
            </a:r>
            <a:endParaRPr kumimoji="0" lang="sv-SE" sz="2000" b="0" i="0" u="none" strike="noStrike" kern="0" cap="none" spc="0" normalizeH="0" baseline="0" noProof="0" dirty="0">
              <a:ln>
                <a:noFill/>
              </a:ln>
              <a:solidFill>
                <a:srgbClr val="002060"/>
              </a:solidFill>
              <a:effectLst/>
              <a:uLnTx/>
              <a:uFillTx/>
              <a:latin typeface="Calibri"/>
              <a:ea typeface="Calibri" panose="020F0502020204030204" pitchFamily="34" charset="0"/>
              <a:cs typeface="Times New Roman" panose="02020603050405020304" pitchFamily="18" charset="0"/>
            </a:endParaRPr>
          </a:p>
        </p:txBody>
      </p:sp>
      <p:sp>
        <p:nvSpPr>
          <p:cNvPr id="4" name="object 2">
            <a:extLst>
              <a:ext uri="{FF2B5EF4-FFF2-40B4-BE49-F238E27FC236}">
                <a16:creationId xmlns:a16="http://schemas.microsoft.com/office/drawing/2014/main" id="{2350B322-3481-5548-0E44-180F0516A5CA}"/>
              </a:ext>
            </a:extLst>
          </p:cNvPr>
          <p:cNvSpPr txBox="1">
            <a:spLocks/>
          </p:cNvSpPr>
          <p:nvPr/>
        </p:nvSpPr>
        <p:spPr>
          <a:xfrm>
            <a:off x="584199" y="508000"/>
            <a:ext cx="8983134" cy="567463"/>
          </a:xfrm>
          <a:prstGeom prst="rect">
            <a:avLst/>
          </a:prstGeom>
        </p:spPr>
        <p:txBody>
          <a:bodyPr vert="horz" wrap="square" lIns="0" tIns="13335" rIns="0" bIns="0" rtlCol="0">
            <a:spAutoFit/>
          </a:bodyPr>
          <a:lstStyle>
            <a:lvl1pPr>
              <a:defRPr>
                <a:latin typeface="+mj-lt"/>
                <a:ea typeface="+mj-ea"/>
                <a:cs typeface="+mj-cs"/>
              </a:defRPr>
            </a:lvl1p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en-GB" sz="3600" b="0" i="0" u="none" strike="noStrike" kern="0" cap="none" spc="-10" normalizeH="0" baseline="0" noProof="0" dirty="0" err="1">
                <a:ln>
                  <a:noFill/>
                </a:ln>
                <a:solidFill>
                  <a:srgbClr val="002060"/>
                </a:solidFill>
                <a:effectLst/>
                <a:uLnTx/>
                <a:uFillTx/>
                <a:latin typeface="Calibri"/>
                <a:ea typeface="+mj-ea"/>
                <a:cs typeface="+mj-cs"/>
              </a:rPr>
              <a:t>Fusk</a:t>
            </a:r>
            <a:endParaRPr kumimoji="0" lang="en-GB" sz="3600" b="0" i="0" u="none" strike="noStrike" kern="0" cap="none" spc="-10" normalizeH="0" baseline="0" noProof="0" dirty="0">
              <a:ln>
                <a:noFill/>
              </a:ln>
              <a:solidFill>
                <a:srgbClr val="002060"/>
              </a:solidFill>
              <a:effectLst/>
              <a:uLnTx/>
              <a:uFillTx/>
              <a:latin typeface="Calibri"/>
              <a:ea typeface="+mj-ea"/>
              <a:cs typeface="+mj-cs"/>
            </a:endParaRPr>
          </a:p>
        </p:txBody>
      </p:sp>
    </p:spTree>
    <p:extLst>
      <p:ext uri="{BB962C8B-B14F-4D97-AF65-F5344CB8AC3E}">
        <p14:creationId xmlns:p14="http://schemas.microsoft.com/office/powerpoint/2010/main" val="184470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43472" y="609600"/>
            <a:ext cx="4752528" cy="567463"/>
          </a:xfrm>
          <a:prstGeom prst="rect">
            <a:avLst/>
          </a:prstGeom>
        </p:spPr>
        <p:txBody>
          <a:bodyPr vert="horz" wrap="square" lIns="0" tIns="13335" rIns="0" bIns="0" rtlCol="0">
            <a:spAutoFit/>
          </a:bodyPr>
          <a:lstStyle/>
          <a:p>
            <a:pPr marL="12700" algn="ctr">
              <a:lnSpc>
                <a:spcPct val="100000"/>
              </a:lnSpc>
              <a:spcBef>
                <a:spcPts val="105"/>
              </a:spcBef>
            </a:pPr>
            <a:r>
              <a:rPr lang="en-GB" sz="3600" dirty="0" err="1">
                <a:latin typeface="+mn-lt"/>
              </a:rPr>
              <a:t>Vad</a:t>
            </a:r>
            <a:r>
              <a:rPr lang="en-GB" sz="3600" dirty="0">
                <a:latin typeface="+mn-lt"/>
              </a:rPr>
              <a:t> </a:t>
            </a:r>
            <a:r>
              <a:rPr lang="en-GB" sz="3600" dirty="0" err="1">
                <a:latin typeface="+mn-lt"/>
              </a:rPr>
              <a:t>är</a:t>
            </a:r>
            <a:r>
              <a:rPr lang="en-GB" sz="3600" dirty="0">
                <a:latin typeface="+mn-lt"/>
              </a:rPr>
              <a:t> </a:t>
            </a:r>
            <a:r>
              <a:rPr lang="en-GB" sz="3600" dirty="0" err="1">
                <a:latin typeface="+mn-lt"/>
              </a:rPr>
              <a:t>plagiat</a:t>
            </a:r>
            <a:r>
              <a:rPr lang="en-GB" sz="3600" dirty="0">
                <a:latin typeface="+mn-lt"/>
              </a:rPr>
              <a:t>? </a:t>
            </a:r>
            <a:endParaRPr lang="en-GB" sz="3600" b="0" dirty="0">
              <a:latin typeface="+mj-lt"/>
            </a:endParaRPr>
          </a:p>
        </p:txBody>
      </p:sp>
      <p:sp>
        <p:nvSpPr>
          <p:cNvPr id="3" name="object 3"/>
          <p:cNvSpPr txBox="1">
            <a:spLocks noGrp="1"/>
          </p:cNvSpPr>
          <p:nvPr>
            <p:ph type="body" idx="1"/>
          </p:nvPr>
        </p:nvSpPr>
        <p:spPr>
          <a:xfrm>
            <a:off x="1905000" y="1676400"/>
            <a:ext cx="8458200" cy="4842736"/>
          </a:xfrm>
          <a:prstGeom prst="rect">
            <a:avLst/>
          </a:prstGeom>
        </p:spPr>
        <p:txBody>
          <a:bodyPr vert="horz" wrap="square" lIns="0" tIns="13335" rIns="0" bIns="0" rtlCol="0">
            <a:spAutoFit/>
          </a:bodyPr>
          <a:lstStyle/>
          <a:p>
            <a:pPr marL="355600" marR="483870" indent="-342900">
              <a:lnSpc>
                <a:spcPct val="134500"/>
              </a:lnSpc>
              <a:spcAft>
                <a:spcPts val="600"/>
              </a:spcAft>
              <a:buSzPct val="91666"/>
              <a:buFont typeface="Verdana"/>
              <a:buChar char="●"/>
              <a:tabLst>
                <a:tab pos="354965" algn="l"/>
                <a:tab pos="355600" algn="l"/>
              </a:tabLst>
            </a:pPr>
            <a:r>
              <a:rPr lang="en-GB" sz="2000" dirty="0" err="1">
                <a:latin typeface="+mn-lt"/>
              </a:rPr>
              <a:t>Att</a:t>
            </a:r>
            <a:r>
              <a:rPr lang="en-GB" sz="2000" dirty="0">
                <a:latin typeface="+mn-lt"/>
              </a:rPr>
              <a:t> ta </a:t>
            </a:r>
            <a:r>
              <a:rPr lang="en-GB" sz="2000" dirty="0" err="1">
                <a:latin typeface="+mn-lt"/>
              </a:rPr>
              <a:t>någon</a:t>
            </a:r>
            <a:r>
              <a:rPr lang="en-GB" sz="2000" dirty="0">
                <a:latin typeface="+mn-lt"/>
              </a:rPr>
              <a:t> </a:t>
            </a:r>
            <a:r>
              <a:rPr lang="en-GB" sz="2000" dirty="0" err="1">
                <a:latin typeface="+mn-lt"/>
              </a:rPr>
              <a:t>annans</a:t>
            </a:r>
            <a:r>
              <a:rPr lang="en-GB" sz="2000" dirty="0">
                <a:latin typeface="+mn-lt"/>
              </a:rPr>
              <a:t> (</a:t>
            </a:r>
            <a:r>
              <a:rPr lang="en-GB" sz="2000" dirty="0" err="1">
                <a:latin typeface="+mn-lt"/>
              </a:rPr>
              <a:t>verklig</a:t>
            </a:r>
            <a:r>
              <a:rPr lang="en-GB" sz="2000" dirty="0">
                <a:latin typeface="+mn-lt"/>
              </a:rPr>
              <a:t> </a:t>
            </a:r>
            <a:r>
              <a:rPr lang="en-GB" sz="2000" dirty="0" err="1">
                <a:latin typeface="+mn-lt"/>
              </a:rPr>
              <a:t>eller</a:t>
            </a:r>
            <a:r>
              <a:rPr lang="en-GB" sz="2000" dirty="0">
                <a:latin typeface="+mn-lt"/>
              </a:rPr>
              <a:t> digital) text </a:t>
            </a:r>
            <a:r>
              <a:rPr lang="en-GB" sz="2000" dirty="0" err="1">
                <a:latin typeface="+mn-lt"/>
              </a:rPr>
              <a:t>och</a:t>
            </a:r>
            <a:r>
              <a:rPr lang="en-GB" sz="2000" dirty="0">
                <a:latin typeface="+mn-lt"/>
              </a:rPr>
              <a:t> </a:t>
            </a:r>
            <a:r>
              <a:rPr lang="en-GB" sz="2000" dirty="0" err="1">
                <a:latin typeface="+mn-lt"/>
              </a:rPr>
              <a:t>påstå</a:t>
            </a:r>
            <a:r>
              <a:rPr lang="en-GB" sz="2000" dirty="0">
                <a:latin typeface="+mn-lt"/>
              </a:rPr>
              <a:t> </a:t>
            </a:r>
            <a:r>
              <a:rPr lang="en-GB" sz="2000" dirty="0" err="1">
                <a:latin typeface="+mn-lt"/>
              </a:rPr>
              <a:t>att</a:t>
            </a:r>
            <a:r>
              <a:rPr lang="en-GB" sz="2000" dirty="0">
                <a:latin typeface="+mn-lt"/>
              </a:rPr>
              <a:t> man </a:t>
            </a:r>
            <a:r>
              <a:rPr lang="en-GB" sz="2000" dirty="0" err="1">
                <a:latin typeface="+mn-lt"/>
              </a:rPr>
              <a:t>skrivit</a:t>
            </a:r>
            <a:r>
              <a:rPr lang="en-GB" sz="2000" dirty="0">
                <a:latin typeface="+mn-lt"/>
              </a:rPr>
              <a:t> den </a:t>
            </a:r>
            <a:r>
              <a:rPr lang="en-GB" sz="2000" dirty="0" err="1">
                <a:latin typeface="+mn-lt"/>
              </a:rPr>
              <a:t>själv</a:t>
            </a:r>
            <a:r>
              <a:rPr lang="en-GB" sz="2000" dirty="0">
                <a:latin typeface="+mn-lt"/>
              </a:rPr>
              <a:t>, </a:t>
            </a:r>
            <a:r>
              <a:rPr lang="en-GB" sz="2000" dirty="0" err="1">
                <a:latin typeface="+mn-lt"/>
              </a:rPr>
              <a:t>alternativt</a:t>
            </a:r>
            <a:r>
              <a:rPr lang="en-GB" sz="2000" dirty="0">
                <a:latin typeface="+mn-lt"/>
              </a:rPr>
              <a:t> ta </a:t>
            </a:r>
            <a:r>
              <a:rPr lang="en-GB" sz="2000" dirty="0" err="1">
                <a:latin typeface="+mn-lt"/>
              </a:rPr>
              <a:t>en</a:t>
            </a:r>
            <a:r>
              <a:rPr lang="en-GB" sz="2000" dirty="0">
                <a:latin typeface="+mn-lt"/>
              </a:rPr>
              <a:t> </a:t>
            </a:r>
            <a:r>
              <a:rPr lang="en-GB" sz="2000" dirty="0" err="1">
                <a:latin typeface="+mn-lt"/>
              </a:rPr>
              <a:t>egen</a:t>
            </a:r>
            <a:r>
              <a:rPr lang="en-GB" sz="2000" dirty="0">
                <a:latin typeface="+mn-lt"/>
              </a:rPr>
              <a:t> </a:t>
            </a:r>
            <a:r>
              <a:rPr lang="en-GB" sz="2000" dirty="0" err="1">
                <a:latin typeface="+mn-lt"/>
              </a:rPr>
              <a:t>gammal</a:t>
            </a:r>
            <a:r>
              <a:rPr lang="en-GB" sz="2000" dirty="0">
                <a:latin typeface="+mn-lt"/>
              </a:rPr>
              <a:t> text </a:t>
            </a:r>
            <a:r>
              <a:rPr lang="en-GB" sz="2000" dirty="0" err="1">
                <a:latin typeface="+mn-lt"/>
              </a:rPr>
              <a:t>och</a:t>
            </a:r>
            <a:r>
              <a:rPr lang="en-GB" sz="2000" dirty="0">
                <a:latin typeface="+mn-lt"/>
              </a:rPr>
              <a:t> </a:t>
            </a:r>
            <a:r>
              <a:rPr lang="en-GB" sz="2000" dirty="0" err="1">
                <a:latin typeface="+mn-lt"/>
              </a:rPr>
              <a:t>påstå</a:t>
            </a:r>
            <a:r>
              <a:rPr lang="en-GB" sz="2000" dirty="0">
                <a:latin typeface="+mn-lt"/>
              </a:rPr>
              <a:t> </a:t>
            </a:r>
            <a:r>
              <a:rPr lang="en-GB" sz="2000" dirty="0" err="1">
                <a:latin typeface="+mn-lt"/>
              </a:rPr>
              <a:t>att</a:t>
            </a:r>
            <a:r>
              <a:rPr lang="en-GB" sz="2000" dirty="0">
                <a:latin typeface="+mn-lt"/>
              </a:rPr>
              <a:t> den </a:t>
            </a:r>
            <a:r>
              <a:rPr lang="en-GB" sz="2000" dirty="0" err="1">
                <a:latin typeface="+mn-lt"/>
              </a:rPr>
              <a:t>är</a:t>
            </a:r>
            <a:r>
              <a:rPr lang="en-GB" sz="2000" dirty="0">
                <a:latin typeface="+mn-lt"/>
              </a:rPr>
              <a:t> </a:t>
            </a:r>
            <a:r>
              <a:rPr lang="en-GB" sz="2000" dirty="0" err="1">
                <a:latin typeface="+mn-lt"/>
              </a:rPr>
              <a:t>ny</a:t>
            </a:r>
            <a:r>
              <a:rPr lang="en-GB" sz="2000" dirty="0">
                <a:latin typeface="+mn-lt"/>
              </a:rPr>
              <a:t>. </a:t>
            </a:r>
          </a:p>
          <a:p>
            <a:pPr marL="12700" marR="483870">
              <a:lnSpc>
                <a:spcPct val="134500"/>
              </a:lnSpc>
              <a:spcAft>
                <a:spcPts val="600"/>
              </a:spcAft>
              <a:buSzPct val="91666"/>
              <a:tabLst>
                <a:tab pos="354965" algn="l"/>
                <a:tab pos="355600" algn="l"/>
              </a:tabLst>
            </a:pPr>
            <a:r>
              <a:rPr lang="en-GB" sz="2000" dirty="0" err="1"/>
              <a:t>Hur</a:t>
            </a:r>
            <a:r>
              <a:rPr lang="en-GB" sz="2000" dirty="0"/>
              <a:t> </a:t>
            </a:r>
            <a:r>
              <a:rPr lang="en-GB" sz="2000" dirty="0" err="1"/>
              <a:t>undviker</a:t>
            </a:r>
            <a:r>
              <a:rPr lang="en-GB" sz="2000" dirty="0"/>
              <a:t> du </a:t>
            </a:r>
            <a:r>
              <a:rPr lang="en-GB" sz="2000" dirty="0" err="1"/>
              <a:t>plagiat</a:t>
            </a:r>
            <a:r>
              <a:rPr lang="en-GB" sz="2000" dirty="0"/>
              <a:t>?</a:t>
            </a:r>
            <a:endParaRPr lang="en-GB" sz="2000" dirty="0">
              <a:latin typeface="+mn-lt"/>
            </a:endParaRPr>
          </a:p>
          <a:p>
            <a:pPr marL="355600" marR="483870" indent="-342900">
              <a:lnSpc>
                <a:spcPct val="134500"/>
              </a:lnSpc>
              <a:spcAft>
                <a:spcPts val="600"/>
              </a:spcAft>
              <a:buSzPct val="91666"/>
              <a:buFont typeface="Verdana"/>
              <a:buChar char="●"/>
              <a:tabLst>
                <a:tab pos="354965" algn="l"/>
                <a:tab pos="355600" algn="l"/>
              </a:tabLst>
            </a:pPr>
            <a:r>
              <a:rPr lang="en-GB" sz="2000" dirty="0" err="1">
                <a:latin typeface="+mn-lt"/>
              </a:rPr>
              <a:t>Använd</a:t>
            </a:r>
            <a:r>
              <a:rPr lang="en-GB" sz="2000" dirty="0">
                <a:latin typeface="+mn-lt"/>
              </a:rPr>
              <a:t> </a:t>
            </a:r>
            <a:r>
              <a:rPr lang="en-GB" sz="2000" dirty="0" err="1">
                <a:latin typeface="+mn-lt"/>
              </a:rPr>
              <a:t>ett</a:t>
            </a:r>
            <a:r>
              <a:rPr lang="en-GB" sz="2000" dirty="0">
                <a:latin typeface="+mn-lt"/>
              </a:rPr>
              <a:t> </a:t>
            </a:r>
            <a:r>
              <a:rPr lang="en-GB" sz="2000" dirty="0" err="1">
                <a:latin typeface="+mn-lt"/>
              </a:rPr>
              <a:t>referenssystem</a:t>
            </a:r>
            <a:r>
              <a:rPr lang="en-GB" sz="2000" dirty="0">
                <a:latin typeface="+mn-lt"/>
              </a:rPr>
              <a:t> </a:t>
            </a:r>
            <a:r>
              <a:rPr lang="en-GB" sz="2000" dirty="0" err="1">
                <a:latin typeface="+mn-lt"/>
              </a:rPr>
              <a:t>som</a:t>
            </a:r>
            <a:r>
              <a:rPr lang="en-GB" sz="2000" dirty="0">
                <a:latin typeface="+mn-lt"/>
              </a:rPr>
              <a:t> du </a:t>
            </a:r>
            <a:r>
              <a:rPr lang="en-GB" sz="2000" dirty="0" err="1">
                <a:latin typeface="+mn-lt"/>
              </a:rPr>
              <a:t>känner</a:t>
            </a:r>
            <a:r>
              <a:rPr lang="en-GB" sz="2000" dirty="0">
                <a:latin typeface="+mn-lt"/>
              </a:rPr>
              <a:t> dig </a:t>
            </a:r>
            <a:r>
              <a:rPr lang="en-GB" sz="2000" dirty="0" err="1">
                <a:latin typeface="+mn-lt"/>
              </a:rPr>
              <a:t>bekväm</a:t>
            </a:r>
            <a:r>
              <a:rPr lang="en-GB" sz="2000" dirty="0">
                <a:latin typeface="+mn-lt"/>
              </a:rPr>
              <a:t> med (Harvard, APA, Oxford).</a:t>
            </a:r>
            <a:endParaRPr lang="en-GB" sz="2000" dirty="0">
              <a:solidFill>
                <a:srgbClr val="002060"/>
              </a:solidFill>
              <a:latin typeface="+mn-lt"/>
            </a:endParaRPr>
          </a:p>
          <a:p>
            <a:pPr marL="355600" marR="483870" indent="-342900">
              <a:lnSpc>
                <a:spcPct val="134500"/>
              </a:lnSpc>
              <a:spcBef>
                <a:spcPts val="105"/>
              </a:spcBef>
              <a:buSzPct val="91666"/>
              <a:buFont typeface="Verdana"/>
              <a:buChar char="●"/>
              <a:tabLst>
                <a:tab pos="354965" algn="l"/>
                <a:tab pos="355600" algn="l"/>
              </a:tabLst>
            </a:pPr>
            <a:r>
              <a:rPr lang="en-GB" sz="2000" dirty="0">
                <a:latin typeface="+mn-lt"/>
              </a:rPr>
              <a:t>Var </a:t>
            </a:r>
            <a:r>
              <a:rPr lang="en-GB" sz="2000" dirty="0" err="1">
                <a:latin typeface="+mn-lt"/>
              </a:rPr>
              <a:t>noga</a:t>
            </a:r>
            <a:r>
              <a:rPr lang="en-GB" sz="2000" dirty="0">
                <a:latin typeface="+mn-lt"/>
              </a:rPr>
              <a:t> med </a:t>
            </a:r>
            <a:r>
              <a:rPr lang="en-GB" sz="2000" dirty="0" err="1">
                <a:latin typeface="+mn-lt"/>
              </a:rPr>
              <a:t>att</a:t>
            </a:r>
            <a:r>
              <a:rPr lang="en-GB" sz="2000" dirty="0">
                <a:latin typeface="+mn-lt"/>
              </a:rPr>
              <a:t> </a:t>
            </a:r>
            <a:r>
              <a:rPr lang="en-GB" sz="2000" dirty="0" err="1">
                <a:latin typeface="+mn-lt"/>
              </a:rPr>
              <a:t>lära</a:t>
            </a:r>
            <a:r>
              <a:rPr lang="en-GB" sz="2000" dirty="0">
                <a:latin typeface="+mn-lt"/>
              </a:rPr>
              <a:t> dig </a:t>
            </a:r>
            <a:r>
              <a:rPr lang="en-GB" sz="2000" dirty="0" err="1">
                <a:latin typeface="+mn-lt"/>
              </a:rPr>
              <a:t>hur</a:t>
            </a:r>
            <a:r>
              <a:rPr lang="en-GB" sz="2000" dirty="0">
                <a:latin typeface="+mn-lt"/>
              </a:rPr>
              <a:t> du </a:t>
            </a:r>
            <a:r>
              <a:rPr lang="en-GB" sz="2000" dirty="0" err="1">
                <a:latin typeface="+mn-lt"/>
              </a:rPr>
              <a:t>korrekt</a:t>
            </a:r>
            <a:r>
              <a:rPr lang="en-GB" sz="2000" dirty="0">
                <a:latin typeface="+mn-lt"/>
              </a:rPr>
              <a:t> </a:t>
            </a:r>
            <a:r>
              <a:rPr lang="en-GB" sz="2000" dirty="0" err="1">
                <a:latin typeface="+mn-lt"/>
              </a:rPr>
              <a:t>refererar</a:t>
            </a:r>
            <a:r>
              <a:rPr lang="en-GB" sz="2000" dirty="0">
                <a:latin typeface="+mn-lt"/>
              </a:rPr>
              <a:t> till </a:t>
            </a:r>
            <a:r>
              <a:rPr lang="en-GB" sz="2000" dirty="0" err="1">
                <a:latin typeface="+mn-lt"/>
              </a:rPr>
              <a:t>källor</a:t>
            </a:r>
            <a:r>
              <a:rPr lang="en-GB" sz="2000" dirty="0">
                <a:latin typeface="+mn-lt"/>
              </a:rPr>
              <a:t> </a:t>
            </a:r>
            <a:r>
              <a:rPr lang="en-GB" sz="2000" dirty="0" err="1">
                <a:latin typeface="+mn-lt"/>
              </a:rPr>
              <a:t>i</a:t>
            </a:r>
            <a:r>
              <a:rPr lang="en-GB" sz="2000" dirty="0">
                <a:latin typeface="+mn-lt"/>
              </a:rPr>
              <a:t> </a:t>
            </a:r>
            <a:r>
              <a:rPr lang="en-GB" sz="2000" dirty="0" err="1">
                <a:latin typeface="+mn-lt"/>
              </a:rPr>
              <a:t>en</a:t>
            </a:r>
            <a:r>
              <a:rPr lang="en-GB" sz="2000" dirty="0">
                <a:latin typeface="+mn-lt"/>
              </a:rPr>
              <a:t> text.</a:t>
            </a:r>
          </a:p>
          <a:p>
            <a:pPr marL="355600" marR="483870" indent="-342900">
              <a:lnSpc>
                <a:spcPct val="134500"/>
              </a:lnSpc>
              <a:spcBef>
                <a:spcPts val="105"/>
              </a:spcBef>
              <a:buSzPct val="91666"/>
              <a:buFont typeface="Verdana"/>
              <a:buChar char="●"/>
              <a:tabLst>
                <a:tab pos="354965" algn="l"/>
                <a:tab pos="355600" algn="l"/>
              </a:tabLst>
            </a:pPr>
            <a:r>
              <a:rPr lang="en-GB" sz="2000" dirty="0" err="1">
                <a:latin typeface="+mn-lt"/>
              </a:rPr>
              <a:t>Använd</a:t>
            </a:r>
            <a:r>
              <a:rPr lang="en-GB" sz="2000" dirty="0">
                <a:latin typeface="+mn-lt"/>
              </a:rPr>
              <a:t> </a:t>
            </a:r>
            <a:r>
              <a:rPr lang="en-GB" sz="2000" dirty="0" err="1">
                <a:latin typeface="+mn-lt"/>
              </a:rPr>
              <a:t>alltid</a:t>
            </a:r>
            <a:r>
              <a:rPr lang="en-GB" sz="2000" dirty="0">
                <a:latin typeface="+mn-lt"/>
              </a:rPr>
              <a:t> </a:t>
            </a:r>
            <a:r>
              <a:rPr lang="en-GB" sz="2000" dirty="0" err="1">
                <a:latin typeface="+mn-lt"/>
              </a:rPr>
              <a:t>citationstecken</a:t>
            </a:r>
            <a:r>
              <a:rPr lang="en-GB" sz="2000" dirty="0">
                <a:latin typeface="+mn-lt"/>
              </a:rPr>
              <a:t> vid </a:t>
            </a:r>
            <a:r>
              <a:rPr lang="en-GB" sz="2000" dirty="0" err="1">
                <a:latin typeface="+mn-lt"/>
              </a:rPr>
              <a:t>citat</a:t>
            </a:r>
            <a:r>
              <a:rPr lang="en-GB" sz="2000" dirty="0">
                <a:latin typeface="+mn-lt"/>
              </a:rPr>
              <a:t> och </a:t>
            </a:r>
            <a:r>
              <a:rPr lang="en-GB" sz="2000" dirty="0" err="1">
                <a:latin typeface="+mn-lt"/>
              </a:rPr>
              <a:t>inkludera</a:t>
            </a:r>
            <a:r>
              <a:rPr lang="en-GB" sz="2000" dirty="0">
                <a:latin typeface="+mn-lt"/>
              </a:rPr>
              <a:t> </a:t>
            </a:r>
            <a:r>
              <a:rPr lang="en-GB" sz="2000" dirty="0" err="1">
                <a:latin typeface="+mn-lt"/>
              </a:rPr>
              <a:t>sidnummer</a:t>
            </a:r>
            <a:r>
              <a:rPr lang="en-GB" sz="2000" dirty="0">
                <a:latin typeface="+mn-lt"/>
              </a:rPr>
              <a:t>. </a:t>
            </a:r>
          </a:p>
          <a:p>
            <a:pPr marL="355600" marR="483870" indent="-342900">
              <a:lnSpc>
                <a:spcPct val="134500"/>
              </a:lnSpc>
              <a:spcBef>
                <a:spcPts val="105"/>
              </a:spcBef>
              <a:buSzPct val="91666"/>
              <a:buFont typeface="Verdana"/>
              <a:buChar char="●"/>
              <a:tabLst>
                <a:tab pos="354965" algn="l"/>
                <a:tab pos="355600" algn="l"/>
              </a:tabLst>
            </a:pPr>
            <a:r>
              <a:rPr lang="en-GB" sz="2000" dirty="0">
                <a:latin typeface="+mn-lt"/>
              </a:rPr>
              <a:t>Om du </a:t>
            </a:r>
            <a:r>
              <a:rPr lang="en-GB" sz="2000" dirty="0" err="1">
                <a:latin typeface="+mn-lt"/>
              </a:rPr>
              <a:t>formulerar</a:t>
            </a:r>
            <a:r>
              <a:rPr lang="en-GB" sz="2000" dirty="0">
                <a:latin typeface="+mn-lt"/>
              </a:rPr>
              <a:t> dig </a:t>
            </a:r>
            <a:r>
              <a:rPr lang="en-GB" sz="2000" dirty="0" err="1">
                <a:latin typeface="+mn-lt"/>
              </a:rPr>
              <a:t>utifrån</a:t>
            </a:r>
            <a:r>
              <a:rPr lang="en-GB" sz="2000" dirty="0">
                <a:latin typeface="+mn-lt"/>
              </a:rPr>
              <a:t> </a:t>
            </a:r>
            <a:r>
              <a:rPr lang="en-GB" sz="2000" dirty="0" err="1">
                <a:latin typeface="+mn-lt"/>
              </a:rPr>
              <a:t>en</a:t>
            </a:r>
            <a:r>
              <a:rPr lang="en-GB" sz="2000" dirty="0">
                <a:latin typeface="+mn-lt"/>
              </a:rPr>
              <a:t> </a:t>
            </a:r>
            <a:r>
              <a:rPr lang="en-GB" sz="2000" dirty="0" err="1">
                <a:latin typeface="+mn-lt"/>
              </a:rPr>
              <a:t>källa</a:t>
            </a:r>
            <a:r>
              <a:rPr lang="en-GB" sz="2000" dirty="0">
                <a:latin typeface="+mn-lt"/>
              </a:rPr>
              <a:t> ska du </a:t>
            </a:r>
            <a:r>
              <a:rPr lang="en-GB" sz="2000" dirty="0" err="1">
                <a:latin typeface="+mn-lt"/>
              </a:rPr>
              <a:t>använda</a:t>
            </a:r>
            <a:r>
              <a:rPr lang="en-GB" sz="2000" dirty="0">
                <a:latin typeface="+mn-lt"/>
              </a:rPr>
              <a:t> </a:t>
            </a:r>
            <a:r>
              <a:rPr lang="en-GB" sz="2000" dirty="0" err="1">
                <a:latin typeface="+mn-lt"/>
              </a:rPr>
              <a:t>dina</a:t>
            </a:r>
            <a:r>
              <a:rPr lang="en-GB" sz="2000" dirty="0">
                <a:latin typeface="+mn-lt"/>
              </a:rPr>
              <a:t> </a:t>
            </a:r>
            <a:r>
              <a:rPr lang="en-GB" sz="2000" dirty="0" err="1">
                <a:latin typeface="+mn-lt"/>
              </a:rPr>
              <a:t>egna</a:t>
            </a:r>
            <a:r>
              <a:rPr lang="en-GB" sz="2000" dirty="0">
                <a:latin typeface="+mn-lt"/>
              </a:rPr>
              <a:t> </a:t>
            </a:r>
            <a:r>
              <a:rPr lang="en-GB" sz="2000" dirty="0" err="1">
                <a:latin typeface="+mn-lt"/>
              </a:rPr>
              <a:t>ord</a:t>
            </a:r>
            <a:r>
              <a:rPr lang="en-GB" sz="2000" dirty="0">
                <a:latin typeface="+mn-lt"/>
              </a:rPr>
              <a:t> men </a:t>
            </a:r>
            <a:r>
              <a:rPr lang="en-GB" sz="2000" dirty="0" err="1">
                <a:latin typeface="+mn-lt"/>
              </a:rPr>
              <a:t>utan</a:t>
            </a:r>
            <a:r>
              <a:rPr lang="en-GB" sz="2000" dirty="0">
                <a:latin typeface="+mn-lt"/>
              </a:rPr>
              <a:t> </a:t>
            </a:r>
            <a:r>
              <a:rPr lang="en-GB" sz="2000" dirty="0" err="1">
                <a:latin typeface="+mn-lt"/>
              </a:rPr>
              <a:t>att</a:t>
            </a:r>
            <a:r>
              <a:rPr lang="en-GB" sz="2000" dirty="0">
                <a:latin typeface="+mn-lt"/>
              </a:rPr>
              <a:t> </a:t>
            </a:r>
            <a:r>
              <a:rPr lang="en-GB" sz="2000" dirty="0" err="1">
                <a:latin typeface="+mn-lt"/>
              </a:rPr>
              <a:t>innehållet</a:t>
            </a:r>
            <a:r>
              <a:rPr lang="en-GB" sz="2000" dirty="0">
                <a:latin typeface="+mn-lt"/>
              </a:rPr>
              <a:t> </a:t>
            </a:r>
            <a:r>
              <a:rPr lang="en-GB" sz="2000" dirty="0" err="1">
                <a:latin typeface="+mn-lt"/>
              </a:rPr>
              <a:t>i</a:t>
            </a:r>
            <a:r>
              <a:rPr lang="en-GB" sz="2000" dirty="0">
                <a:latin typeface="+mn-lt"/>
              </a:rPr>
              <a:t> det du </a:t>
            </a:r>
            <a:r>
              <a:rPr lang="en-GB" sz="2000" dirty="0" err="1">
                <a:latin typeface="+mn-lt"/>
              </a:rPr>
              <a:t>refererar</a:t>
            </a:r>
            <a:r>
              <a:rPr lang="en-GB" sz="2000" dirty="0">
                <a:latin typeface="+mn-lt"/>
              </a:rPr>
              <a:t> </a:t>
            </a:r>
            <a:r>
              <a:rPr lang="en-GB" sz="2000" dirty="0" err="1">
                <a:latin typeface="+mn-lt"/>
              </a:rPr>
              <a:t>går</a:t>
            </a:r>
            <a:r>
              <a:rPr lang="en-GB" sz="2000" dirty="0">
                <a:latin typeface="+mn-lt"/>
              </a:rPr>
              <a:t> </a:t>
            </a:r>
            <a:r>
              <a:rPr lang="en-GB" sz="2000" dirty="0" err="1">
                <a:latin typeface="+mn-lt"/>
              </a:rPr>
              <a:t>förlorat</a:t>
            </a:r>
            <a:r>
              <a:rPr lang="en-GB" sz="2000" dirty="0">
                <a:latin typeface="+mn-lt"/>
              </a:rPr>
              <a:t>. </a:t>
            </a:r>
          </a:p>
          <a:p>
            <a:pPr marL="355600" marR="483870" indent="-342900">
              <a:lnSpc>
                <a:spcPct val="134500"/>
              </a:lnSpc>
              <a:spcBef>
                <a:spcPts val="105"/>
              </a:spcBef>
              <a:buSzPct val="91666"/>
              <a:buFont typeface="Verdana"/>
              <a:buChar char="●"/>
              <a:tabLst>
                <a:tab pos="354965" algn="l"/>
                <a:tab pos="355600" algn="l"/>
              </a:tabLst>
            </a:pPr>
            <a:r>
              <a:rPr lang="en-GB" sz="2000" dirty="0">
                <a:latin typeface="+mn-lt"/>
              </a:rPr>
              <a:t>Var </a:t>
            </a:r>
            <a:r>
              <a:rPr lang="en-GB" sz="2000" dirty="0" err="1">
                <a:latin typeface="+mn-lt"/>
              </a:rPr>
              <a:t>noga</a:t>
            </a:r>
            <a:r>
              <a:rPr lang="en-GB" sz="2000" dirty="0">
                <a:latin typeface="+mn-lt"/>
              </a:rPr>
              <a:t> med </a:t>
            </a:r>
            <a:r>
              <a:rPr lang="en-GB" sz="2000" dirty="0" err="1">
                <a:latin typeface="+mn-lt"/>
              </a:rPr>
              <a:t>att</a:t>
            </a:r>
            <a:r>
              <a:rPr lang="en-GB" sz="2000" dirty="0">
                <a:latin typeface="+mn-lt"/>
              </a:rPr>
              <a:t> </a:t>
            </a:r>
            <a:r>
              <a:rPr lang="en-GB" sz="2000" dirty="0" err="1">
                <a:latin typeface="+mn-lt"/>
              </a:rPr>
              <a:t>upprätta</a:t>
            </a:r>
            <a:r>
              <a:rPr lang="en-GB" sz="2000" dirty="0">
                <a:latin typeface="+mn-lt"/>
              </a:rPr>
              <a:t> </a:t>
            </a:r>
            <a:r>
              <a:rPr lang="en-GB" sz="2000" dirty="0" err="1">
                <a:latin typeface="+mn-lt"/>
              </a:rPr>
              <a:t>en</a:t>
            </a:r>
            <a:r>
              <a:rPr lang="en-GB" sz="2000" dirty="0">
                <a:latin typeface="+mn-lt"/>
              </a:rPr>
              <a:t> </a:t>
            </a:r>
            <a:r>
              <a:rPr lang="en-GB" sz="2000" dirty="0" err="1">
                <a:latin typeface="+mn-lt"/>
              </a:rPr>
              <a:t>helt</a:t>
            </a:r>
            <a:r>
              <a:rPr lang="en-GB" sz="2000" dirty="0">
                <a:latin typeface="+mn-lt"/>
              </a:rPr>
              <a:t> </a:t>
            </a:r>
            <a:r>
              <a:rPr lang="en-GB" sz="2000" dirty="0" err="1">
                <a:latin typeface="+mn-lt"/>
              </a:rPr>
              <a:t>korrekt</a:t>
            </a:r>
            <a:r>
              <a:rPr lang="en-GB" sz="2000" dirty="0">
                <a:latin typeface="+mn-lt"/>
              </a:rPr>
              <a:t> och </a:t>
            </a:r>
            <a:r>
              <a:rPr lang="en-GB" sz="2000" dirty="0" err="1">
                <a:latin typeface="+mn-lt"/>
              </a:rPr>
              <a:t>fullständig</a:t>
            </a:r>
            <a:r>
              <a:rPr lang="en-GB" sz="2000" dirty="0">
                <a:latin typeface="+mn-lt"/>
              </a:rPr>
              <a:t> </a:t>
            </a:r>
            <a:r>
              <a:rPr lang="en-GB" sz="2000" dirty="0" err="1">
                <a:latin typeface="+mn-lt"/>
              </a:rPr>
              <a:t>referenslista</a:t>
            </a:r>
            <a:r>
              <a:rPr lang="en-GB" sz="2000" dirty="0">
                <a:latin typeface="+mn-lt"/>
              </a:rPr>
              <a:t>.</a:t>
            </a:r>
          </a:p>
          <a:p>
            <a:pPr marL="355600" marR="483870" indent="-342900">
              <a:lnSpc>
                <a:spcPct val="134500"/>
              </a:lnSpc>
              <a:spcBef>
                <a:spcPts val="105"/>
              </a:spcBef>
              <a:buSzPct val="91666"/>
              <a:buFont typeface="Verdana"/>
              <a:buChar char="●"/>
              <a:tabLst>
                <a:tab pos="354965" algn="l"/>
                <a:tab pos="355600" algn="l"/>
              </a:tabLst>
            </a:pPr>
            <a:endParaRPr lang="en-GB" sz="2000" dirty="0">
              <a:latin typeface="+mn-lt"/>
            </a:endParaRPr>
          </a:p>
        </p:txBody>
      </p:sp>
    </p:spTree>
    <p:extLst>
      <p:ext uri="{BB962C8B-B14F-4D97-AF65-F5344CB8AC3E}">
        <p14:creationId xmlns:p14="http://schemas.microsoft.com/office/powerpoint/2010/main" val="426890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DF7B6-0379-0449-A42D-EB4D3BB9CAA4}"/>
              </a:ext>
            </a:extLst>
          </p:cNvPr>
          <p:cNvSpPr>
            <a:spLocks noGrp="1"/>
          </p:cNvSpPr>
          <p:nvPr>
            <p:ph type="title"/>
          </p:nvPr>
        </p:nvSpPr>
        <p:spPr/>
        <p:txBody>
          <a:bodyPr/>
          <a:lstStyle/>
          <a:p>
            <a:r>
              <a:rPr lang="sv-SE" dirty="0"/>
              <a:t>Studievägledare</a:t>
            </a:r>
          </a:p>
        </p:txBody>
      </p:sp>
      <p:sp>
        <p:nvSpPr>
          <p:cNvPr id="3" name="Content Placeholder 2">
            <a:extLst>
              <a:ext uri="{FF2B5EF4-FFF2-40B4-BE49-F238E27FC236}">
                <a16:creationId xmlns:a16="http://schemas.microsoft.com/office/drawing/2014/main" id="{7FBEC8B1-2A0A-9040-98E5-C3735EE927D1}"/>
              </a:ext>
            </a:extLst>
          </p:cNvPr>
          <p:cNvSpPr>
            <a:spLocks noGrp="1"/>
          </p:cNvSpPr>
          <p:nvPr>
            <p:ph type="body" idx="1"/>
          </p:nvPr>
        </p:nvSpPr>
        <p:spPr>
          <a:xfrm>
            <a:off x="2395220" y="1396502"/>
            <a:ext cx="7301180" cy="4382770"/>
          </a:xfrm>
        </p:spPr>
        <p:txBody>
          <a:bodyPr>
            <a:normAutofit/>
          </a:bodyPr>
          <a:lstStyle/>
          <a:p>
            <a:pPr marL="0" indent="0">
              <a:buNone/>
            </a:pPr>
            <a:r>
              <a:rPr lang="sv-SE" dirty="0"/>
              <a:t>Kandidatnivå:</a:t>
            </a:r>
          </a:p>
          <a:p>
            <a:r>
              <a:rPr lang="sv-SE" sz="2200" b="1" dirty="0"/>
              <a:t>Anna </a:t>
            </a:r>
            <a:r>
              <a:rPr lang="sv-SE" sz="2200" b="1" dirty="0" err="1"/>
              <a:t>Lönnberg</a:t>
            </a:r>
            <a:r>
              <a:rPr lang="sv-SE" sz="2200" b="1" dirty="0"/>
              <a:t>: </a:t>
            </a:r>
            <a:r>
              <a:rPr lang="sv-SE" sz="2000" dirty="0"/>
              <a:t>Kandidatprogram i företagsekonomi. Fristående kurser i företagsekonomi</a:t>
            </a:r>
            <a:endParaRPr lang="sv-SE" sz="2200" b="1" dirty="0"/>
          </a:p>
          <a:p>
            <a:r>
              <a:rPr lang="sv-SE" sz="2200" b="1" dirty="0"/>
              <a:t>Malin Thunholm: </a:t>
            </a:r>
            <a:r>
              <a:rPr lang="sv-SE" sz="2000" dirty="0"/>
              <a:t>Engelska kandidatprogrammen och fristående kurser i företagsekonomi. Kandidatprogram och fristående kurser i Reklam och PR</a:t>
            </a:r>
          </a:p>
          <a:p>
            <a:pPr marL="0" indent="0">
              <a:buNone/>
            </a:pPr>
            <a:endParaRPr lang="sv-SE" dirty="0"/>
          </a:p>
          <a:p>
            <a:pPr marL="0" indent="0">
              <a:buNone/>
            </a:pPr>
            <a:r>
              <a:rPr lang="sv-SE" dirty="0"/>
              <a:t>Mastersnivå:</a:t>
            </a:r>
          </a:p>
          <a:p>
            <a:r>
              <a:rPr lang="sv-SE" sz="2200" b="1" dirty="0"/>
              <a:t>Linda Kjellman</a:t>
            </a:r>
          </a:p>
          <a:p>
            <a:r>
              <a:rPr lang="sv-SE" sz="2200" b="1" dirty="0"/>
              <a:t>Charlotte Lindén Ahmad</a:t>
            </a:r>
          </a:p>
          <a:p>
            <a:r>
              <a:rPr lang="sv-SE" sz="2000" dirty="0"/>
              <a:t>Mastersprogram och SSES kurser</a:t>
            </a:r>
          </a:p>
          <a:p>
            <a:pPr marL="0" indent="0">
              <a:buNone/>
            </a:pPr>
            <a:endParaRPr lang="sv-SE" sz="1800" dirty="0"/>
          </a:p>
        </p:txBody>
      </p:sp>
    </p:spTree>
    <p:extLst>
      <p:ext uri="{BB962C8B-B14F-4D97-AF65-F5344CB8AC3E}">
        <p14:creationId xmlns:p14="http://schemas.microsoft.com/office/powerpoint/2010/main" val="2666792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010" y="1124744"/>
            <a:ext cx="9134400" cy="795600"/>
          </a:xfrm>
        </p:spPr>
        <p:txBody>
          <a:bodyPr/>
          <a:lstStyle/>
          <a:p>
            <a:r>
              <a:rPr lang="sv-SE" dirty="0"/>
              <a:t>Studievägledare</a:t>
            </a:r>
          </a:p>
        </p:txBody>
      </p:sp>
      <p:sp>
        <p:nvSpPr>
          <p:cNvPr id="3" name="Content Placeholder 2"/>
          <p:cNvSpPr>
            <a:spLocks noGrp="1"/>
          </p:cNvSpPr>
          <p:nvPr>
            <p:ph idx="1"/>
          </p:nvPr>
        </p:nvSpPr>
        <p:spPr>
          <a:xfrm>
            <a:off x="1057010" y="2132856"/>
            <a:ext cx="9134400" cy="3672408"/>
          </a:xfrm>
        </p:spPr>
        <p:txBody>
          <a:bodyPr/>
          <a:lstStyle/>
          <a:p>
            <a:r>
              <a:rPr lang="sv-SE" dirty="0"/>
              <a:t>Svarar på frågor om examensbestämmelser, </a:t>
            </a:r>
            <a:r>
              <a:rPr lang="sv-SE" dirty="0" err="1"/>
              <a:t>kursval</a:t>
            </a:r>
            <a:r>
              <a:rPr lang="sv-SE" dirty="0"/>
              <a:t>, ansökan, urval, behörighet och tillgodoräknanden.</a:t>
            </a:r>
            <a:br>
              <a:rPr lang="sv-SE" dirty="0"/>
            </a:br>
            <a:r>
              <a:rPr lang="sv-SE" dirty="0"/>
              <a:t> </a:t>
            </a:r>
          </a:p>
          <a:p>
            <a:r>
              <a:rPr lang="sv-SE" dirty="0"/>
              <a:t>Hjälper dig med att fatta så välgrundade beslut som möjligt om dina studier och framtida yrkesval.</a:t>
            </a:r>
            <a:br>
              <a:rPr lang="sv-SE" dirty="0"/>
            </a:br>
            <a:endParaRPr lang="sv-SE" dirty="0"/>
          </a:p>
          <a:p>
            <a:r>
              <a:rPr lang="sv-SE" dirty="0">
                <a:hlinkClick r:id="rId2"/>
              </a:rPr>
              <a:t>www.sbs.su.se/utbildning</a:t>
            </a:r>
            <a:r>
              <a:rPr lang="sv-SE" dirty="0"/>
              <a:t> - kontakt</a:t>
            </a:r>
            <a:br>
              <a:rPr lang="sv-SE" dirty="0"/>
            </a:br>
            <a:r>
              <a:rPr lang="sv-SE" dirty="0"/>
              <a:t>-Telefontider</a:t>
            </a:r>
            <a:br>
              <a:rPr lang="sv-SE" dirty="0"/>
            </a:br>
            <a:r>
              <a:rPr lang="sv-SE" dirty="0"/>
              <a:t>-</a:t>
            </a:r>
            <a:r>
              <a:rPr lang="sv-SE" dirty="0" err="1"/>
              <a:t>Albano</a:t>
            </a:r>
            <a:r>
              <a:rPr lang="sv-SE" dirty="0"/>
              <a:t>, hus 2, plan 6, boka möte via e-post.</a:t>
            </a:r>
          </a:p>
        </p:txBody>
      </p:sp>
    </p:spTree>
    <p:extLst>
      <p:ext uri="{BB962C8B-B14F-4D97-AF65-F5344CB8AC3E}">
        <p14:creationId xmlns:p14="http://schemas.microsoft.com/office/powerpoint/2010/main" val="1524391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FE6D2-A172-604C-B486-453ED6EE6273}"/>
              </a:ext>
            </a:extLst>
          </p:cNvPr>
          <p:cNvSpPr>
            <a:spLocks noGrp="1"/>
          </p:cNvSpPr>
          <p:nvPr>
            <p:ph type="title"/>
          </p:nvPr>
        </p:nvSpPr>
        <p:spPr>
          <a:xfrm>
            <a:off x="1631504" y="1412776"/>
            <a:ext cx="5521959" cy="422275"/>
          </a:xfrm>
        </p:spPr>
        <p:txBody>
          <a:bodyPr/>
          <a:lstStyle/>
          <a:p>
            <a:r>
              <a:rPr lang="sv-SE" dirty="0" err="1"/>
              <a:t>Ladok</a:t>
            </a:r>
            <a:endParaRPr lang="sv-SE" dirty="0"/>
          </a:p>
        </p:txBody>
      </p:sp>
      <p:sp>
        <p:nvSpPr>
          <p:cNvPr id="3" name="Content Placeholder 2">
            <a:extLst>
              <a:ext uri="{FF2B5EF4-FFF2-40B4-BE49-F238E27FC236}">
                <a16:creationId xmlns:a16="http://schemas.microsoft.com/office/drawing/2014/main" id="{0DF10FCE-2838-7941-96AD-03C0009EE1AF}"/>
              </a:ext>
            </a:extLst>
          </p:cNvPr>
          <p:cNvSpPr>
            <a:spLocks noGrp="1"/>
          </p:cNvSpPr>
          <p:nvPr>
            <p:ph type="body" idx="1"/>
          </p:nvPr>
        </p:nvSpPr>
        <p:spPr>
          <a:xfrm>
            <a:off x="1631504" y="2204864"/>
            <a:ext cx="7200800" cy="2215991"/>
          </a:xfrm>
        </p:spPr>
        <p:txBody>
          <a:bodyPr/>
          <a:lstStyle/>
          <a:p>
            <a:pPr marL="285750" indent="-285750">
              <a:buFont typeface="Arial" panose="020B0604020202020204" pitchFamily="34" charset="0"/>
              <a:buChar char="•"/>
            </a:pPr>
            <a:r>
              <a:rPr lang="sv-SE" dirty="0"/>
              <a:t>Registrera dig på dina kurser under registreringsperioden</a:t>
            </a:r>
          </a:p>
          <a:p>
            <a:pPr marL="285750" indent="-285750">
              <a:buFont typeface="Arial" panose="020B0604020202020204" pitchFamily="34" charset="0"/>
              <a:buChar char="•"/>
            </a:pPr>
            <a:r>
              <a:rPr lang="sv-SE" dirty="0"/>
              <a:t>Anmäla dig till tentor</a:t>
            </a:r>
          </a:p>
          <a:p>
            <a:pPr marL="285750" indent="-285750">
              <a:buFont typeface="Arial" panose="020B0604020202020204" pitchFamily="34" charset="0"/>
              <a:buChar char="•"/>
            </a:pPr>
            <a:r>
              <a:rPr lang="sv-SE" dirty="0"/>
              <a:t>Se dina studieresultat</a:t>
            </a:r>
          </a:p>
          <a:p>
            <a:pPr marL="285750" indent="-285750">
              <a:buFont typeface="Arial" panose="020B0604020202020204" pitchFamily="34" charset="0"/>
              <a:buChar char="•"/>
            </a:pPr>
            <a:r>
              <a:rPr lang="sv-SE" dirty="0"/>
              <a:t>Ladda ned resultatintyg och registreringsintyg</a:t>
            </a:r>
          </a:p>
          <a:p>
            <a:pPr marL="285750" indent="-285750">
              <a:buFont typeface="Arial" panose="020B0604020202020204" pitchFamily="34" charset="0"/>
              <a:buChar char="•"/>
            </a:pPr>
            <a:r>
              <a:rPr lang="sv-SE" dirty="0"/>
              <a:t>Ansöka om examen när du är klar med dina studier</a:t>
            </a:r>
          </a:p>
          <a:p>
            <a:pPr marL="0" indent="0">
              <a:buNone/>
            </a:pPr>
            <a:r>
              <a:rPr lang="sv-SE" dirty="0"/>
              <a:t> </a:t>
            </a:r>
            <a:br>
              <a:rPr lang="sv-SE" dirty="0"/>
            </a:br>
            <a:r>
              <a:rPr lang="sv-SE" dirty="0"/>
              <a:t>Du loggar in med ditt universitetskonto:</a:t>
            </a:r>
          </a:p>
          <a:p>
            <a:r>
              <a:rPr lang="sv-SE" dirty="0" err="1"/>
              <a:t>www.student.ladok.se</a:t>
            </a:r>
            <a:endParaRPr lang="sv-SE" dirty="0"/>
          </a:p>
        </p:txBody>
      </p:sp>
    </p:spTree>
    <p:extLst>
      <p:ext uri="{BB962C8B-B14F-4D97-AF65-F5344CB8AC3E}">
        <p14:creationId xmlns:p14="http://schemas.microsoft.com/office/powerpoint/2010/main" val="3114360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921845"/>
            <a:ext cx="4824536" cy="634947"/>
          </a:xfrm>
        </p:spPr>
        <p:txBody>
          <a:bodyPr/>
          <a:lstStyle/>
          <a:p>
            <a:r>
              <a:rPr lang="sv-SE" dirty="0"/>
              <a:t>Hitta till Campus </a:t>
            </a:r>
            <a:r>
              <a:rPr lang="sv-SE" dirty="0" err="1"/>
              <a:t>Albano</a:t>
            </a:r>
            <a:endParaRPr lang="sv-SE" dirty="0"/>
          </a:p>
        </p:txBody>
      </p:sp>
      <p:sp>
        <p:nvSpPr>
          <p:cNvPr id="3" name="Content Placeholder 2"/>
          <p:cNvSpPr>
            <a:spLocks noGrp="1"/>
          </p:cNvSpPr>
          <p:nvPr>
            <p:ph idx="1"/>
          </p:nvPr>
        </p:nvSpPr>
        <p:spPr/>
        <p:txBody>
          <a:bodyPr/>
          <a:lstStyle/>
          <a:p>
            <a:pPr marL="0" indent="0">
              <a:buNone/>
            </a:pPr>
            <a:br>
              <a:rPr lang="sv-SE" dirty="0"/>
            </a:br>
            <a:endParaRPr lang="sv-SE" sz="2800" b="1" dirty="0"/>
          </a:p>
        </p:txBody>
      </p:sp>
      <p:pic>
        <p:nvPicPr>
          <p:cNvPr id="1026" name="Picture 2" descr="Hus 2 Campus Alb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216" y="3933056"/>
            <a:ext cx="3492153" cy="2196237"/>
          </a:xfrm>
          <a:prstGeom prst="rect">
            <a:avLst/>
          </a:prstGeom>
          <a:noFill/>
          <a:extLst>
            <a:ext uri="{909E8E84-426E-40DD-AFC4-6F175D3DCCD1}">
              <a14:hiddenFill xmlns:a14="http://schemas.microsoft.com/office/drawing/2010/main">
                <a:solidFill>
                  <a:srgbClr val="FFFFFF"/>
                </a:solidFill>
              </a14:hiddenFill>
            </a:ext>
          </a:extLst>
        </p:spPr>
      </p:pic>
      <p:pic>
        <p:nvPicPr>
          <p:cNvPr id="7" name="Bildobjekt 6"/>
          <p:cNvPicPr/>
          <p:nvPr/>
        </p:nvPicPr>
        <p:blipFill rotWithShape="1">
          <a:blip r:embed="rId3"/>
          <a:srcRect l="43459" t="12290" r="27902" b="17442"/>
          <a:stretch/>
        </p:blipFill>
        <p:spPr bwMode="auto">
          <a:xfrm>
            <a:off x="5592833" y="188641"/>
            <a:ext cx="4695825" cy="6480720"/>
          </a:xfrm>
          <a:prstGeom prst="rect">
            <a:avLst/>
          </a:prstGeom>
          <a:ln>
            <a:noFill/>
          </a:ln>
          <a:extLst>
            <a:ext uri="{53640926-AAD7-44D8-BBD7-CCE9431645EC}">
              <a14:shadowObscured xmlns:a14="http://schemas.microsoft.com/office/drawing/2010/main"/>
            </a:ext>
          </a:extLst>
        </p:spPr>
      </p:pic>
      <p:sp>
        <p:nvSpPr>
          <p:cNvPr id="6" name="Rektangel 5"/>
          <p:cNvSpPr/>
          <p:nvPr/>
        </p:nvSpPr>
        <p:spPr>
          <a:xfrm>
            <a:off x="981991" y="1637099"/>
            <a:ext cx="4283899" cy="3139321"/>
          </a:xfrm>
          <a:prstGeom prst="rect">
            <a:avLst/>
          </a:prstGeom>
        </p:spPr>
        <p:txBody>
          <a:bodyPr wrap="square">
            <a:spAutoFit/>
          </a:bodyPr>
          <a:lstStyle/>
          <a:p>
            <a:pPr lvl="0"/>
            <a:r>
              <a:rPr lang="sv-SE" dirty="0">
                <a:solidFill>
                  <a:srgbClr val="4B4B4B"/>
                </a:solidFill>
                <a:latin typeface="TheSansB2-Light"/>
              </a:rPr>
              <a:t>Hus 2:</a:t>
            </a:r>
            <a:br>
              <a:rPr lang="sv-SE" dirty="0">
                <a:solidFill>
                  <a:srgbClr val="4B4B4B"/>
                </a:solidFill>
                <a:latin typeface="TheSansB2-Light"/>
              </a:rPr>
            </a:br>
            <a:r>
              <a:rPr lang="sv-SE" dirty="0">
                <a:solidFill>
                  <a:srgbClr val="4B4B4B"/>
                </a:solidFill>
                <a:latin typeface="TheSansB2-Light"/>
              </a:rPr>
              <a:t>Föreläsningssalar och seminarierum </a:t>
            </a:r>
            <a:br>
              <a:rPr lang="sv-SE" dirty="0">
                <a:solidFill>
                  <a:srgbClr val="4B4B4B"/>
                </a:solidFill>
                <a:latin typeface="TheSansB2-Light"/>
              </a:rPr>
            </a:br>
            <a:r>
              <a:rPr lang="sv-SE" dirty="0">
                <a:solidFill>
                  <a:srgbClr val="4B4B4B"/>
                </a:solidFill>
                <a:latin typeface="TheSansB2-Light"/>
              </a:rPr>
              <a:t>studieplatser och restaurang</a:t>
            </a:r>
            <a:br>
              <a:rPr lang="sv-SE" dirty="0">
                <a:solidFill>
                  <a:srgbClr val="4B4B4B"/>
                </a:solidFill>
                <a:latin typeface="TheSansB2-Light"/>
              </a:rPr>
            </a:br>
            <a:br>
              <a:rPr lang="sv-SE" dirty="0">
                <a:solidFill>
                  <a:srgbClr val="4B4B4B"/>
                </a:solidFill>
                <a:latin typeface="TheSansB2-Light"/>
              </a:rPr>
            </a:br>
            <a:r>
              <a:rPr lang="sv-SE" dirty="0">
                <a:solidFill>
                  <a:srgbClr val="4B4B4B"/>
                </a:solidFill>
                <a:latin typeface="TheSansB2-Light"/>
              </a:rPr>
              <a:t>Adress: </a:t>
            </a:r>
            <a:r>
              <a:rPr lang="sv-SE" dirty="0" err="1">
                <a:solidFill>
                  <a:srgbClr val="4B4B4B"/>
                </a:solidFill>
                <a:latin typeface="TheSansB2-Light"/>
              </a:rPr>
              <a:t>Albanovägen</a:t>
            </a:r>
            <a:r>
              <a:rPr lang="sv-SE" dirty="0">
                <a:solidFill>
                  <a:srgbClr val="4B4B4B"/>
                </a:solidFill>
                <a:latin typeface="TheSansB2-Light"/>
              </a:rPr>
              <a:t> 18 </a:t>
            </a:r>
          </a:p>
          <a:p>
            <a:pPr lvl="0"/>
            <a:r>
              <a:rPr lang="sv-SE" dirty="0">
                <a:solidFill>
                  <a:srgbClr val="4B4B4B"/>
                </a:solidFill>
                <a:latin typeface="TheSansB2-Light"/>
              </a:rPr>
              <a:t>Andra ingångar i huset </a:t>
            </a:r>
            <a:br>
              <a:rPr lang="sv-SE" dirty="0">
                <a:solidFill>
                  <a:srgbClr val="4B4B4B"/>
                </a:solidFill>
                <a:latin typeface="TheSansB2-Light"/>
              </a:rPr>
            </a:br>
            <a:r>
              <a:rPr lang="sv-SE" dirty="0">
                <a:solidFill>
                  <a:srgbClr val="4B4B4B"/>
                </a:solidFill>
                <a:latin typeface="TheSansB2-Light"/>
              </a:rPr>
              <a:t>Greta Arwidssons Väg 8 och 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4B4B4B"/>
              </a:solidFill>
              <a:effectLst/>
              <a:uLnTx/>
              <a:uFillTx/>
              <a:latin typeface="TheSansB2-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4B4B4B"/>
              </a:solidFill>
              <a:effectLst/>
              <a:uLnTx/>
              <a:uFillTx/>
              <a:latin typeface="TheSansB2-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4B4B4B"/>
              </a:solidFill>
              <a:effectLst/>
              <a:uLnTx/>
              <a:uFillTx/>
              <a:latin typeface="TheSansB2-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F5F"/>
                </a:solidFill>
                <a:effectLst/>
                <a:uLnTx/>
                <a:uFillTx/>
                <a:latin typeface="Calibri"/>
                <a:ea typeface="+mn-ea"/>
                <a:cs typeface="+mn-cs"/>
              </a:rPr>
              <a:t> </a:t>
            </a:r>
          </a:p>
        </p:txBody>
      </p:sp>
      <p:sp>
        <p:nvSpPr>
          <p:cNvPr id="9" name="Ellips 8"/>
          <p:cNvSpPr/>
          <p:nvPr/>
        </p:nvSpPr>
        <p:spPr>
          <a:xfrm>
            <a:off x="7464152" y="1210289"/>
            <a:ext cx="292328" cy="28803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Ellips 9"/>
          <p:cNvSpPr/>
          <p:nvPr/>
        </p:nvSpPr>
        <p:spPr>
          <a:xfrm>
            <a:off x="7608168" y="3198887"/>
            <a:ext cx="1152128" cy="8781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Högerpil 12"/>
          <p:cNvSpPr/>
          <p:nvPr/>
        </p:nvSpPr>
        <p:spPr>
          <a:xfrm rot="11466450">
            <a:off x="7791119" y="1575540"/>
            <a:ext cx="2775277" cy="2086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Högerpil 14"/>
          <p:cNvSpPr/>
          <p:nvPr/>
        </p:nvSpPr>
        <p:spPr>
          <a:xfrm rot="11466450">
            <a:off x="8798098" y="3765883"/>
            <a:ext cx="1712005" cy="241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 name="textruta 13"/>
          <p:cNvSpPr txBox="1"/>
          <p:nvPr/>
        </p:nvSpPr>
        <p:spPr>
          <a:xfrm>
            <a:off x="10704512" y="1772816"/>
            <a:ext cx="84670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2F5F"/>
                </a:solidFill>
                <a:effectLst/>
                <a:uLnTx/>
                <a:uFillTx/>
                <a:latin typeface="Calibri"/>
                <a:ea typeface="+mn-ea"/>
                <a:cs typeface="+mn-cs"/>
              </a:rPr>
              <a:t>Aula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2F5F"/>
                </a:solidFill>
                <a:effectLst/>
                <a:uLnTx/>
                <a:uFillTx/>
                <a:latin typeface="Calibri"/>
                <a:ea typeface="+mn-ea"/>
                <a:cs typeface="+mn-cs"/>
              </a:rPr>
              <a:t>Magna</a:t>
            </a:r>
            <a:endParaRPr kumimoji="0" lang="en-US" sz="1800" b="1" i="0" u="none" strike="noStrike" kern="1200" cap="none" spc="0" normalizeH="0" baseline="0" noProof="0" dirty="0">
              <a:ln>
                <a:noFill/>
              </a:ln>
              <a:solidFill>
                <a:srgbClr val="002F5F"/>
              </a:solidFill>
              <a:effectLst/>
              <a:uLnTx/>
              <a:uFillTx/>
              <a:latin typeface="Calibri"/>
              <a:ea typeface="+mn-ea"/>
              <a:cs typeface="+mn-cs"/>
            </a:endParaRPr>
          </a:p>
        </p:txBody>
      </p:sp>
      <p:sp>
        <p:nvSpPr>
          <p:cNvPr id="16" name="textruta 15"/>
          <p:cNvSpPr txBox="1"/>
          <p:nvPr/>
        </p:nvSpPr>
        <p:spPr>
          <a:xfrm>
            <a:off x="10635230" y="3964602"/>
            <a:ext cx="16687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2F5F"/>
                </a:solidFill>
                <a:effectLst/>
                <a:uLnTx/>
                <a:uFillTx/>
                <a:latin typeface="Calibri"/>
                <a:ea typeface="+mn-ea"/>
                <a:cs typeface="+mn-cs"/>
              </a:rPr>
              <a:t>Campus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err="1">
                <a:ln>
                  <a:noFill/>
                </a:ln>
                <a:solidFill>
                  <a:srgbClr val="002F5F"/>
                </a:solidFill>
                <a:effectLst/>
                <a:uLnTx/>
                <a:uFillTx/>
                <a:latin typeface="Calibri"/>
                <a:ea typeface="+mn-ea"/>
                <a:cs typeface="+mn-cs"/>
              </a:rPr>
              <a:t>Albano</a:t>
            </a:r>
            <a:endParaRPr kumimoji="0" lang="en-US" sz="1800" b="1" i="0" u="none" strike="noStrike" kern="1200" cap="none" spc="0" normalizeH="0" baseline="0" noProof="0" dirty="0">
              <a:ln>
                <a:noFill/>
              </a:ln>
              <a:solidFill>
                <a:srgbClr val="002F5F"/>
              </a:solidFill>
              <a:effectLst/>
              <a:uLnTx/>
              <a:uFillTx/>
              <a:latin typeface="Calibri"/>
              <a:ea typeface="+mn-ea"/>
              <a:cs typeface="+mn-cs"/>
            </a:endParaRPr>
          </a:p>
        </p:txBody>
      </p:sp>
    </p:spTree>
    <p:extLst>
      <p:ext uri="{BB962C8B-B14F-4D97-AF65-F5344CB8AC3E}">
        <p14:creationId xmlns:p14="http://schemas.microsoft.com/office/powerpoint/2010/main" val="426607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83432" y="1124744"/>
            <a:ext cx="9134400" cy="354146"/>
          </a:xfrm>
        </p:spPr>
        <p:txBody>
          <a:bodyPr>
            <a:normAutofit fontScale="90000"/>
          </a:bodyPr>
          <a:lstStyle/>
          <a:p>
            <a:br>
              <a:rPr lang="sv-SE" dirty="0"/>
            </a:br>
            <a:r>
              <a:rPr lang="sv-SE" sz="2700" dirty="0"/>
              <a:t>Kurspersonalen</a:t>
            </a:r>
            <a:endParaRPr lang="en-US" sz="2700" dirty="0"/>
          </a:p>
        </p:txBody>
      </p:sp>
      <p:sp>
        <p:nvSpPr>
          <p:cNvPr id="3" name="Platshållare för innehåll 2"/>
          <p:cNvSpPr>
            <a:spLocks noGrp="1"/>
          </p:cNvSpPr>
          <p:nvPr>
            <p:ph idx="1"/>
          </p:nvPr>
        </p:nvSpPr>
        <p:spPr>
          <a:xfrm>
            <a:off x="911424" y="2164310"/>
            <a:ext cx="10657184" cy="4577058"/>
          </a:xfrm>
        </p:spPr>
        <p:txBody>
          <a:bodyPr>
            <a:normAutofit/>
          </a:bodyPr>
          <a:lstStyle/>
          <a:p>
            <a:pPr>
              <a:lnSpc>
                <a:spcPct val="150000"/>
              </a:lnSpc>
            </a:pPr>
            <a:r>
              <a:rPr lang="sv-SE" dirty="0"/>
              <a:t>Kursansvarig: Huvudansvarig lärare för kursen och examinator</a:t>
            </a:r>
          </a:p>
          <a:p>
            <a:pPr>
              <a:lnSpc>
                <a:spcPct val="150000"/>
              </a:lnSpc>
            </a:pPr>
            <a:r>
              <a:rPr lang="sv-SE" dirty="0"/>
              <a:t>Lärare: Undervisar och bedömer tentor och inlämningar</a:t>
            </a:r>
          </a:p>
          <a:p>
            <a:pPr>
              <a:lnSpc>
                <a:spcPct val="150000"/>
              </a:lnSpc>
            </a:pPr>
            <a:r>
              <a:rPr lang="sv-SE" dirty="0"/>
              <a:t>Amanuens: ”</a:t>
            </a:r>
            <a:r>
              <a:rPr lang="sv-SE" dirty="0" err="1"/>
              <a:t>teaching</a:t>
            </a:r>
            <a:r>
              <a:rPr lang="sv-SE" dirty="0"/>
              <a:t> </a:t>
            </a:r>
            <a:r>
              <a:rPr lang="sv-SE" dirty="0" err="1"/>
              <a:t>assistant</a:t>
            </a:r>
            <a:r>
              <a:rPr lang="sv-SE" dirty="0"/>
              <a:t>”. Svarar på kursrelaterade frågor, handlägger omprövningar. (Inte möjligt att överklaga ett betyg men möjligt att begära omprövning om man anser att det skett en felbedömning.)</a:t>
            </a:r>
          </a:p>
          <a:p>
            <a:pPr>
              <a:lnSpc>
                <a:spcPct val="150000"/>
              </a:lnSpc>
            </a:pPr>
            <a:r>
              <a:rPr lang="sv-SE" dirty="0"/>
              <a:t>Kurskoordinator: Handlägger kursadministration i </a:t>
            </a:r>
            <a:r>
              <a:rPr lang="sv-SE" dirty="0" err="1"/>
              <a:t>Athena</a:t>
            </a:r>
            <a:r>
              <a:rPr lang="sv-SE" dirty="0"/>
              <a:t> och </a:t>
            </a:r>
            <a:r>
              <a:rPr lang="sv-SE" dirty="0" err="1"/>
              <a:t>Ladok</a:t>
            </a:r>
            <a:r>
              <a:rPr lang="sv-SE" dirty="0"/>
              <a:t>. Ex: betygsrapportering, omregistrering, seminariegruppsanmälan. </a:t>
            </a:r>
            <a:br>
              <a:rPr lang="sv-SE" dirty="0"/>
            </a:br>
            <a:endParaRPr lang="en-US" dirty="0"/>
          </a:p>
        </p:txBody>
      </p:sp>
    </p:spTree>
    <p:extLst>
      <p:ext uri="{BB962C8B-B14F-4D97-AF65-F5344CB8AC3E}">
        <p14:creationId xmlns:p14="http://schemas.microsoft.com/office/powerpoint/2010/main" val="3855297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3432" y="476672"/>
            <a:ext cx="9134400" cy="795600"/>
          </a:xfrm>
        </p:spPr>
        <p:txBody>
          <a:bodyPr/>
          <a:lstStyle/>
          <a:p>
            <a:r>
              <a:rPr lang="sv-SE" dirty="0"/>
              <a:t>Så klarar du studierna</a:t>
            </a:r>
          </a:p>
        </p:txBody>
      </p:sp>
      <p:sp>
        <p:nvSpPr>
          <p:cNvPr id="3" name="Content Placeholder 2"/>
          <p:cNvSpPr>
            <a:spLocks noGrp="1"/>
          </p:cNvSpPr>
          <p:nvPr>
            <p:ph idx="1"/>
          </p:nvPr>
        </p:nvSpPr>
        <p:spPr>
          <a:xfrm>
            <a:off x="1046068" y="1272272"/>
            <a:ext cx="10944656" cy="5470608"/>
          </a:xfrm>
        </p:spPr>
        <p:txBody>
          <a:bodyPr>
            <a:normAutofit fontScale="25000" lnSpcReduction="20000"/>
          </a:bodyPr>
          <a:lstStyle/>
          <a:p>
            <a:pPr marL="0" indent="0">
              <a:buNone/>
            </a:pPr>
            <a:r>
              <a:rPr lang="sv-SE" sz="6400" dirty="0"/>
              <a:t>Ditt ansvar, sätt igång direkt! </a:t>
            </a:r>
          </a:p>
          <a:p>
            <a:pPr marL="0" indent="0">
              <a:buNone/>
            </a:pPr>
            <a:r>
              <a:rPr lang="sv-SE" sz="6400" dirty="0"/>
              <a:t>Delta i undervisningen även om den inte är obligatorisk</a:t>
            </a:r>
          </a:p>
          <a:p>
            <a:pPr marL="0" indent="0">
              <a:buNone/>
            </a:pPr>
            <a:r>
              <a:rPr lang="sv-SE" sz="6400" dirty="0"/>
              <a:t>Ta hjälp av lärarna, fråga om allt du inte förstår</a:t>
            </a:r>
          </a:p>
          <a:p>
            <a:pPr marL="0" indent="0">
              <a:buNone/>
            </a:pPr>
            <a:endParaRPr lang="sv-SE" sz="6400" dirty="0"/>
          </a:p>
          <a:p>
            <a:pPr marL="0" indent="0">
              <a:buNone/>
            </a:pPr>
            <a:r>
              <a:rPr lang="sv-SE" sz="6400" dirty="0"/>
              <a:t>Exempel på studieteknik:</a:t>
            </a:r>
          </a:p>
          <a:p>
            <a:r>
              <a:rPr lang="sv-SE" sz="6400" dirty="0"/>
              <a:t>Innan kursstart: Läs studieanvisningen, skaffa litteraturen</a:t>
            </a:r>
          </a:p>
          <a:p>
            <a:r>
              <a:rPr lang="sv-SE" sz="6400" dirty="0"/>
              <a:t>Innan föreläsning: Läs i kurslitteraturen om det som ska tas upp på föreläsningen. </a:t>
            </a:r>
          </a:p>
          <a:p>
            <a:r>
              <a:rPr lang="sv-SE" sz="6400" dirty="0"/>
              <a:t>Anteckna på föreläsningen.</a:t>
            </a:r>
          </a:p>
          <a:p>
            <a:r>
              <a:rPr lang="sv-SE" sz="6400" dirty="0"/>
              <a:t>Direkt efter föreläsningen: Sammanfatta kurslitteratur och föreläsningsanteckningar, kortfattat med modeller och fackuttryck.</a:t>
            </a:r>
          </a:p>
          <a:p>
            <a:r>
              <a:rPr lang="sv-SE" sz="6400" dirty="0"/>
              <a:t>Repetera dina sammanfattningar inför tentamen.</a:t>
            </a:r>
          </a:p>
          <a:p>
            <a:pPr marL="0" indent="0">
              <a:buNone/>
            </a:pPr>
            <a:r>
              <a:rPr lang="sv-SE" sz="6400" dirty="0"/>
              <a:t>                                                   Ta med legitimation till tentamen!</a:t>
            </a:r>
          </a:p>
          <a:p>
            <a:endParaRPr lang="sv-SE" dirty="0"/>
          </a:p>
          <a:p>
            <a:endParaRPr lang="sv-SE" dirty="0"/>
          </a:p>
          <a:p>
            <a:endParaRPr lang="sv-SE" dirty="0"/>
          </a:p>
          <a:p>
            <a:pPr marL="0" indent="0">
              <a:buNone/>
            </a:pPr>
            <a:endParaRPr lang="sv-SE" dirty="0"/>
          </a:p>
          <a:p>
            <a:pPr marL="0" indent="0">
              <a:buNone/>
            </a:pPr>
            <a:br>
              <a:rPr lang="sv-SE" dirty="0"/>
            </a:br>
            <a:br>
              <a:rPr lang="sv-SE" dirty="0"/>
            </a:br>
            <a:endParaRPr lang="sv-SE" dirty="0"/>
          </a:p>
          <a:p>
            <a:endParaRPr lang="sv-SE" dirty="0"/>
          </a:p>
        </p:txBody>
      </p:sp>
    </p:spTree>
    <p:extLst>
      <p:ext uri="{BB962C8B-B14F-4D97-AF65-F5344CB8AC3E}">
        <p14:creationId xmlns:p14="http://schemas.microsoft.com/office/powerpoint/2010/main" val="4260442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56000" y="1340768"/>
            <a:ext cx="9134400" cy="795600"/>
          </a:xfrm>
        </p:spPr>
        <p:txBody>
          <a:bodyPr>
            <a:normAutofit fontScale="90000"/>
          </a:bodyPr>
          <a:lstStyle/>
          <a:p>
            <a:r>
              <a:rPr lang="sv-SE" dirty="0"/>
              <a:t>Studie och språkverkstaden</a:t>
            </a:r>
            <a:br>
              <a:rPr lang="sv-SE" dirty="0"/>
            </a:br>
            <a:endParaRPr lang="en-US" dirty="0"/>
          </a:p>
        </p:txBody>
      </p:sp>
      <p:sp>
        <p:nvSpPr>
          <p:cNvPr id="3" name="Platshållare för innehåll 2"/>
          <p:cNvSpPr>
            <a:spLocks noGrp="1"/>
          </p:cNvSpPr>
          <p:nvPr>
            <p:ph idx="1"/>
          </p:nvPr>
        </p:nvSpPr>
        <p:spPr>
          <a:xfrm>
            <a:off x="1038913" y="2204864"/>
            <a:ext cx="9134400" cy="3214800"/>
          </a:xfrm>
        </p:spPr>
        <p:txBody>
          <a:bodyPr/>
          <a:lstStyle/>
          <a:p>
            <a:r>
              <a:rPr lang="sv-SE" dirty="0"/>
              <a:t>Öppen studio – kom igång med </a:t>
            </a:r>
            <a:r>
              <a:rPr lang="sv-SE" b="1" dirty="0"/>
              <a:t>studieplanering</a:t>
            </a:r>
          </a:p>
          <a:p>
            <a:r>
              <a:rPr lang="sv-SE" dirty="0"/>
              <a:t>Föreläsning om </a:t>
            </a:r>
            <a:r>
              <a:rPr lang="sv-SE" b="1" dirty="0"/>
              <a:t>studieteknik</a:t>
            </a:r>
          </a:p>
          <a:p>
            <a:r>
              <a:rPr lang="sv-SE" dirty="0" err="1"/>
              <a:t>Drop</a:t>
            </a:r>
            <a:r>
              <a:rPr lang="sv-SE" dirty="0"/>
              <a:t>-in</a:t>
            </a:r>
          </a:p>
          <a:p>
            <a:r>
              <a:rPr lang="en-US" dirty="0"/>
              <a:t>Guide till </a:t>
            </a:r>
            <a:r>
              <a:rPr lang="en-US" b="1" dirty="0" err="1"/>
              <a:t>akademiskt</a:t>
            </a:r>
            <a:r>
              <a:rPr lang="en-US" b="1" dirty="0"/>
              <a:t> </a:t>
            </a:r>
            <a:r>
              <a:rPr lang="en-US" b="1" dirty="0" err="1"/>
              <a:t>skrivande</a:t>
            </a:r>
            <a:endParaRPr lang="en-US" b="1" dirty="0"/>
          </a:p>
          <a:p>
            <a:endParaRPr lang="sv-SE" dirty="0"/>
          </a:p>
          <a:p>
            <a:pPr marL="0" indent="0">
              <a:buNone/>
            </a:pPr>
            <a:r>
              <a:rPr lang="sv-SE" sz="2400" dirty="0"/>
              <a:t>www.su.se/utbildning/under_utbildningen</a:t>
            </a:r>
            <a:br>
              <a:rPr lang="sv-SE" dirty="0"/>
            </a:br>
            <a:r>
              <a:rPr lang="sv-SE" dirty="0"/>
              <a:t>-Studie och språkverkstaden</a:t>
            </a:r>
            <a:endParaRPr lang="en-US" dirty="0"/>
          </a:p>
        </p:txBody>
      </p:sp>
    </p:spTree>
    <p:extLst>
      <p:ext uri="{BB962C8B-B14F-4D97-AF65-F5344CB8AC3E}">
        <p14:creationId xmlns:p14="http://schemas.microsoft.com/office/powerpoint/2010/main" val="167227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E13C57-3F26-470A-845C-FB48360C20B8}"/>
              </a:ext>
            </a:extLst>
          </p:cNvPr>
          <p:cNvSpPr>
            <a:spLocks noGrp="1"/>
          </p:cNvSpPr>
          <p:nvPr>
            <p:ph type="title"/>
          </p:nvPr>
        </p:nvSpPr>
        <p:spPr/>
        <p:txBody>
          <a:bodyPr/>
          <a:lstStyle/>
          <a:p>
            <a:r>
              <a:rPr lang="sv-SE" dirty="0"/>
              <a:t>Studenthälsan</a:t>
            </a:r>
          </a:p>
        </p:txBody>
      </p:sp>
      <p:sp>
        <p:nvSpPr>
          <p:cNvPr id="3" name="Platshållare för innehåll 2">
            <a:extLst>
              <a:ext uri="{FF2B5EF4-FFF2-40B4-BE49-F238E27FC236}">
                <a16:creationId xmlns:a16="http://schemas.microsoft.com/office/drawing/2014/main" id="{18A349D6-180E-41E7-8FC8-C9897642EC32}"/>
              </a:ext>
            </a:extLst>
          </p:cNvPr>
          <p:cNvSpPr>
            <a:spLocks noGrp="1"/>
          </p:cNvSpPr>
          <p:nvPr>
            <p:ph idx="1"/>
          </p:nvPr>
        </p:nvSpPr>
        <p:spPr/>
        <p:txBody>
          <a:bodyPr>
            <a:normAutofit/>
          </a:bodyPr>
          <a:lstStyle/>
          <a:p>
            <a:pPr marL="0" indent="0">
              <a:buNone/>
            </a:pPr>
            <a:r>
              <a:rPr lang="sv-SE" sz="2400" dirty="0">
                <a:hlinkClick r:id="rId2"/>
              </a:rPr>
              <a:t>www.su.se/studenthalsan</a:t>
            </a:r>
            <a:r>
              <a:rPr lang="sv-SE" sz="2400" dirty="0"/>
              <a:t>  </a:t>
            </a:r>
          </a:p>
          <a:p>
            <a:pPr marL="0" indent="0">
              <a:buNone/>
            </a:pPr>
            <a:endParaRPr lang="sv-SE" sz="2400" dirty="0"/>
          </a:p>
          <a:p>
            <a:pPr marL="0" indent="0">
              <a:buNone/>
            </a:pPr>
            <a:r>
              <a:rPr lang="sv-SE" sz="2400" dirty="0">
                <a:solidFill>
                  <a:srgbClr val="4B4B4B"/>
                </a:solidFill>
                <a:latin typeface="TheSansB2-Light"/>
              </a:rPr>
              <a:t>Här kan du f</a:t>
            </a:r>
            <a:r>
              <a:rPr lang="sv-SE" sz="2400" b="0" i="0" dirty="0">
                <a:solidFill>
                  <a:srgbClr val="4B4B4B"/>
                </a:solidFill>
                <a:effectLst/>
                <a:latin typeface="TheSansB2-Light"/>
              </a:rPr>
              <a:t>å individuella samtal eller delta i olika gruppaktiviteter som syftar till att främja din hälsa och dina studier.</a:t>
            </a:r>
            <a:endParaRPr lang="sv-SE" sz="2400" dirty="0"/>
          </a:p>
        </p:txBody>
      </p:sp>
    </p:spTree>
    <p:extLst>
      <p:ext uri="{BB962C8B-B14F-4D97-AF65-F5344CB8AC3E}">
        <p14:creationId xmlns:p14="http://schemas.microsoft.com/office/powerpoint/2010/main" val="4188221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56000" y="836712"/>
            <a:ext cx="9134400" cy="795600"/>
          </a:xfrm>
        </p:spPr>
        <p:txBody>
          <a:bodyPr/>
          <a:lstStyle/>
          <a:p>
            <a:r>
              <a:rPr lang="sv-SE" dirty="0"/>
              <a:t>Studera med funktionsnedsättning</a:t>
            </a:r>
            <a:endParaRPr lang="en-US" dirty="0"/>
          </a:p>
        </p:txBody>
      </p:sp>
      <p:sp>
        <p:nvSpPr>
          <p:cNvPr id="3" name="Platshållare för innehåll 2"/>
          <p:cNvSpPr>
            <a:spLocks noGrp="1"/>
          </p:cNvSpPr>
          <p:nvPr>
            <p:ph idx="1"/>
          </p:nvPr>
        </p:nvSpPr>
        <p:spPr>
          <a:xfrm>
            <a:off x="1056000" y="1632312"/>
            <a:ext cx="10944656" cy="5037048"/>
          </a:xfrm>
        </p:spPr>
        <p:txBody>
          <a:bodyPr>
            <a:normAutofit/>
          </a:bodyPr>
          <a:lstStyle/>
          <a:p>
            <a:pPr marL="0" indent="0">
              <a:buNone/>
            </a:pPr>
            <a:r>
              <a:rPr lang="sv-SE" dirty="0"/>
              <a:t>Stockholms universitet erbjuder olika pedagogiska stödformer </a:t>
            </a:r>
            <a:br>
              <a:rPr lang="sv-SE" dirty="0"/>
            </a:br>
            <a:r>
              <a:rPr lang="sv-SE" dirty="0"/>
              <a:t>för personer med varaktiga funktionsnedsättningar. </a:t>
            </a:r>
            <a:br>
              <a:rPr lang="sv-SE" dirty="0"/>
            </a:br>
            <a:r>
              <a:rPr lang="sv-SE" dirty="0"/>
              <a:t>Målet är att alla studenter ska ha en möjlighet att studera på lika villkor.</a:t>
            </a:r>
            <a:br>
              <a:rPr lang="sv-SE" dirty="0"/>
            </a:br>
            <a:endParaRPr lang="sv-SE" dirty="0"/>
          </a:p>
          <a:p>
            <a:pPr marL="0" indent="0">
              <a:buNone/>
            </a:pPr>
            <a:r>
              <a:rPr lang="sv-SE" dirty="0"/>
              <a:t>1. Ansök om stöd: </a:t>
            </a:r>
            <a:br>
              <a:rPr lang="sv-SE" dirty="0"/>
            </a:br>
            <a:r>
              <a:rPr lang="sv-SE" dirty="0">
                <a:hlinkClick r:id="rId2"/>
              </a:rPr>
              <a:t>www.su.se/utbildning/</a:t>
            </a:r>
            <a:r>
              <a:rPr lang="sv-SE" dirty="0"/>
              <a:t> - Under utbildningen - Studera med funktionsnedsättning</a:t>
            </a:r>
            <a:br>
              <a:rPr lang="sv-SE" dirty="0"/>
            </a:br>
            <a:endParaRPr lang="sv-SE" dirty="0"/>
          </a:p>
          <a:p>
            <a:pPr marL="0" indent="0" fontAlgn="base">
              <a:buNone/>
            </a:pPr>
            <a:r>
              <a:rPr lang="sv-SE" dirty="0"/>
              <a:t>När ansökan är mottagen kommer en samordnare att kontakta dig för att </a:t>
            </a:r>
            <a:br>
              <a:rPr lang="sv-SE" dirty="0"/>
            </a:br>
            <a:r>
              <a:rPr lang="sv-SE" dirty="0"/>
              <a:t>boka ett personligt möte. Efter samtal med samordnare får du ett intyg </a:t>
            </a:r>
            <a:br>
              <a:rPr lang="sv-SE" dirty="0"/>
            </a:br>
            <a:r>
              <a:rPr lang="sv-SE" dirty="0"/>
              <a:t>där dina stödformer beskrivs. </a:t>
            </a:r>
          </a:p>
          <a:p>
            <a:pPr marL="0" indent="0" fontAlgn="base">
              <a:buNone/>
            </a:pPr>
            <a:br>
              <a:rPr lang="sv-SE" dirty="0"/>
            </a:br>
            <a:r>
              <a:rPr lang="sv-SE" dirty="0"/>
              <a:t>2. Kopia på intyget skall mailas till </a:t>
            </a:r>
            <a:r>
              <a:rPr lang="sv-SE" sz="2400" dirty="0"/>
              <a:t>studentstod@sbs.su.se</a:t>
            </a:r>
            <a:endParaRPr lang="en-US" sz="2400" dirty="0"/>
          </a:p>
        </p:txBody>
      </p:sp>
    </p:spTree>
    <p:extLst>
      <p:ext uri="{BB962C8B-B14F-4D97-AF65-F5344CB8AC3E}">
        <p14:creationId xmlns:p14="http://schemas.microsoft.com/office/powerpoint/2010/main" val="3454655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D30B7-3BEE-7144-A612-BA094896BF76}"/>
              </a:ext>
            </a:extLst>
          </p:cNvPr>
          <p:cNvSpPr>
            <a:spLocks noGrp="1"/>
          </p:cNvSpPr>
          <p:nvPr>
            <p:ph type="title"/>
          </p:nvPr>
        </p:nvSpPr>
        <p:spPr>
          <a:xfrm>
            <a:off x="2282826" y="836713"/>
            <a:ext cx="6848475" cy="720080"/>
          </a:xfrm>
        </p:spPr>
        <p:txBody>
          <a:bodyPr>
            <a:normAutofit/>
          </a:bodyPr>
          <a:lstStyle/>
          <a:p>
            <a:r>
              <a:rPr lang="sv-SE" dirty="0"/>
              <a:t>Utbytesstudier genom SBS</a:t>
            </a:r>
          </a:p>
        </p:txBody>
      </p:sp>
      <p:sp>
        <p:nvSpPr>
          <p:cNvPr id="3" name="Content Placeholder 2">
            <a:extLst>
              <a:ext uri="{FF2B5EF4-FFF2-40B4-BE49-F238E27FC236}">
                <a16:creationId xmlns:a16="http://schemas.microsoft.com/office/drawing/2014/main" id="{2B3EB2BE-DE4B-734A-AF4A-43B15DBB3E61}"/>
              </a:ext>
            </a:extLst>
          </p:cNvPr>
          <p:cNvSpPr>
            <a:spLocks noGrp="1"/>
          </p:cNvSpPr>
          <p:nvPr>
            <p:ph idx="1"/>
          </p:nvPr>
        </p:nvSpPr>
        <p:spPr>
          <a:xfrm>
            <a:off x="2282826" y="1556793"/>
            <a:ext cx="8133655" cy="5040559"/>
          </a:xfrm>
        </p:spPr>
        <p:txBody>
          <a:bodyPr>
            <a:normAutofit fontScale="25000" lnSpcReduction="20000"/>
          </a:bodyPr>
          <a:lstStyle/>
          <a:p>
            <a:pPr>
              <a:lnSpc>
                <a:spcPct val="170000"/>
              </a:lnSpc>
              <a:buFont typeface="Wingdings" panose="05000000000000000000" pitchFamily="2" charset="2"/>
              <a:buChar char="Ø"/>
              <a:defRPr/>
            </a:pPr>
            <a:r>
              <a:rPr lang="sv-SE" sz="7200" b="1" dirty="0"/>
              <a:t>När kan du åka på utbyte? </a:t>
            </a:r>
          </a:p>
          <a:p>
            <a:pPr>
              <a:lnSpc>
                <a:spcPct val="170000"/>
              </a:lnSpc>
              <a:defRPr/>
            </a:pPr>
            <a:r>
              <a:rPr lang="sv-SE" sz="7200" dirty="0"/>
              <a:t>Termin 5 för de som läser något Kandidatprogram.</a:t>
            </a:r>
          </a:p>
          <a:p>
            <a:pPr>
              <a:lnSpc>
                <a:spcPct val="170000"/>
              </a:lnSpc>
              <a:defRPr/>
            </a:pPr>
            <a:r>
              <a:rPr lang="sv-SE" sz="7200" dirty="0"/>
              <a:t>Efter att man slutfört kurspaketen Företagsekonomi I + II för de som läser Fristående kurser.</a:t>
            </a:r>
          </a:p>
          <a:p>
            <a:pPr>
              <a:lnSpc>
                <a:spcPct val="170000"/>
              </a:lnSpc>
              <a:defRPr/>
            </a:pPr>
            <a:endParaRPr lang="sv-SE" sz="7200" dirty="0"/>
          </a:p>
          <a:p>
            <a:pPr>
              <a:lnSpc>
                <a:spcPct val="170000"/>
              </a:lnSpc>
              <a:buFont typeface="Wingdings" panose="05000000000000000000" pitchFamily="2" charset="2"/>
              <a:buChar char="Ø"/>
              <a:defRPr/>
            </a:pPr>
            <a:r>
              <a:rPr lang="sv-SE" sz="7200" b="1" dirty="0"/>
              <a:t>När ansöker man om utbyte?</a:t>
            </a:r>
          </a:p>
          <a:p>
            <a:pPr>
              <a:lnSpc>
                <a:spcPct val="170000"/>
              </a:lnSpc>
              <a:defRPr/>
            </a:pPr>
            <a:r>
              <a:rPr lang="sv-SE" sz="7200" dirty="0"/>
              <a:t>I början på termin 4 för de som läser något Kandidatprogram</a:t>
            </a:r>
          </a:p>
          <a:p>
            <a:pPr>
              <a:lnSpc>
                <a:spcPct val="170000"/>
              </a:lnSpc>
              <a:defRPr/>
            </a:pPr>
            <a:r>
              <a:rPr lang="sv-SE" sz="7200" dirty="0"/>
              <a:t>Terminen efter att du slutfört Företagsekonomi II, kurspaket för dig som läser Fristående kurser.</a:t>
            </a:r>
          </a:p>
          <a:p>
            <a:pPr>
              <a:lnSpc>
                <a:spcPct val="170000"/>
              </a:lnSpc>
              <a:defRPr/>
            </a:pPr>
            <a:endParaRPr lang="sv-SE" sz="7200" dirty="0"/>
          </a:p>
          <a:p>
            <a:pPr marL="0" indent="0">
              <a:lnSpc>
                <a:spcPct val="170000"/>
              </a:lnSpc>
              <a:buNone/>
              <a:defRPr/>
            </a:pPr>
            <a:r>
              <a:rPr lang="sv-SE" sz="5600" dirty="0">
                <a:hlinkClick r:id="rId2">
                  <a:extLst>
                    <a:ext uri="{A12FA001-AC4F-418D-AE19-62706E023703}">
                      <ahyp:hlinkClr xmlns:ahyp="http://schemas.microsoft.com/office/drawing/2018/hyperlinkcolor" val="tx"/>
                    </a:ext>
                  </a:extLst>
                </a:hlinkClick>
              </a:rPr>
              <a:t>https://www.sbs.su.se/english/education/current-students/study-abroad/application</a:t>
            </a:r>
            <a:endParaRPr lang="sv-SE" sz="5600" dirty="0"/>
          </a:p>
          <a:p>
            <a:pPr marL="0" indent="0">
              <a:buNone/>
              <a:defRPr/>
            </a:pPr>
            <a:endParaRPr lang="en-US" sz="7200" b="1" dirty="0"/>
          </a:p>
          <a:p>
            <a:pPr marL="0" indent="0">
              <a:buNone/>
              <a:defRPr/>
            </a:pPr>
            <a:endParaRPr lang="sv-SE" sz="1900" dirty="0"/>
          </a:p>
          <a:p>
            <a:pPr marL="0" indent="0">
              <a:buNone/>
              <a:defRPr/>
            </a:pPr>
            <a:endParaRPr lang="sv-SE" sz="8000" dirty="0"/>
          </a:p>
          <a:p>
            <a:pPr marL="0" indent="0">
              <a:buNone/>
              <a:defRPr/>
            </a:pPr>
            <a:endParaRPr lang="sv-SE" sz="8000" dirty="0"/>
          </a:p>
          <a:p>
            <a:pPr marL="0" indent="0">
              <a:buNone/>
              <a:defRPr/>
            </a:pPr>
            <a:endParaRPr lang="sv-SE" sz="8000" b="1" dirty="0"/>
          </a:p>
          <a:p>
            <a:pPr marL="0" indent="0">
              <a:buNone/>
              <a:defRPr/>
            </a:pPr>
            <a:endParaRPr lang="sv-SE" sz="8000" b="1" dirty="0"/>
          </a:p>
          <a:p>
            <a:endParaRPr lang="sv-SE" dirty="0"/>
          </a:p>
        </p:txBody>
      </p:sp>
      <p:sp>
        <p:nvSpPr>
          <p:cNvPr id="5" name="Slide Number Placeholder 4">
            <a:extLst>
              <a:ext uri="{FF2B5EF4-FFF2-40B4-BE49-F238E27FC236}">
                <a16:creationId xmlns:a16="http://schemas.microsoft.com/office/drawing/2014/main" id="{0CAFA5E4-0D28-264C-8FF3-CA0FE98828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BD921-9268-4EE6-888B-6A652B46C3AB}" type="slidenum">
              <a:rPr kumimoji="0" lang="sv-SE" altLang="en-US" sz="1200" b="0" i="0" u="none" strike="noStrike" kern="1200" cap="none" spc="0" normalizeH="0" baseline="0" noProof="0">
                <a:ln>
                  <a:noFill/>
                </a:ln>
                <a:solidFill>
                  <a:srgbClr val="000000"/>
                </a:solidFill>
                <a:effectLst/>
                <a:uLnTx/>
                <a:uFillTx/>
                <a:latin typeface="Verdana" pitchFamily="34" charset="0"/>
                <a:ea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sv-SE" altLang="en-US" sz="1200" b="0" i="0" u="none" strike="noStrike" kern="1200" cap="none" spc="0" normalizeH="0" baseline="0" noProof="0" dirty="0">
              <a:ln>
                <a:noFill/>
              </a:ln>
              <a:solidFill>
                <a:srgbClr val="000000"/>
              </a:solidFill>
              <a:effectLst/>
              <a:uLnTx/>
              <a:uFillTx/>
              <a:latin typeface="Verdana" pitchFamily="34" charset="0"/>
              <a:ea typeface="Verdana" pitchFamily="34" charset="0"/>
            </a:endParaRPr>
          </a:p>
        </p:txBody>
      </p:sp>
    </p:spTree>
    <p:extLst>
      <p:ext uri="{BB962C8B-B14F-4D97-AF65-F5344CB8AC3E}">
        <p14:creationId xmlns:p14="http://schemas.microsoft.com/office/powerpoint/2010/main" val="4191566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8727E32-93BF-41A1-8685-5963BBEBA96A}"/>
              </a:ext>
            </a:extLst>
          </p:cNvPr>
          <p:cNvSpPr>
            <a:spLocks noGrp="1"/>
          </p:cNvSpPr>
          <p:nvPr>
            <p:ph type="dt" sz="half" idx="10"/>
          </p:nvPr>
        </p:nvSpPr>
        <p:spPr/>
        <p:txBody>
          <a:bodyPr/>
          <a:lstStyle/>
          <a:p>
            <a:endParaRPr lang="sv-SE" dirty="0"/>
          </a:p>
        </p:txBody>
      </p:sp>
      <p:sp>
        <p:nvSpPr>
          <p:cNvPr id="3" name="Platshållare för sidfot 2">
            <a:extLst>
              <a:ext uri="{FF2B5EF4-FFF2-40B4-BE49-F238E27FC236}">
                <a16:creationId xmlns:a16="http://schemas.microsoft.com/office/drawing/2014/main" id="{223254CA-D1E8-4E94-9A3A-3E44256D5D2B}"/>
              </a:ext>
            </a:extLst>
          </p:cNvPr>
          <p:cNvSpPr>
            <a:spLocks noGrp="1"/>
          </p:cNvSpPr>
          <p:nvPr>
            <p:ph type="ftr" sz="quarter" idx="11"/>
          </p:nvPr>
        </p:nvSpPr>
        <p:spPr/>
        <p:txBody>
          <a:bodyPr/>
          <a:lstStyle/>
          <a:p>
            <a:endParaRPr lang="sv-SE" dirty="0"/>
          </a:p>
        </p:txBody>
      </p:sp>
      <p:pic>
        <p:nvPicPr>
          <p:cNvPr id="5" name="Bildobjekt 4">
            <a:extLst>
              <a:ext uri="{FF2B5EF4-FFF2-40B4-BE49-F238E27FC236}">
                <a16:creationId xmlns:a16="http://schemas.microsoft.com/office/drawing/2014/main" id="{F89752E1-3AAF-477E-AD4E-B74B185D4CF8}"/>
              </a:ext>
            </a:extLst>
          </p:cNvPr>
          <p:cNvPicPr>
            <a:picLocks noChangeAspect="1"/>
          </p:cNvPicPr>
          <p:nvPr/>
        </p:nvPicPr>
        <p:blipFill>
          <a:blip r:embed="rId2"/>
          <a:stretch>
            <a:fillRect/>
          </a:stretch>
        </p:blipFill>
        <p:spPr>
          <a:xfrm>
            <a:off x="2286015" y="1700808"/>
            <a:ext cx="4170025" cy="640135"/>
          </a:xfrm>
          <a:prstGeom prst="rect">
            <a:avLst/>
          </a:prstGeom>
        </p:spPr>
      </p:pic>
      <p:sp>
        <p:nvSpPr>
          <p:cNvPr id="7" name="textruta 6">
            <a:extLst>
              <a:ext uri="{FF2B5EF4-FFF2-40B4-BE49-F238E27FC236}">
                <a16:creationId xmlns:a16="http://schemas.microsoft.com/office/drawing/2014/main" id="{58701CC3-2F33-415A-9FD3-1C4FF1D2D9C2}"/>
              </a:ext>
            </a:extLst>
          </p:cNvPr>
          <p:cNvSpPr txBox="1"/>
          <p:nvPr/>
        </p:nvSpPr>
        <p:spPr>
          <a:xfrm>
            <a:off x="2423592" y="2828836"/>
            <a:ext cx="7560840" cy="1200329"/>
          </a:xfrm>
          <a:prstGeom prst="rect">
            <a:avLst/>
          </a:prstGeom>
          <a:noFill/>
        </p:spPr>
        <p:txBody>
          <a:bodyPr wrap="square">
            <a:spAutoFit/>
          </a:bodyPr>
          <a:lstStyle/>
          <a:p>
            <a:pPr marL="0" indent="0">
              <a:buNone/>
            </a:pPr>
            <a:r>
              <a:rPr lang="sv-SE" dirty="0">
                <a:solidFill>
                  <a:srgbClr val="002F5F"/>
                </a:solidFill>
                <a:hlinkClick r:id="rId3"/>
              </a:rPr>
              <a:t>https://www.su.se/stockholm-business-school/education/study-abroad</a:t>
            </a:r>
            <a:r>
              <a:rPr lang="sv-SE" dirty="0">
                <a:solidFill>
                  <a:srgbClr val="002F5F"/>
                </a:solidFill>
              </a:rPr>
              <a:t> </a:t>
            </a:r>
          </a:p>
          <a:p>
            <a:pPr marL="0" indent="0">
              <a:buNone/>
            </a:pPr>
            <a:endParaRPr lang="sv-SE" dirty="0">
              <a:solidFill>
                <a:srgbClr val="002F5F"/>
              </a:solidFill>
            </a:endParaRPr>
          </a:p>
          <a:p>
            <a:pPr marL="0" indent="0">
              <a:buNone/>
            </a:pPr>
            <a:endParaRPr lang="sv-SE" dirty="0">
              <a:solidFill>
                <a:srgbClr val="002F5F"/>
              </a:solidFill>
            </a:endParaRPr>
          </a:p>
          <a:p>
            <a:pPr marL="0" indent="0">
              <a:buNone/>
            </a:pPr>
            <a:r>
              <a:rPr lang="sv-SE" dirty="0">
                <a:solidFill>
                  <a:srgbClr val="002F5F"/>
                </a:solidFill>
              </a:rPr>
              <a:t>Kontakt: </a:t>
            </a:r>
            <a:r>
              <a:rPr lang="sv-SE" dirty="0">
                <a:solidFill>
                  <a:srgbClr val="002F5F"/>
                </a:solidFill>
                <a:hlinkClick r:id="rId4"/>
              </a:rPr>
              <a:t>international@sbs.su.se</a:t>
            </a:r>
            <a:endParaRPr lang="sv-SE" dirty="0">
              <a:solidFill>
                <a:srgbClr val="002F5F"/>
              </a:solidFill>
            </a:endParaRPr>
          </a:p>
        </p:txBody>
      </p:sp>
    </p:spTree>
    <p:extLst>
      <p:ext uri="{BB962C8B-B14F-4D97-AF65-F5344CB8AC3E}">
        <p14:creationId xmlns:p14="http://schemas.microsoft.com/office/powerpoint/2010/main" val="3482506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577" y="1340768"/>
            <a:ext cx="9134400" cy="795600"/>
          </a:xfrm>
        </p:spPr>
        <p:txBody>
          <a:bodyPr/>
          <a:lstStyle/>
          <a:p>
            <a:r>
              <a:rPr lang="sv-SE" dirty="0"/>
              <a:t>Till sist…</a:t>
            </a:r>
          </a:p>
        </p:txBody>
      </p:sp>
      <p:sp>
        <p:nvSpPr>
          <p:cNvPr id="3" name="Content Placeholder 2"/>
          <p:cNvSpPr>
            <a:spLocks noGrp="1"/>
          </p:cNvSpPr>
          <p:nvPr>
            <p:ph idx="1"/>
          </p:nvPr>
        </p:nvSpPr>
        <p:spPr>
          <a:xfrm>
            <a:off x="1083577" y="2420888"/>
            <a:ext cx="9134400" cy="4246472"/>
          </a:xfrm>
        </p:spPr>
        <p:txBody>
          <a:bodyPr>
            <a:normAutofit/>
          </a:bodyPr>
          <a:lstStyle/>
          <a:p>
            <a:pPr marL="0" indent="0">
              <a:buNone/>
            </a:pPr>
            <a:r>
              <a:rPr lang="sv-SE" sz="2400" dirty="0">
                <a:hlinkClick r:id="rId2"/>
              </a:rPr>
              <a:t>www.sbs.su.se/utbildning</a:t>
            </a:r>
            <a:r>
              <a:rPr lang="sv-SE" sz="2400" dirty="0"/>
              <a:t> - Under utbildningen</a:t>
            </a:r>
            <a:br>
              <a:rPr lang="sv-SE" sz="2400" dirty="0"/>
            </a:br>
            <a:endParaRPr lang="sv-SE" sz="2400" dirty="0"/>
          </a:p>
          <a:p>
            <a:r>
              <a:rPr lang="sv-SE" dirty="0"/>
              <a:t>Tips på var du kan köpa/låna kurslitteratur</a:t>
            </a:r>
          </a:p>
          <a:p>
            <a:r>
              <a:rPr lang="sv-SE" dirty="0"/>
              <a:t>Anmälan till nästa termin inom program </a:t>
            </a:r>
            <a:r>
              <a:rPr lang="sv-SE" b="1" dirty="0">
                <a:highlight>
                  <a:srgbClr val="FFFF00"/>
                </a:highlight>
              </a:rPr>
              <a:t>15/9-15/10</a:t>
            </a:r>
          </a:p>
          <a:p>
            <a:pPr marL="0" indent="0">
              <a:buNone/>
            </a:pPr>
            <a:r>
              <a:rPr lang="sv-SE" dirty="0"/>
              <a:t>	Rätt mailadress i Ladok!</a:t>
            </a:r>
          </a:p>
          <a:p>
            <a:endParaRPr lang="sv-SE" dirty="0"/>
          </a:p>
          <a:p>
            <a:endParaRPr lang="sv-SE" dirty="0"/>
          </a:p>
        </p:txBody>
      </p:sp>
    </p:spTree>
    <p:extLst>
      <p:ext uri="{BB962C8B-B14F-4D97-AF65-F5344CB8AC3E}">
        <p14:creationId xmlns:p14="http://schemas.microsoft.com/office/powerpoint/2010/main" val="347220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9B194B7-8550-42FB-9FF7-38844F437944}" type="datetime1">
              <a:rPr lang="sv-SE" smtClean="0"/>
              <a:pPr/>
              <a:t>2025-09-01</a:t>
            </a:fld>
            <a:endParaRPr lang="sv-SE"/>
          </a:p>
        </p:txBody>
      </p:sp>
      <p:sp>
        <p:nvSpPr>
          <p:cNvPr id="3" name="Platshållare för sidfot 2"/>
          <p:cNvSpPr>
            <a:spLocks noGrp="1"/>
          </p:cNvSpPr>
          <p:nvPr>
            <p:ph type="ftr" sz="quarter" idx="11"/>
          </p:nvPr>
        </p:nvSpPr>
        <p:spPr/>
        <p:txBody>
          <a:bodyPr/>
          <a:lstStyle/>
          <a:p>
            <a:r>
              <a:rPr lang="sv-SE"/>
              <a:t>/Namn Namn, Institution eller liknande</a:t>
            </a:r>
          </a:p>
        </p:txBody>
      </p:sp>
      <p:pic>
        <p:nvPicPr>
          <p:cNvPr id="2050" name="Picture 2" descr="FÖRENINGEN EKONOMERN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360" y="226149"/>
            <a:ext cx="11593288" cy="653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ktangel 4"/>
          <p:cNvSpPr/>
          <p:nvPr/>
        </p:nvSpPr>
        <p:spPr>
          <a:xfrm>
            <a:off x="8596638" y="476672"/>
            <a:ext cx="184731" cy="369332"/>
          </a:xfrm>
          <a:prstGeom prst="rect">
            <a:avLst/>
          </a:prstGeom>
        </p:spPr>
        <p:txBody>
          <a:bodyPr wrap="none">
            <a:spAutoFit/>
          </a:bodyPr>
          <a:lstStyle/>
          <a:p>
            <a:endParaRPr lang="en-US" dirty="0"/>
          </a:p>
        </p:txBody>
      </p:sp>
    </p:spTree>
    <p:extLst>
      <p:ext uri="{BB962C8B-B14F-4D97-AF65-F5344CB8AC3E}">
        <p14:creationId xmlns:p14="http://schemas.microsoft.com/office/powerpoint/2010/main" val="2947170122"/>
      </p:ext>
    </p:extLst>
  </p:cSld>
  <p:clrMapOvr>
    <a:masterClrMapping/>
  </p:clrMapOvr>
</p:sld>
</file>

<file path=ppt/theme/theme1.xml><?xml version="1.0" encoding="utf-8"?>
<a:theme xmlns:a="http://schemas.openxmlformats.org/drawingml/2006/main" name="SU vit eld">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we Standard 4 3 PowerpointMall" id="{8C661583-FAE0-FE41-85B6-0A4D2228E5D4}" vid="{9F29AA8B-CF6C-B646-99E2-270456470026}"/>
    </a:ext>
  </a:extLst>
</a:theme>
</file>

<file path=ppt/theme/theme2.xml><?xml version="1.0" encoding="utf-8"?>
<a:theme xmlns:a="http://schemas.openxmlformats.org/drawingml/2006/main" name="SU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we Standard 4 3 PowerpointMall" id="{8C661583-FAE0-FE41-85B6-0A4D2228E5D4}" vid="{E7DCFC0A-6FD9-B34E-8760-CE9B0D3CCB32}"/>
    </a:ext>
  </a:extLst>
</a:theme>
</file>

<file path=ppt/theme/theme3.xml><?xml version="1.0" encoding="utf-8"?>
<a:theme xmlns:a="http://schemas.openxmlformats.org/drawingml/2006/main" name="SU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we Standard 4 3 PowerpointMall" id="{8C661583-FAE0-FE41-85B6-0A4D2228E5D4}" vid="{46359ACA-715C-9146-8D0D-81C32B93C744}"/>
    </a:ext>
  </a:extLst>
</a:theme>
</file>

<file path=ppt/theme/theme4.xml><?xml version="1.0" encoding="utf-8"?>
<a:theme xmlns:a="http://schemas.openxmlformats.org/drawingml/2006/main" name="SU blå eld">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we Standard 4 3 PowerpointMall" id="{8C661583-FAE0-FE41-85B6-0A4D2228E5D4}" vid="{948D7751-645B-A54A-AF95-CDD9B0EC910B}"/>
    </a:ext>
  </a:extLst>
</a:theme>
</file>

<file path=ppt/theme/theme5.xml><?xml version="1.0" encoding="utf-8"?>
<a:theme xmlns:a="http://schemas.openxmlformats.org/drawingml/2006/main" name="SU blå kronor">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we Standard 4 3 PowerpointMall" id="{8C661583-FAE0-FE41-85B6-0A4D2228E5D4}" vid="{65CDF57B-F9DE-9849-84BD-F9D7591D0825}"/>
    </a:ext>
  </a:extLst>
</a:theme>
</file>

<file path=ppt/theme/theme6.xml><?xml version="1.0" encoding="utf-8"?>
<a:theme xmlns:a="http://schemas.openxmlformats.org/drawingml/2006/main" name="SU blå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we Standard 4 3 PowerpointMall" id="{8C661583-FAE0-FE41-85B6-0A4D2228E5D4}" vid="{7D109300-1678-BF42-BFB9-A49B26D64EFC}"/>
    </a:ext>
  </a:extLst>
</a:theme>
</file>

<file path=ppt/theme/theme7.xml><?xml version="1.0" encoding="utf-8"?>
<a:theme xmlns:a="http://schemas.openxmlformats.org/drawingml/2006/main" name="1_SU blå olivkvist">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we Standard 4 3 PowerpointMall.potx" id="{ACF630CB-CB97-429D-A194-5C22A83F6032}" vid="{937CCF16-267B-4B23-87E9-F014395B1683}"/>
    </a:ext>
  </a:extLst>
</a:theme>
</file>

<file path=ppt/theme/theme8.xml><?xml version="1.0" encoding="utf-8"?>
<a:theme xmlns:a="http://schemas.openxmlformats.org/drawingml/2006/main" name="2_SU vit eld">
  <a:themeElements>
    <a:clrScheme name="SU">
      <a:dk1>
        <a:srgbClr val="002F5F"/>
      </a:dk1>
      <a:lt1>
        <a:srgbClr val="FFFFFF"/>
      </a:lt1>
      <a:dk2>
        <a:srgbClr val="002F5F"/>
      </a:dk2>
      <a:lt2>
        <a:srgbClr val="808080"/>
      </a:lt2>
      <a:accent1>
        <a:srgbClr val="A3A86B"/>
      </a:accent1>
      <a:accent2>
        <a:srgbClr val="ACDEE6"/>
      </a:accent2>
      <a:accent3>
        <a:srgbClr val="9BB2CE"/>
      </a:accent3>
      <a:accent4>
        <a:srgbClr val="D95E00"/>
      </a:accent4>
      <a:accent5>
        <a:srgbClr val="DADCC3"/>
      </a:accent5>
      <a:accent6>
        <a:srgbClr val="FF9B4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 Swe Standard 4 3 PowerpointMall" id="{8C661583-FAE0-FE41-85B6-0A4D2228E5D4}" vid="{9F29AA8B-CF6C-B646-99E2-270456470026}"/>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SU Swe Standard 4 3 PowerpointMall</Template>
  <TotalTime>13617</TotalTime>
  <Words>1749</Words>
  <Application>Microsoft Office PowerPoint</Application>
  <PresentationFormat>Bredbild</PresentationFormat>
  <Paragraphs>227</Paragraphs>
  <Slides>26</Slides>
  <Notes>3</Notes>
  <HiddenSlides>0</HiddenSlides>
  <MMClips>0</MMClips>
  <ScaleCrop>false</ScaleCrop>
  <HeadingPairs>
    <vt:vector size="6" baseType="variant">
      <vt:variant>
        <vt:lpstr>Använt teckensnitt</vt:lpstr>
      </vt:variant>
      <vt:variant>
        <vt:i4>7</vt:i4>
      </vt:variant>
      <vt:variant>
        <vt:lpstr>Tema</vt:lpstr>
      </vt:variant>
      <vt:variant>
        <vt:i4>9</vt:i4>
      </vt:variant>
      <vt:variant>
        <vt:lpstr>Bildrubriker</vt:lpstr>
      </vt:variant>
      <vt:variant>
        <vt:i4>26</vt:i4>
      </vt:variant>
    </vt:vector>
  </HeadingPairs>
  <TitlesOfParts>
    <vt:vector size="42" baseType="lpstr">
      <vt:lpstr>Arial</vt:lpstr>
      <vt:lpstr>Calibri</vt:lpstr>
      <vt:lpstr>Chalkboard SE</vt:lpstr>
      <vt:lpstr>Georgia</vt:lpstr>
      <vt:lpstr>TheSansB2-Light</vt:lpstr>
      <vt:lpstr>Verdana</vt:lpstr>
      <vt:lpstr>Wingdings</vt:lpstr>
      <vt:lpstr>SU vit eld</vt:lpstr>
      <vt:lpstr>SU Kronor</vt:lpstr>
      <vt:lpstr>SU Olivkvist</vt:lpstr>
      <vt:lpstr>SU blå eld</vt:lpstr>
      <vt:lpstr>SU blå kronor</vt:lpstr>
      <vt:lpstr>SU blå olivkvist</vt:lpstr>
      <vt:lpstr>1_SU blå olivkvist</vt:lpstr>
      <vt:lpstr>2_SU vit eld</vt:lpstr>
      <vt:lpstr>Office Theme</vt:lpstr>
      <vt:lpstr>Stockholm Business School</vt:lpstr>
      <vt:lpstr>PowerPoint-presentation</vt:lpstr>
      <vt:lpstr>PowerPoint-presentation</vt:lpstr>
      <vt:lpstr>Vad handlar företagsekonomi om? </vt:lpstr>
      <vt:lpstr>Varför företagsekonomi?</vt:lpstr>
      <vt:lpstr>Hur går det till?</vt:lpstr>
      <vt:lpstr>Hur funkar kurser?</vt:lpstr>
      <vt:lpstr>PowerPoint-presentation</vt:lpstr>
      <vt:lpstr>PowerPoint-presentation</vt:lpstr>
      <vt:lpstr>Betygssystem</vt:lpstr>
      <vt:lpstr>PowerPoint-presentation</vt:lpstr>
      <vt:lpstr>PowerPoint-presentation</vt:lpstr>
      <vt:lpstr>Vad är plagiat? </vt:lpstr>
      <vt:lpstr>Studievägledare</vt:lpstr>
      <vt:lpstr>Studievägledare</vt:lpstr>
      <vt:lpstr>Ladok</vt:lpstr>
      <vt:lpstr>Hitta till Campus Albano</vt:lpstr>
      <vt:lpstr> Kurspersonalen</vt:lpstr>
      <vt:lpstr>Så klarar du studierna</vt:lpstr>
      <vt:lpstr>Studie och språkverkstaden </vt:lpstr>
      <vt:lpstr>Studenthälsan</vt:lpstr>
      <vt:lpstr>Studera med funktionsnedsättning</vt:lpstr>
      <vt:lpstr>Utbytesstudier genom SBS</vt:lpstr>
      <vt:lpstr>PowerPoint-presentation</vt:lpstr>
      <vt:lpstr>Till sist…</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Office-användare</dc:creator>
  <cp:lastModifiedBy>Anna Lönnberg</cp:lastModifiedBy>
  <cp:revision>134</cp:revision>
  <cp:lastPrinted>2023-08-23T08:30:36Z</cp:lastPrinted>
  <dcterms:created xsi:type="dcterms:W3CDTF">2016-09-26T14:46:02Z</dcterms:created>
  <dcterms:modified xsi:type="dcterms:W3CDTF">2025-09-01T12:35:37Z</dcterms:modified>
</cp:coreProperties>
</file>